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37" r:id="rId1"/>
    <p:sldMasterId id="2147484199" r:id="rId2"/>
  </p:sldMasterIdLst>
  <p:notesMasterIdLst>
    <p:notesMasterId r:id="rId18"/>
  </p:notesMasterIdLst>
  <p:handoutMasterIdLst>
    <p:handoutMasterId r:id="rId19"/>
  </p:handoutMasterIdLst>
  <p:sldIdLst>
    <p:sldId id="1844" r:id="rId3"/>
    <p:sldId id="1824" r:id="rId4"/>
    <p:sldId id="1823" r:id="rId5"/>
    <p:sldId id="1893" r:id="rId6"/>
    <p:sldId id="1894" r:id="rId7"/>
    <p:sldId id="1617" r:id="rId8"/>
    <p:sldId id="1758" r:id="rId9"/>
    <p:sldId id="1892" r:id="rId10"/>
    <p:sldId id="1855" r:id="rId11"/>
    <p:sldId id="1879" r:id="rId12"/>
    <p:sldId id="1887" r:id="rId13"/>
    <p:sldId id="1891" r:id="rId14"/>
    <p:sldId id="1850" r:id="rId15"/>
    <p:sldId id="1885" r:id="rId16"/>
    <p:sldId id="1895" r:id="rId17"/>
  </p:sldIdLst>
  <p:sldSz cx="12192000" cy="6858000"/>
  <p:notesSz cx="6799263" cy="9875838"/>
  <p:custDataLst>
    <p:tags r:id="rId20"/>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C3160A84-229A-4B6A-BDDD-BD7809A7E71C}">
          <p14:sldIdLst>
            <p14:sldId id="1844"/>
            <p14:sldId id="1824"/>
            <p14:sldId id="1823"/>
            <p14:sldId id="1893"/>
            <p14:sldId id="1894"/>
            <p14:sldId id="1617"/>
            <p14:sldId id="1758"/>
            <p14:sldId id="1892"/>
            <p14:sldId id="1855"/>
            <p14:sldId id="1879"/>
            <p14:sldId id="1887"/>
            <p14:sldId id="1891"/>
            <p14:sldId id="1850"/>
            <p14:sldId id="1885"/>
            <p14:sldId id="1895"/>
          </p14:sldIdLst>
        </p14:section>
      </p14:sectionLst>
    </p:ext>
    <p:ext uri="{EFAFB233-063F-42B5-8137-9DF3F51BA10A}">
      <p15:sldGuideLst xmlns:p15="http://schemas.microsoft.com/office/powerpoint/2012/main">
        <p15:guide id="1" orient="horz" pos="4247" userDrawn="1">
          <p15:clr>
            <a:srgbClr val="A4A3A4"/>
          </p15:clr>
        </p15:guide>
        <p15:guide id="2" pos="6345" userDrawn="1">
          <p15:clr>
            <a:srgbClr val="A4A3A4"/>
          </p15:clr>
        </p15:guide>
        <p15:guide id="3" orient="horz" pos="4320" userDrawn="1">
          <p15:clr>
            <a:srgbClr val="A4A3A4"/>
          </p15:clr>
        </p15:guide>
        <p15:guide id="4" pos="372" userDrawn="1">
          <p15:clr>
            <a:srgbClr val="A4A3A4"/>
          </p15:clr>
        </p15:guide>
        <p15:guide id="5" orient="horz" pos="3543" userDrawn="1">
          <p15:clr>
            <a:srgbClr val="A4A3A4"/>
          </p15:clr>
        </p15:guide>
        <p15:guide id="6" pos="3330" userDrawn="1">
          <p15:clr>
            <a:srgbClr val="A4A3A4"/>
          </p15:clr>
        </p15:guide>
        <p15:guide id="7" orient="horz" pos="368" userDrawn="1">
          <p15:clr>
            <a:srgbClr val="A4A3A4"/>
          </p15:clr>
        </p15:guide>
        <p15:guide id="8" pos="9220" userDrawn="1">
          <p15:clr>
            <a:srgbClr val="A4A3A4"/>
          </p15:clr>
        </p15:guide>
        <p15:guide id="9" orient="horz" pos="2614" userDrawn="1">
          <p15:clr>
            <a:srgbClr val="A4A3A4"/>
          </p15:clr>
        </p15:guide>
        <p15:guide id="10" orient="horz" pos="890" userDrawn="1">
          <p15:clr>
            <a:srgbClr val="A4A3A4"/>
          </p15:clr>
        </p15:guide>
        <p15:guide id="11" orient="horz" pos="1842" userDrawn="1">
          <p15:clr>
            <a:srgbClr val="A4A3A4"/>
          </p15:clr>
        </p15:guide>
        <p15:guide id="12" orient="horz" pos="526" userDrawn="1">
          <p15:clr>
            <a:srgbClr val="A4A3A4"/>
          </p15:clr>
        </p15:guide>
        <p15:guide id="13" orient="horz" pos="138" userDrawn="1">
          <p15:clr>
            <a:srgbClr val="A4A3A4"/>
          </p15:clr>
        </p15:guide>
        <p15:guide id="14" orient="horz" pos="4027" userDrawn="1">
          <p15:clr>
            <a:srgbClr val="A4A3A4"/>
          </p15:clr>
        </p15:guide>
        <p15:guide id="15" orient="horz" pos="3735" userDrawn="1">
          <p15:clr>
            <a:srgbClr val="A4A3A4"/>
          </p15:clr>
        </p15:guide>
        <p15:guide id="16" orient="horz" pos="3933" userDrawn="1">
          <p15:clr>
            <a:srgbClr val="A4A3A4"/>
          </p15:clr>
        </p15:guide>
        <p15:guide id="17" pos="4725" userDrawn="1">
          <p15:clr>
            <a:srgbClr val="A4A3A4"/>
          </p15:clr>
        </p15:guide>
        <p15:guide id="18" pos="4801" userDrawn="1">
          <p15:clr>
            <a:srgbClr val="A4A3A4"/>
          </p15:clr>
        </p15:guide>
        <p15:guide id="19" pos="4652" userDrawn="1">
          <p15:clr>
            <a:srgbClr val="A4A3A4"/>
          </p15:clr>
        </p15:guide>
        <p15:guide id="20" orient="horz" pos="3337" userDrawn="1">
          <p15:clr>
            <a:srgbClr val="A4A3A4"/>
          </p15:clr>
        </p15:guide>
        <p15:guide id="21" orient="horz" pos="2261" userDrawn="1">
          <p15:clr>
            <a:srgbClr val="A4A3A4"/>
          </p15:clr>
        </p15:guide>
        <p15:guide id="22" orient="horz" pos="1375" userDrawn="1">
          <p15:clr>
            <a:srgbClr val="A4A3A4"/>
          </p15:clr>
        </p15:guide>
        <p15:guide id="23" orient="horz" pos="4162" userDrawn="1">
          <p15:clr>
            <a:srgbClr val="A4A3A4"/>
          </p15:clr>
        </p15:guide>
        <p15:guide id="24" orient="horz" pos="3531" userDrawn="1">
          <p15:clr>
            <a:srgbClr val="A4A3A4"/>
          </p15:clr>
        </p15:guide>
        <p15:guide id="25" orient="horz" pos="3882" userDrawn="1">
          <p15:clr>
            <a:srgbClr val="A4A3A4"/>
          </p15:clr>
        </p15:guide>
        <p15:guide id="26" orient="horz" pos="1629" userDrawn="1">
          <p15:clr>
            <a:srgbClr val="A4A3A4"/>
          </p15:clr>
        </p15:guide>
        <p15:guide id="27" pos="939" userDrawn="1">
          <p15:clr>
            <a:srgbClr val="A4A3A4"/>
          </p15:clr>
        </p15:guide>
        <p15:guide id="28" pos="2469" userDrawn="1">
          <p15:clr>
            <a:srgbClr val="A4A3A4"/>
          </p15:clr>
        </p15:guide>
        <p15:guide id="29" pos="4494" userDrawn="1">
          <p15:clr>
            <a:srgbClr val="A4A3A4"/>
          </p15:clr>
        </p15:guide>
        <p15:guide id="30" pos="7654" userDrawn="1">
          <p15:clr>
            <a:srgbClr val="A4A3A4"/>
          </p15:clr>
        </p15:guide>
        <p15:guide id="31" pos="8036" userDrawn="1">
          <p15:clr>
            <a:srgbClr val="A4A3A4"/>
          </p15:clr>
        </p15:guide>
        <p15:guide id="32" orient="horz" pos="1052" userDrawn="1">
          <p15:clr>
            <a:srgbClr val="A4A3A4"/>
          </p15:clr>
        </p15:guide>
        <p15:guide id="33" orient="horz" pos="2562" userDrawn="1">
          <p15:clr>
            <a:srgbClr val="A4A3A4"/>
          </p15:clr>
        </p15:guide>
        <p15:guide id="34" orient="horz" pos="788" userDrawn="1">
          <p15:clr>
            <a:srgbClr val="A4A3A4"/>
          </p15:clr>
        </p15:guide>
        <p15:guide id="35" orient="horz" pos="1249" userDrawn="1">
          <p15:clr>
            <a:srgbClr val="A4A3A4"/>
          </p15:clr>
        </p15:guide>
        <p15:guide id="36" orient="horz" pos="3819" userDrawn="1">
          <p15:clr>
            <a:srgbClr val="A4A3A4"/>
          </p15:clr>
        </p15:guide>
        <p15:guide id="37" orient="horz" pos="1480" userDrawn="1">
          <p15:clr>
            <a:srgbClr val="A4A3A4"/>
          </p15:clr>
        </p15:guide>
        <p15:guide id="38" orient="horz" pos="2937" userDrawn="1">
          <p15:clr>
            <a:srgbClr val="A4A3A4"/>
          </p15:clr>
        </p15:guide>
        <p15:guide id="39" orient="horz" pos="3608" userDrawn="1">
          <p15:clr>
            <a:srgbClr val="A4A3A4"/>
          </p15:clr>
        </p15:guide>
        <p15:guide id="40" orient="horz" pos="238" userDrawn="1">
          <p15:clr>
            <a:srgbClr val="A4A3A4"/>
          </p15:clr>
        </p15:guide>
        <p15:guide id="41" pos="7493" userDrawn="1">
          <p15:clr>
            <a:srgbClr val="A4A3A4"/>
          </p15:clr>
        </p15:guide>
        <p15:guide id="42" pos="5124" userDrawn="1">
          <p15:clr>
            <a:srgbClr val="A4A3A4"/>
          </p15:clr>
        </p15:guide>
        <p15:guide id="43" pos="3839" userDrawn="1">
          <p15:clr>
            <a:srgbClr val="A4A3A4"/>
          </p15:clr>
        </p15:guide>
        <p15:guide id="44" pos="3902" userDrawn="1">
          <p15:clr>
            <a:srgbClr val="A4A3A4"/>
          </p15:clr>
        </p15:guide>
        <p15:guide id="45" pos="3780" userDrawn="1">
          <p15:clr>
            <a:srgbClr val="A4A3A4"/>
          </p15:clr>
        </p15:guide>
        <p15:guide id="46" pos="6138" userDrawn="1">
          <p15:clr>
            <a:srgbClr val="A4A3A4"/>
          </p15:clr>
        </p15:guide>
        <p15:guide id="47" pos="1492" userDrawn="1">
          <p15:clr>
            <a:srgbClr val="A4A3A4"/>
          </p15:clr>
        </p15:guide>
      </p15:sldGuideLst>
    </p:ext>
    <p:ext uri="{2D200454-40CA-4A62-9FC3-DE9A4176ACB9}">
      <p15:notesGuideLst xmlns:p15="http://schemas.microsoft.com/office/powerpoint/2012/main">
        <p15:guide id="1" orient="horz" pos="3328" userDrawn="1">
          <p15:clr>
            <a:srgbClr val="A4A3A4"/>
          </p15:clr>
        </p15:guide>
        <p15:guide id="2" pos="2076" userDrawn="1">
          <p15:clr>
            <a:srgbClr val="A4A3A4"/>
          </p15:clr>
        </p15:guide>
        <p15:guide id="3" orient="horz" pos="3111" userDrawn="1">
          <p15:clr>
            <a:srgbClr val="A4A3A4"/>
          </p15:clr>
        </p15:guide>
        <p15:guide id="4" pos="214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Байдалинов Алибек Болатович" initials="БАБ" lastIdx="5" clrIdx="6">
    <p:extLst>
      <p:ext uri="{19B8F6BF-5375-455C-9EA6-DF929625EA0E}">
        <p15:presenceInfo xmlns:p15="http://schemas.microsoft.com/office/powerpoint/2012/main" userId="S-1-5-21-365828103-1482492235-619646970-33086" providerId="AD"/>
      </p:ext>
    </p:extLst>
  </p:cmAuthor>
  <p:cmAuthor id="1" name="Абдимолдаев Дархан Кайратович" initials="АДК" lastIdx="24" clrIdx="0"/>
  <p:cmAuthor id="8" name="Botagoz Muldagaliyeva" initials="BM" lastIdx="2" clrIdx="7">
    <p:extLst>
      <p:ext uri="{19B8F6BF-5375-455C-9EA6-DF929625EA0E}">
        <p15:presenceInfo xmlns:p15="http://schemas.microsoft.com/office/powerpoint/2012/main" userId="S-1-5-21-365828103-1482492235-619646970-54022" providerId="AD"/>
      </p:ext>
    </p:extLst>
  </p:cmAuthor>
  <p:cmAuthor id="2" name="Alexander Kokin" initials="AK" lastIdx="4" clrIdx="1"/>
  <p:cmAuthor id="9" name="Магзумов Ерлан Токтарович" initials="МЕТ" lastIdx="8" clrIdx="8">
    <p:extLst>
      <p:ext uri="{19B8F6BF-5375-455C-9EA6-DF929625EA0E}">
        <p15:presenceInfo xmlns:p15="http://schemas.microsoft.com/office/powerpoint/2012/main" userId="S-1-5-21-365828103-1482492235-619646970-65665" providerId="AD"/>
      </p:ext>
    </p:extLst>
  </p:cmAuthor>
  <p:cmAuthor id="3" name="Мулдагалиева Ботагоз Валиевна" initials="МБВ" lastIdx="7" clrIdx="2"/>
  <p:cmAuthor id="10" name="Абен Даурен Асхадулы" initials="АДА" lastIdx="6" clrIdx="9">
    <p:extLst>
      <p:ext uri="{19B8F6BF-5375-455C-9EA6-DF929625EA0E}">
        <p15:presenceInfo xmlns:p15="http://schemas.microsoft.com/office/powerpoint/2012/main" userId="S-1-5-21-365828103-1482492235-619646970-48266" providerId="AD"/>
      </p:ext>
    </p:extLst>
  </p:cmAuthor>
  <p:cmAuthor id="4" name="Kuzetova Aiman" initials="KA" lastIdx="18" clrIdx="3">
    <p:extLst>
      <p:ext uri="{19B8F6BF-5375-455C-9EA6-DF929625EA0E}">
        <p15:presenceInfo xmlns:p15="http://schemas.microsoft.com/office/powerpoint/2012/main" userId="S-1-5-21-365828103-1482492235-619646970-27073" providerId="AD"/>
      </p:ext>
    </p:extLst>
  </p:cmAuthor>
  <p:cmAuthor id="11" name="Сарсембаев Айдар Муратович" initials="САМ" lastIdx="28" clrIdx="10">
    <p:extLst>
      <p:ext uri="{19B8F6BF-5375-455C-9EA6-DF929625EA0E}">
        <p15:presenceInfo xmlns:p15="http://schemas.microsoft.com/office/powerpoint/2012/main" userId="S-1-5-21-365828103-1482492235-619646970-72889" providerId="AD"/>
      </p:ext>
    </p:extLst>
  </p:cmAuthor>
  <p:cmAuthor id="5" name="Аскеров Бахтияр Болатович" initials="АББ" lastIdx="1" clrIdx="4">
    <p:extLst>
      <p:ext uri="{19B8F6BF-5375-455C-9EA6-DF929625EA0E}">
        <p15:presenceInfo xmlns:p15="http://schemas.microsoft.com/office/powerpoint/2012/main" userId="S-1-5-21-365828103-1482492235-619646970-53636" providerId="AD"/>
      </p:ext>
    </p:extLst>
  </p:cmAuthor>
  <p:cmAuthor id="6" name="Жангабыл Алмас" initials="ЖА" lastIdx="1" clrIdx="5">
    <p:extLst>
      <p:ext uri="{19B8F6BF-5375-455C-9EA6-DF929625EA0E}">
        <p15:presenceInfo xmlns:p15="http://schemas.microsoft.com/office/powerpoint/2012/main" userId="S-1-5-21-365828103-1482492235-619646970-475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B3F"/>
    <a:srgbClr val="002673"/>
    <a:srgbClr val="F7A700"/>
    <a:srgbClr val="B7AC88"/>
    <a:srgbClr val="243D7C"/>
    <a:srgbClr val="2A65AC"/>
    <a:srgbClr val="ABB2C7"/>
    <a:srgbClr val="2F72C3"/>
    <a:srgbClr val="4383D1"/>
    <a:srgbClr val="AD83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97" autoAdjust="0"/>
    <p:restoredTop sz="72706" autoAdjust="0"/>
  </p:normalViewPr>
  <p:slideViewPr>
    <p:cSldViewPr snapToGrid="0" showGuides="1">
      <p:cViewPr varScale="1">
        <p:scale>
          <a:sx n="84" d="100"/>
          <a:sy n="84" d="100"/>
        </p:scale>
        <p:origin x="1980" y="60"/>
      </p:cViewPr>
      <p:guideLst>
        <p:guide orient="horz" pos="4247"/>
        <p:guide pos="6345"/>
        <p:guide orient="horz" pos="4320"/>
        <p:guide pos="372"/>
        <p:guide orient="horz" pos="3543"/>
        <p:guide pos="3330"/>
        <p:guide orient="horz" pos="368"/>
        <p:guide pos="9220"/>
        <p:guide orient="horz" pos="2614"/>
        <p:guide orient="horz" pos="890"/>
        <p:guide orient="horz" pos="1842"/>
        <p:guide orient="horz" pos="526"/>
        <p:guide orient="horz" pos="138"/>
        <p:guide orient="horz" pos="4027"/>
        <p:guide orient="horz" pos="3735"/>
        <p:guide orient="horz" pos="3933"/>
        <p:guide pos="4725"/>
        <p:guide pos="4801"/>
        <p:guide pos="4652"/>
        <p:guide orient="horz" pos="3337"/>
        <p:guide orient="horz" pos="2261"/>
        <p:guide orient="horz" pos="1375"/>
        <p:guide orient="horz" pos="4162"/>
        <p:guide orient="horz" pos="3531"/>
        <p:guide orient="horz" pos="3882"/>
        <p:guide orient="horz" pos="1629"/>
        <p:guide pos="939"/>
        <p:guide pos="2469"/>
        <p:guide pos="4494"/>
        <p:guide pos="7654"/>
        <p:guide pos="8036"/>
        <p:guide orient="horz" pos="1052"/>
        <p:guide orient="horz" pos="2562"/>
        <p:guide orient="horz" pos="788"/>
        <p:guide orient="horz" pos="1249"/>
        <p:guide orient="horz" pos="3819"/>
        <p:guide orient="horz" pos="1480"/>
        <p:guide orient="horz" pos="2937"/>
        <p:guide orient="horz" pos="3608"/>
        <p:guide orient="horz" pos="238"/>
        <p:guide pos="7493"/>
        <p:guide pos="5124"/>
        <p:guide pos="3839"/>
        <p:guide pos="3902"/>
        <p:guide pos="3780"/>
        <p:guide pos="6138"/>
        <p:guide pos="14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192"/>
    </p:cViewPr>
  </p:sorterViewPr>
  <p:notesViewPr>
    <p:cSldViewPr snapToGrid="0">
      <p:cViewPr>
        <p:scale>
          <a:sx n="100" d="100"/>
          <a:sy n="100" d="100"/>
        </p:scale>
        <p:origin x="3474" y="-594"/>
      </p:cViewPr>
      <p:guideLst>
        <p:guide orient="horz" pos="3328"/>
        <p:guide pos="2076"/>
        <p:guide orient="horz" pos="3111"/>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 /><Relationship Id="rId13" Type="http://schemas.openxmlformats.org/officeDocument/2006/relationships/slide" Target="slides/slide11.xml" /><Relationship Id="rId18" Type="http://schemas.openxmlformats.org/officeDocument/2006/relationships/notesMaster" Target="notesMasters/notesMaster1.xml" /><Relationship Id="rId3" Type="http://schemas.openxmlformats.org/officeDocument/2006/relationships/slide" Target="slides/slide1.xml" /><Relationship Id="rId21" Type="http://schemas.openxmlformats.org/officeDocument/2006/relationships/commentAuthors" Target="commentAuthors.xml"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tableStyles" Target="tableStyles.xml" /><Relationship Id="rId2" Type="http://schemas.openxmlformats.org/officeDocument/2006/relationships/slideMaster" Target="slideMasters/slideMaster2.xml" /><Relationship Id="rId16" Type="http://schemas.openxmlformats.org/officeDocument/2006/relationships/slide" Target="slides/slide14.xml" /><Relationship Id="rId20" Type="http://schemas.openxmlformats.org/officeDocument/2006/relationships/tags" Target="tags/tag1.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theme" Target="theme/theme1.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viewProps" Target="viewProps.xml" /><Relationship Id="rId10" Type="http://schemas.openxmlformats.org/officeDocument/2006/relationships/slide" Target="slides/slide8.xml" /><Relationship Id="rId19" Type="http://schemas.openxmlformats.org/officeDocument/2006/relationships/handoutMaster" Target="handoutMasters/handoutMaster1.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presProps" Target="presProps.xml" /></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 /><Relationship Id="rId2" Type="http://schemas.openxmlformats.org/officeDocument/2006/relationships/package" Target="../embeddings/_____Microsoft_Excel.xlsx" /><Relationship Id="rId1" Type="http://schemas.openxmlformats.org/officeDocument/2006/relationships/themeOverride" Target="../theme/themeOverride1.xml" /></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 /><Relationship Id="rId2" Type="http://schemas.microsoft.com/office/2011/relationships/chartColorStyle" Target="colors1.xml" /><Relationship Id="rId1" Type="http://schemas.microsoft.com/office/2011/relationships/chartStyle" Target="style1.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296882396699804"/>
          <c:y val="0.17340366467486318"/>
          <c:w val="0.3227161592042907"/>
          <c:h val="0.49274340683387435"/>
        </c:manualLayout>
      </c:layout>
      <c:doughnutChart>
        <c:varyColors val="1"/>
        <c:ser>
          <c:idx val="0"/>
          <c:order val="0"/>
          <c:tx>
            <c:strRef>
              <c:f>Sheet1!$B$1</c:f>
              <c:strCache>
                <c:ptCount val="1"/>
                <c:pt idx="0">
                  <c:v>Inner Ring</c:v>
                </c:pt>
              </c:strCache>
            </c:strRef>
          </c:tx>
          <c:spPr>
            <a:solidFill>
              <a:srgbClr val="255B89"/>
            </a:solidFill>
            <a:ln w="12700">
              <a:solidFill>
                <a:srgbClr val="9D0E2D"/>
              </a:solidFill>
              <a:prstDash val="solid"/>
              <a:miter lim="800000"/>
            </a:ln>
          </c:spPr>
          <c:dPt>
            <c:idx val="0"/>
            <c:bubble3D val="0"/>
            <c:spPr>
              <a:solidFill>
                <a:srgbClr val="002673"/>
              </a:solidFill>
              <a:ln w="25400">
                <a:noFill/>
                <a:prstDash val="solid"/>
                <a:miter lim="800000"/>
              </a:ln>
            </c:spPr>
            <c:extLst>
              <c:ext xmlns:c16="http://schemas.microsoft.com/office/drawing/2014/chart" uri="{C3380CC4-5D6E-409C-BE32-E72D297353CC}">
                <c16:uniqueId val="{00000001-4933-4FBE-AFDE-A9D4E1CA66C8}"/>
              </c:ext>
            </c:extLst>
          </c:dPt>
          <c:dPt>
            <c:idx val="1"/>
            <c:bubble3D val="0"/>
            <c:spPr>
              <a:solidFill>
                <a:srgbClr val="A6A6A6"/>
              </a:solidFill>
              <a:ln w="25400">
                <a:noFill/>
                <a:prstDash val="solid"/>
                <a:miter lim="800000"/>
              </a:ln>
            </c:spPr>
            <c:extLst>
              <c:ext xmlns:c16="http://schemas.microsoft.com/office/drawing/2014/chart" uri="{C3380CC4-5D6E-409C-BE32-E72D297353CC}">
                <c16:uniqueId val="{00000003-4933-4FBE-AFDE-A9D4E1CA66C8}"/>
              </c:ext>
            </c:extLst>
          </c:dPt>
          <c:dPt>
            <c:idx val="2"/>
            <c:bubble3D val="0"/>
            <c:spPr>
              <a:solidFill>
                <a:srgbClr val="ED7D31"/>
              </a:solidFill>
              <a:ln w="25400">
                <a:noFill/>
                <a:prstDash val="solid"/>
                <a:miter lim="800000"/>
              </a:ln>
            </c:spPr>
            <c:extLst>
              <c:ext xmlns:c16="http://schemas.microsoft.com/office/drawing/2014/chart" uri="{C3380CC4-5D6E-409C-BE32-E72D297353CC}">
                <c16:uniqueId val="{00000005-4933-4FBE-AFDE-A9D4E1CA66C8}"/>
              </c:ext>
            </c:extLst>
          </c:dPt>
          <c:dPt>
            <c:idx val="3"/>
            <c:bubble3D val="0"/>
            <c:spPr>
              <a:solidFill>
                <a:srgbClr val="FFC000"/>
              </a:solidFill>
              <a:ln w="25400">
                <a:noFill/>
                <a:prstDash val="solid"/>
                <a:miter lim="800000"/>
              </a:ln>
            </c:spPr>
            <c:extLst>
              <c:ext xmlns:c16="http://schemas.microsoft.com/office/drawing/2014/chart" uri="{C3380CC4-5D6E-409C-BE32-E72D297353CC}">
                <c16:uniqueId val="{00000007-4933-4FBE-AFDE-A9D4E1CA66C8}"/>
              </c:ext>
            </c:extLst>
          </c:dPt>
          <c:dPt>
            <c:idx val="4"/>
            <c:bubble3D val="0"/>
            <c:spPr>
              <a:solidFill>
                <a:srgbClr val="5B9BD5">
                  <a:lumMod val="60000"/>
                  <a:lumOff val="40000"/>
                </a:srgbClr>
              </a:solidFill>
              <a:ln w="25400">
                <a:noFill/>
                <a:prstDash val="solid"/>
                <a:miter lim="800000"/>
              </a:ln>
            </c:spPr>
            <c:extLst>
              <c:ext xmlns:c16="http://schemas.microsoft.com/office/drawing/2014/chart" uri="{C3380CC4-5D6E-409C-BE32-E72D297353CC}">
                <c16:uniqueId val="{00000009-4933-4FBE-AFDE-A9D4E1CA66C8}"/>
              </c:ext>
            </c:extLst>
          </c:dPt>
          <c:dPt>
            <c:idx val="5"/>
            <c:bubble3D val="0"/>
            <c:spPr>
              <a:solidFill>
                <a:srgbClr val="E7E6E6">
                  <a:lumMod val="90000"/>
                </a:srgbClr>
              </a:solidFill>
              <a:ln w="25400">
                <a:noFill/>
                <a:prstDash val="solid"/>
                <a:miter lim="800000"/>
              </a:ln>
            </c:spPr>
            <c:extLst>
              <c:ext xmlns:c16="http://schemas.microsoft.com/office/drawing/2014/chart" uri="{C3380CC4-5D6E-409C-BE32-E72D297353CC}">
                <c16:uniqueId val="{0000000B-4933-4FBE-AFDE-A9D4E1CA66C8}"/>
              </c:ext>
            </c:extLst>
          </c:dPt>
          <c:dPt>
            <c:idx val="6"/>
            <c:bubble3D val="0"/>
            <c:spPr>
              <a:solidFill>
                <a:schemeClr val="accent6">
                  <a:lumMod val="60000"/>
                  <a:lumOff val="40000"/>
                </a:schemeClr>
              </a:solidFill>
              <a:ln w="25400">
                <a:noFill/>
                <a:prstDash val="solid"/>
                <a:miter lim="800000"/>
              </a:ln>
            </c:spPr>
            <c:extLst>
              <c:ext xmlns:c16="http://schemas.microsoft.com/office/drawing/2014/chart" uri="{C3380CC4-5D6E-409C-BE32-E72D297353CC}">
                <c16:uniqueId val="{0000000D-4933-4FBE-AFDE-A9D4E1CA66C8}"/>
              </c:ext>
            </c:extLst>
          </c:dPt>
          <c:dPt>
            <c:idx val="7"/>
            <c:bubble3D val="0"/>
            <c:spPr>
              <a:solidFill>
                <a:schemeClr val="accent6">
                  <a:lumMod val="40000"/>
                  <a:lumOff val="60000"/>
                </a:schemeClr>
              </a:solidFill>
              <a:ln w="25400">
                <a:noFill/>
                <a:prstDash val="solid"/>
                <a:miter lim="800000"/>
              </a:ln>
            </c:spPr>
            <c:extLst>
              <c:ext xmlns:c16="http://schemas.microsoft.com/office/drawing/2014/chart" uri="{C3380CC4-5D6E-409C-BE32-E72D297353CC}">
                <c16:uniqueId val="{0000000F-4933-4FBE-AFDE-A9D4E1CA66C8}"/>
              </c:ext>
            </c:extLst>
          </c:dPt>
          <c:dPt>
            <c:idx val="8"/>
            <c:bubble3D val="0"/>
            <c:spPr>
              <a:solidFill>
                <a:schemeClr val="tx2"/>
              </a:solidFill>
              <a:ln w="25400">
                <a:noFill/>
                <a:prstDash val="solid"/>
                <a:miter lim="800000"/>
              </a:ln>
            </c:spPr>
            <c:extLst>
              <c:ext xmlns:c16="http://schemas.microsoft.com/office/drawing/2014/chart" uri="{C3380CC4-5D6E-409C-BE32-E72D297353CC}">
                <c16:uniqueId val="{00000011-4933-4FBE-AFDE-A9D4E1CA66C8}"/>
              </c:ext>
            </c:extLst>
          </c:dPt>
          <c:dPt>
            <c:idx val="9"/>
            <c:bubble3D val="0"/>
            <c:spPr>
              <a:solidFill>
                <a:schemeClr val="tx2">
                  <a:lumMod val="60000"/>
                  <a:lumOff val="40000"/>
                </a:schemeClr>
              </a:solidFill>
              <a:ln w="25400">
                <a:noFill/>
                <a:prstDash val="solid"/>
                <a:miter lim="800000"/>
              </a:ln>
            </c:spPr>
            <c:extLst>
              <c:ext xmlns:c16="http://schemas.microsoft.com/office/drawing/2014/chart" uri="{C3380CC4-5D6E-409C-BE32-E72D297353CC}">
                <c16:uniqueId val="{00000013-4933-4FBE-AFDE-A9D4E1CA66C8}"/>
              </c:ext>
            </c:extLst>
          </c:dPt>
          <c:dPt>
            <c:idx val="10"/>
            <c:bubble3D val="0"/>
            <c:spPr>
              <a:solidFill>
                <a:schemeClr val="tx2">
                  <a:lumMod val="40000"/>
                  <a:lumOff val="60000"/>
                </a:schemeClr>
              </a:solidFill>
              <a:ln w="25400">
                <a:noFill/>
                <a:prstDash val="solid"/>
                <a:miter lim="800000"/>
              </a:ln>
            </c:spPr>
            <c:extLst>
              <c:ext xmlns:c16="http://schemas.microsoft.com/office/drawing/2014/chart" uri="{C3380CC4-5D6E-409C-BE32-E72D297353CC}">
                <c16:uniqueId val="{00000015-4933-4FBE-AFDE-A9D4E1CA66C8}"/>
              </c:ext>
            </c:extLst>
          </c:dPt>
          <c:dPt>
            <c:idx val="11"/>
            <c:bubble3D val="0"/>
            <c:spPr>
              <a:solidFill>
                <a:schemeClr val="bg2"/>
              </a:solidFill>
              <a:ln w="25400">
                <a:noFill/>
                <a:prstDash val="solid"/>
                <a:miter lim="800000"/>
              </a:ln>
            </c:spPr>
            <c:extLst>
              <c:ext xmlns:c16="http://schemas.microsoft.com/office/drawing/2014/chart" uri="{C3380CC4-5D6E-409C-BE32-E72D297353CC}">
                <c16:uniqueId val="{00000017-4933-4FBE-AFDE-A9D4E1CA66C8}"/>
              </c:ext>
            </c:extLst>
          </c:dPt>
          <c:dPt>
            <c:idx val="12"/>
            <c:bubble3D val="0"/>
            <c:spPr>
              <a:solidFill>
                <a:schemeClr val="bg2">
                  <a:lumMod val="60000"/>
                  <a:lumOff val="40000"/>
                </a:schemeClr>
              </a:solidFill>
              <a:ln w="25400">
                <a:noFill/>
                <a:prstDash val="solid"/>
                <a:miter lim="800000"/>
              </a:ln>
            </c:spPr>
            <c:extLst>
              <c:ext xmlns:c16="http://schemas.microsoft.com/office/drawing/2014/chart" uri="{C3380CC4-5D6E-409C-BE32-E72D297353CC}">
                <c16:uniqueId val="{00000019-4933-4FBE-AFDE-A9D4E1CA66C8}"/>
              </c:ext>
            </c:extLst>
          </c:dPt>
          <c:dPt>
            <c:idx val="13"/>
            <c:bubble3D val="0"/>
            <c:spPr>
              <a:solidFill>
                <a:schemeClr val="bg2">
                  <a:lumMod val="40000"/>
                  <a:lumOff val="60000"/>
                </a:schemeClr>
              </a:solidFill>
              <a:ln w="25400">
                <a:noFill/>
                <a:prstDash val="solid"/>
                <a:miter lim="800000"/>
              </a:ln>
            </c:spPr>
            <c:extLst>
              <c:ext xmlns:c16="http://schemas.microsoft.com/office/drawing/2014/chart" uri="{C3380CC4-5D6E-409C-BE32-E72D297353CC}">
                <c16:uniqueId val="{0000001B-4933-4FBE-AFDE-A9D4E1CA66C8}"/>
              </c:ext>
            </c:extLst>
          </c:dPt>
          <c:dPt>
            <c:idx val="14"/>
            <c:bubble3D val="0"/>
            <c:spPr>
              <a:solidFill>
                <a:srgbClr val="80AEA7"/>
              </a:solidFill>
              <a:ln w="25400">
                <a:noFill/>
                <a:prstDash val="solid"/>
                <a:miter lim="800000"/>
              </a:ln>
            </c:spPr>
            <c:extLst>
              <c:ext xmlns:c16="http://schemas.microsoft.com/office/drawing/2014/chart" uri="{C3380CC4-5D6E-409C-BE32-E72D297353CC}">
                <c16:uniqueId val="{0000001D-4933-4FBE-AFDE-A9D4E1CA66C8}"/>
              </c:ext>
            </c:extLst>
          </c:dPt>
          <c:dPt>
            <c:idx val="15"/>
            <c:bubble3D val="0"/>
            <c:spPr>
              <a:solidFill>
                <a:srgbClr val="B5CDC8"/>
              </a:solidFill>
              <a:ln w="25400">
                <a:noFill/>
                <a:prstDash val="solid"/>
                <a:miter lim="800000"/>
              </a:ln>
            </c:spPr>
            <c:extLst>
              <c:ext xmlns:c16="http://schemas.microsoft.com/office/drawing/2014/chart" uri="{C3380CC4-5D6E-409C-BE32-E72D297353CC}">
                <c16:uniqueId val="{0000001F-4933-4FBE-AFDE-A9D4E1CA66C8}"/>
              </c:ext>
            </c:extLst>
          </c:dPt>
          <c:dLbls>
            <c:dLbl>
              <c:idx val="0"/>
              <c:layout>
                <c:manualLayout>
                  <c:x val="0.10600709562973702"/>
                  <c:y val="-6.3693761601534386E-3"/>
                </c:manualLayout>
              </c:layout>
              <c:tx>
                <c:rich>
                  <a:bodyPr/>
                  <a:lstStyle/>
                  <a:p>
                    <a:pPr>
                      <a:defRPr sz="1400" b="1">
                        <a:latin typeface="Century Gothic" panose="020B0502020202020204" pitchFamily="34" charset="0"/>
                        <a:cs typeface="Arial" panose="020B0604020202020204" pitchFamily="34" charset="0"/>
                      </a:defRPr>
                    </a:pPr>
                    <a:fld id="{AE1904C0-9BCD-4E84-8061-66A1E076BB82}" type="CATEGORYNAME">
                      <a:rPr lang="en-US" sz="1400">
                        <a:latin typeface="Century Gothic" panose="020B0502020202020204" pitchFamily="34" charset="0"/>
                        <a:cs typeface="Arial" panose="020B0604020202020204" pitchFamily="34" charset="0"/>
                      </a:rPr>
                      <a:pPr>
                        <a:defRPr sz="1400" b="1">
                          <a:latin typeface="Century Gothic" panose="020B0502020202020204" pitchFamily="34" charset="0"/>
                          <a:cs typeface="Arial" panose="020B0604020202020204" pitchFamily="34" charset="0"/>
                        </a:defRPr>
                      </a:pPr>
                      <a:t>[ИМЯ КАТЕГОРИИ]</a:t>
                    </a:fld>
                    <a:r>
                      <a:rPr lang="en-US" sz="1400" baseline="0" dirty="0">
                        <a:latin typeface="Century Gothic" panose="020B0502020202020204" pitchFamily="34" charset="0"/>
                        <a:cs typeface="Arial" panose="020B0604020202020204" pitchFamily="34" charset="0"/>
                      </a:rPr>
                      <a:t>
66%</a:t>
                    </a:r>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933-4FBE-AFDE-A9D4E1CA66C8}"/>
                </c:ext>
              </c:extLst>
            </c:dLbl>
            <c:dLbl>
              <c:idx val="1"/>
              <c:layout>
                <c:manualLayout>
                  <c:x val="-0.14264361627417013"/>
                  <c:y val="-1.089461974768724E-2"/>
                </c:manualLayout>
              </c:layout>
              <c:tx>
                <c:rich>
                  <a:bodyPr/>
                  <a:lstStyle/>
                  <a:p>
                    <a:pPr>
                      <a:defRPr sz="1400" b="0">
                        <a:latin typeface="Century Gothic" panose="020B0502020202020204" pitchFamily="34" charset="0"/>
                        <a:cs typeface="Arial" panose="020B0604020202020204" pitchFamily="34" charset="0"/>
                      </a:defRPr>
                    </a:pPr>
                    <a:fld id="{5EE455B8-FE31-4007-8B63-93D1DB435E8B}" type="CATEGORYNAME">
                      <a:rPr lang="en-US"/>
                      <a:pPr>
                        <a:defRPr sz="1400" b="0">
                          <a:latin typeface="Century Gothic" panose="020B0502020202020204" pitchFamily="34" charset="0"/>
                          <a:cs typeface="Arial" panose="020B0604020202020204" pitchFamily="34" charset="0"/>
                        </a:defRPr>
                      </a:pPr>
                      <a:t>[ИМЯ КАТЕГОРИИ]</a:t>
                    </a:fld>
                    <a:r>
                      <a:rPr lang="en-US" baseline="0" dirty="0"/>
                      <a:t>
34%</a:t>
                    </a:r>
                  </a:p>
                </c:rich>
              </c:tx>
              <c:spPr/>
              <c:showLegendKey val="0"/>
              <c:showVal val="0"/>
              <c:showCatName val="1"/>
              <c:showSerName val="0"/>
              <c:showPercent val="1"/>
              <c:showBubbleSize val="0"/>
              <c:separator>
</c:separator>
              <c:extLst>
                <c:ext xmlns:c15="http://schemas.microsoft.com/office/drawing/2012/chart" uri="{CE6537A1-D6FC-4f65-9D91-7224C49458BB}">
                  <c15:layout>
                    <c:manualLayout>
                      <c:w val="0.24203406318439791"/>
                      <c:h val="0.36143250995041271"/>
                    </c:manualLayout>
                  </c15:layout>
                  <c15:dlblFieldTable/>
                  <c15:showDataLabelsRange val="0"/>
                </c:ext>
                <c:ext xmlns:c16="http://schemas.microsoft.com/office/drawing/2014/chart" uri="{C3380CC4-5D6E-409C-BE32-E72D297353CC}">
                  <c16:uniqueId val="{00000003-4933-4FBE-AFDE-A9D4E1CA66C8}"/>
                </c:ext>
              </c:extLst>
            </c:dLbl>
            <c:dLbl>
              <c:idx val="2"/>
              <c:layout>
                <c:manualLayout>
                  <c:x val="3.0345723013162108E-2"/>
                  <c:y val="0.12761469696608024"/>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4933-4FBE-AFDE-A9D4E1CA66C8}"/>
                </c:ext>
              </c:extLst>
            </c:dLbl>
            <c:dLbl>
              <c:idx val="3"/>
              <c:layout>
                <c:manualLayout>
                  <c:x val="-4.6652507851478613E-2"/>
                  <c:y val="0.13624531544649465"/>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4933-4FBE-AFDE-A9D4E1CA66C8}"/>
                </c:ext>
              </c:extLst>
            </c:dLbl>
            <c:dLbl>
              <c:idx val="4"/>
              <c:layout>
                <c:manualLayout>
                  <c:x val="-9.2951126264944853E-2"/>
                  <c:y val="0.10679183075583028"/>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4933-4FBE-AFDE-A9D4E1CA66C8}"/>
                </c:ext>
              </c:extLst>
            </c:dLbl>
            <c:dLbl>
              <c:idx val="5"/>
              <c:layout>
                <c:manualLayout>
                  <c:x val="-0.11353549771173196"/>
                  <c:y val="6.2599957033394674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4933-4FBE-AFDE-A9D4E1CA66C8}"/>
                </c:ext>
              </c:extLst>
            </c:dLbl>
            <c:dLbl>
              <c:idx val="6"/>
              <c:layout>
                <c:manualLayout>
                  <c:x val="-0.11104753019675448"/>
                  <c:y val="1.483988971904614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4933-4FBE-AFDE-A9D4E1CA66C8}"/>
                </c:ext>
              </c:extLst>
            </c:dLbl>
            <c:dLbl>
              <c:idx val="7"/>
              <c:layout>
                <c:manualLayout>
                  <c:x val="-0.1098173039924849"/>
                  <c:y val="-4.2299131119757478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4933-4FBE-AFDE-A9D4E1CA66C8}"/>
                </c:ext>
              </c:extLst>
            </c:dLbl>
            <c:dLbl>
              <c:idx val="8"/>
              <c:layout>
                <c:manualLayout>
                  <c:x val="-7.9850558578156872E-2"/>
                  <c:y val="-8.3071157472608792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1-4933-4FBE-AFDE-A9D4E1CA66C8}"/>
                </c:ext>
              </c:extLst>
            </c:dLbl>
            <c:dLbl>
              <c:idx val="9"/>
              <c:layout>
                <c:manualLayout>
                  <c:x val="-5.6478114783059537E-2"/>
                  <c:y val="-9.4510394085114691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3-4933-4FBE-AFDE-A9D4E1CA66C8}"/>
                </c:ext>
              </c:extLst>
            </c:dLbl>
            <c:spPr>
              <a:noFill/>
              <a:ln>
                <a:noFill/>
              </a:ln>
              <a:effectLst/>
            </c:spPr>
            <c:txPr>
              <a:bodyPr/>
              <a:lstStyle/>
              <a:p>
                <a:pPr>
                  <a:defRPr sz="1400">
                    <a:latin typeface="Century Gothic" panose="020B0502020202020204" pitchFamily="34" charset="0"/>
                    <a:cs typeface="Arial" panose="020B0604020202020204" pitchFamily="34" charset="0"/>
                  </a:defRPr>
                </a:pPr>
                <a:endParaRPr lang="ru-RU"/>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Sheet1!$A$2:$A$3</c:f>
              <c:strCache>
                <c:ptCount val="2"/>
                <c:pt idx="0">
                  <c:v>ISR</c:v>
                </c:pt>
                <c:pt idx="1">
                  <c:v>Other methods</c:v>
                </c:pt>
              </c:strCache>
            </c:strRef>
          </c:cat>
          <c:val>
            <c:numRef>
              <c:f>Sheet1!$B$2:$B$3</c:f>
              <c:numCache>
                <c:formatCode>#,##0</c:formatCode>
                <c:ptCount val="2"/>
                <c:pt idx="0">
                  <c:v>66</c:v>
                </c:pt>
                <c:pt idx="1">
                  <c:v>34</c:v>
                </c:pt>
              </c:numCache>
            </c:numRef>
          </c:val>
          <c:extLst>
            <c:ext xmlns:c16="http://schemas.microsoft.com/office/drawing/2014/chart" uri="{C3380CC4-5D6E-409C-BE32-E72D297353CC}">
              <c16:uniqueId val="{00000020-4933-4FBE-AFDE-A9D4E1CA66C8}"/>
            </c:ext>
          </c:extLst>
        </c:ser>
        <c:dLbls>
          <c:showLegendKey val="0"/>
          <c:showVal val="0"/>
          <c:showCatName val="0"/>
          <c:showSerName val="0"/>
          <c:showPercent val="0"/>
          <c:showBubbleSize val="0"/>
          <c:showLeaderLines val="0"/>
        </c:dLbls>
        <c:firstSliceAng val="0"/>
        <c:holeSize val="55"/>
      </c:doughnutChart>
      <c:spPr>
        <a:noFill/>
        <a:ln w="25400">
          <a:noFill/>
        </a:ln>
      </c:spPr>
    </c:plotArea>
    <c:plotVisOnly val="1"/>
    <c:dispBlanksAs val="zero"/>
    <c:showDLblsOverMax val="0"/>
  </c:chart>
  <c:spPr>
    <a:noFill/>
    <a:ln w="9525">
      <a:noFill/>
    </a:ln>
  </c:spPr>
  <c:txPr>
    <a:bodyPr/>
    <a:lstStyle/>
    <a:p>
      <a:pPr>
        <a:defRPr sz="1000" b="0" i="0" u="none" strike="noStrike" baseline="0">
          <a:solidFill>
            <a:srgbClr val="000000"/>
          </a:solidFill>
          <a:latin typeface="Arial" panose="020B0604020202020204" pitchFamily="34" charset="0"/>
          <a:ea typeface="Credit Suisse Type Roman"/>
          <a:cs typeface="Arial" panose="020B0604020202020204" pitchFamily="34" charset="0"/>
        </a:defRPr>
      </a:pPr>
      <a:endParaRPr lang="ru-RU"/>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1" i="0" u="none" strike="noStrike" kern="1200" baseline="0">
                <a:solidFill>
                  <a:srgbClr val="002673"/>
                </a:solidFill>
                <a:latin typeface="Century Gothic" panose="020B0502020202020204" pitchFamily="34" charset="0"/>
                <a:ea typeface="+mn-ea"/>
                <a:cs typeface="+mn-cs"/>
              </a:defRPr>
            </a:pPr>
            <a:r>
              <a:rPr lang="en-US" sz="1100" dirty="0"/>
              <a:t>Target volume of total GHG emissions </a:t>
            </a:r>
            <a:r>
              <a:rPr lang="ru-RU" sz="1100" dirty="0"/>
              <a:t>(</a:t>
            </a:r>
            <a:r>
              <a:rPr lang="en-US" sz="1100" dirty="0"/>
              <a:t>‘000 t CO</a:t>
            </a:r>
            <a:r>
              <a:rPr lang="en-US" sz="1100" baseline="-25000" dirty="0"/>
              <a:t>2</a:t>
            </a:r>
            <a:r>
              <a:rPr lang="en-US" sz="1100" dirty="0"/>
              <a:t> equivalent)</a:t>
            </a:r>
          </a:p>
        </c:rich>
      </c:tx>
      <c:layout>
        <c:manualLayout>
          <c:xMode val="edge"/>
          <c:yMode val="edge"/>
          <c:x val="0.1381550665017231"/>
          <c:y val="0"/>
        </c:manualLayout>
      </c:layout>
      <c:overlay val="0"/>
      <c:spPr>
        <a:noFill/>
        <a:ln>
          <a:noFill/>
        </a:ln>
        <a:effectLst/>
      </c:spPr>
      <c:txPr>
        <a:bodyPr rot="0" spcFirstLastPara="1" vertOverflow="ellipsis" vert="horz" wrap="square" anchor="ctr" anchorCtr="1"/>
        <a:lstStyle/>
        <a:p>
          <a:pPr>
            <a:defRPr sz="1100" b="1" i="0" u="none" strike="noStrike" kern="1200" baseline="0">
              <a:solidFill>
                <a:srgbClr val="002673"/>
              </a:solidFill>
              <a:latin typeface="Century Gothic" panose="020B0502020202020204" pitchFamily="34" charset="0"/>
              <a:ea typeface="+mn-ea"/>
              <a:cs typeface="+mn-cs"/>
            </a:defRPr>
          </a:pPr>
          <a:endParaRPr lang="ru-RU"/>
        </a:p>
      </c:txPr>
    </c:title>
    <c:autoTitleDeleted val="0"/>
    <c:plotArea>
      <c:layout>
        <c:manualLayout>
          <c:layoutTarget val="inner"/>
          <c:xMode val="edge"/>
          <c:yMode val="edge"/>
          <c:x val="0.16183080607566838"/>
          <c:y val="0.2145585779050346"/>
          <c:w val="0.72588640906559876"/>
          <c:h val="0.68034041199395534"/>
        </c:manualLayout>
      </c:layout>
      <c:barChart>
        <c:barDir val="bar"/>
        <c:grouping val="clustered"/>
        <c:varyColors val="0"/>
        <c:dLbls>
          <c:dLblPos val="outEnd"/>
          <c:showLegendKey val="0"/>
          <c:showVal val="1"/>
          <c:showCatName val="0"/>
          <c:showSerName val="0"/>
          <c:showPercent val="0"/>
          <c:showBubbleSize val="0"/>
        </c:dLbls>
        <c:gapWidth val="100"/>
        <c:axId val="303689752"/>
        <c:axId val="303685440"/>
      </c:barChart>
      <c:catAx>
        <c:axId val="30368975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2673"/>
                </a:solidFill>
                <a:latin typeface="Century Gothic" panose="020B0502020202020204" pitchFamily="34" charset="0"/>
                <a:ea typeface="+mn-ea"/>
                <a:cs typeface="+mn-cs"/>
              </a:defRPr>
            </a:pPr>
            <a:endParaRPr lang="ru-RU"/>
          </a:p>
        </c:txPr>
        <c:crossAx val="303685440"/>
        <c:crosses val="autoZero"/>
        <c:auto val="1"/>
        <c:lblAlgn val="ctr"/>
        <c:lblOffset val="100"/>
        <c:noMultiLvlLbl val="0"/>
      </c:catAx>
      <c:valAx>
        <c:axId val="303685440"/>
        <c:scaling>
          <c:orientation val="minMax"/>
          <c:max val="1000"/>
          <c:min val="0"/>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2673"/>
                </a:solidFill>
                <a:latin typeface="Century Gothic" panose="020B0502020202020204" pitchFamily="34" charset="0"/>
                <a:ea typeface="+mn-ea"/>
                <a:cs typeface="+mn-cs"/>
              </a:defRPr>
            </a:pPr>
            <a:endParaRPr lang="ru-RU"/>
          </a:p>
        </c:txPr>
        <c:crossAx val="303689752"/>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sz="1100">
          <a:solidFill>
            <a:srgbClr val="002673"/>
          </a:solidFill>
          <a:latin typeface="Century Gothic" panose="020B0502020202020204" pitchFamily="34" charset="0"/>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drawing1.xml><?xml version="1.0" encoding="utf-8"?>
<c:userShapes xmlns:c="http://schemas.openxmlformats.org/drawingml/2006/chart">
  <cdr:absSizeAnchor xmlns:cdr="http://schemas.openxmlformats.org/drawingml/2006/chartDrawing">
    <cdr:from>
      <cdr:x>0.00308</cdr:x>
      <cdr:y>0.00916</cdr:y>
    </cdr:from>
    <cdr:ext cx="8211400" cy="107722"/>
    <cdr:sp macro="" textlink="">
      <cdr:nvSpPr>
        <cdr:cNvPr id="2" name="ChartUnits"/>
        <cdr:cNvSpPr txBox="1"/>
      </cdr:nvSpPr>
      <cdr:spPr>
        <a:xfrm xmlns:a="http://schemas.openxmlformats.org/drawingml/2006/main">
          <a:off x="25399" y="38100"/>
          <a:ext cx="8211400" cy="107722"/>
        </a:xfrm>
        <a:prstGeom xmlns:a="http://schemas.openxmlformats.org/drawingml/2006/main" prst="rect">
          <a:avLst/>
        </a:prstGeom>
      </cdr:spPr>
      <cdr:txBody>
        <a:bodyPr xmlns:a="http://schemas.openxmlformats.org/drawingml/2006/main" vertOverflow="clip" vert="horz" wrap="none" lIns="0" tIns="0" rIns="0" bIns="0" rtlCol="0" anchor="t" anchorCtr="0">
          <a:noAutofit/>
        </a:bodyPr>
        <a:lstStyle xmlns:a="http://schemas.openxmlformats.org/drawingml/2006/main"/>
        <a:p xmlns:a="http://schemas.openxmlformats.org/drawingml/2006/main">
          <a:pPr algn="l"/>
          <a:endParaRPr lang="en-US" sz="700" b="0" i="0" u="none" dirty="0">
            <a:latin typeface="Arial" panose="020B0604020202020204" pitchFamily="34" charset="0"/>
            <a:ea typeface="+mn-ea"/>
            <a:cs typeface="+mn-cs"/>
          </a:endParaRPr>
        </a:p>
      </cdr:txBody>
    </cdr:sp>
  </cdr:absSizeAnchor>
  <cdr:relSizeAnchor xmlns:cdr="http://schemas.openxmlformats.org/drawingml/2006/chartDrawing">
    <cdr:from>
      <cdr:x>0</cdr:x>
      <cdr:y>0</cdr:y>
    </cdr:from>
    <cdr:to>
      <cdr:x>0</cdr:x>
      <cdr:y>0</cdr:y>
    </cdr:to>
    <cdr:sp macro="" textlink="">
      <cdr:nvSpPr>
        <cdr:cNvPr id="3" name="tags" descr="AQAAAAAQAEbvw6tVvXNMjpT6/ppBv78XtbaWVzWTbXhNGLfLbv2ebJRgD4KZHVyR/szFQ16d4JP8WgdR8g5s28M1x2zhGjrTnsBcMKHGbsdY+hjSezhgt8KBSbN02WqqCy5WnkSQygEJQY6BEONLaaRXoBaRDvuBQfp2axi/UTSDjBsE2GkP"/>
        <cdr:cNvSpPr txBox="1"/>
      </cdr:nvSpPr>
      <cdr:spPr>
        <a:xfrm xmlns:a="http://schemas.openxmlformats.org/drawingml/2006/main">
          <a:off x="0" y="0"/>
          <a:ext cx="0" cy="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endParaRPr lang="en-US" sz="1100" dirty="0">
            <a:latin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2" y="17"/>
            <a:ext cx="2946824" cy="495052"/>
          </a:xfrm>
          <a:prstGeom prst="rect">
            <a:avLst/>
          </a:prstGeom>
        </p:spPr>
        <p:txBody>
          <a:bodyPr vert="horz" lIns="79804" tIns="39897" rIns="79804" bIns="39897" rtlCol="0"/>
          <a:lstStyle>
            <a:lvl1pPr algn="l">
              <a:defRPr sz="1000"/>
            </a:lvl1pPr>
          </a:lstStyle>
          <a:p>
            <a:endParaRPr lang="ru-RU" dirty="0">
              <a:latin typeface="Arial" panose="020B0604020202020204" pitchFamily="34" charset="0"/>
            </a:endParaRPr>
          </a:p>
        </p:txBody>
      </p:sp>
      <p:sp>
        <p:nvSpPr>
          <p:cNvPr id="3" name="Дата 2"/>
          <p:cNvSpPr>
            <a:spLocks noGrp="1"/>
          </p:cNvSpPr>
          <p:nvPr>
            <p:ph type="dt" sz="quarter" idx="1"/>
          </p:nvPr>
        </p:nvSpPr>
        <p:spPr>
          <a:xfrm>
            <a:off x="3850860" y="17"/>
            <a:ext cx="2946824" cy="495052"/>
          </a:xfrm>
          <a:prstGeom prst="rect">
            <a:avLst/>
          </a:prstGeom>
        </p:spPr>
        <p:txBody>
          <a:bodyPr vert="horz" lIns="79804" tIns="39897" rIns="79804" bIns="39897" rtlCol="0"/>
          <a:lstStyle>
            <a:lvl1pPr algn="r">
              <a:defRPr sz="1000"/>
            </a:lvl1pPr>
          </a:lstStyle>
          <a:p>
            <a:fld id="{DC85AB59-C61C-4638-93D8-4C31DBE1E8CF}" type="datetimeFigureOut">
              <a:rPr lang="ru-RU" smtClean="0">
                <a:latin typeface="Arial" panose="020B0604020202020204" pitchFamily="34" charset="0"/>
              </a:rPr>
              <a:pPr/>
              <a:t>2022</a:t>
            </a:fld>
            <a:endParaRPr lang="ru-RU" dirty="0">
              <a:latin typeface="Arial" panose="020B0604020202020204" pitchFamily="34" charset="0"/>
            </a:endParaRPr>
          </a:p>
        </p:txBody>
      </p:sp>
      <p:sp>
        <p:nvSpPr>
          <p:cNvPr id="4" name="Нижний колонтитул 3"/>
          <p:cNvSpPr>
            <a:spLocks noGrp="1"/>
          </p:cNvSpPr>
          <p:nvPr>
            <p:ph type="ftr" sz="quarter" idx="2"/>
          </p:nvPr>
        </p:nvSpPr>
        <p:spPr>
          <a:xfrm>
            <a:off x="12" y="9380798"/>
            <a:ext cx="2946824" cy="495052"/>
          </a:xfrm>
          <a:prstGeom prst="rect">
            <a:avLst/>
          </a:prstGeom>
        </p:spPr>
        <p:txBody>
          <a:bodyPr vert="horz" lIns="79804" tIns="39897" rIns="79804" bIns="39897" rtlCol="0" anchor="b"/>
          <a:lstStyle>
            <a:lvl1pPr algn="l">
              <a:defRPr sz="1000"/>
            </a:lvl1pPr>
          </a:lstStyle>
          <a:p>
            <a:endParaRPr lang="ru-RU" dirty="0">
              <a:latin typeface="Arial" panose="020B0604020202020204" pitchFamily="34" charset="0"/>
            </a:endParaRPr>
          </a:p>
        </p:txBody>
      </p:sp>
      <p:sp>
        <p:nvSpPr>
          <p:cNvPr id="5" name="Номер слайда 4"/>
          <p:cNvSpPr>
            <a:spLocks noGrp="1"/>
          </p:cNvSpPr>
          <p:nvPr>
            <p:ph type="sldNum" sz="quarter" idx="3"/>
          </p:nvPr>
        </p:nvSpPr>
        <p:spPr>
          <a:xfrm>
            <a:off x="3850860" y="9380798"/>
            <a:ext cx="2946824" cy="495052"/>
          </a:xfrm>
          <a:prstGeom prst="rect">
            <a:avLst/>
          </a:prstGeom>
        </p:spPr>
        <p:txBody>
          <a:bodyPr vert="horz" lIns="79804" tIns="39897" rIns="79804" bIns="39897" rtlCol="0" anchor="b"/>
          <a:lstStyle>
            <a:lvl1pPr algn="r">
              <a:defRPr sz="1000"/>
            </a:lvl1pPr>
          </a:lstStyle>
          <a:p>
            <a:fld id="{FF515902-5FC5-4325-B415-90B5B7997F08}" type="slidenum">
              <a:rPr lang="ru-RU" smtClean="0">
                <a:latin typeface="Arial" panose="020B0604020202020204" pitchFamily="34" charset="0"/>
              </a:rPr>
              <a:pPr/>
              <a:t>‹#›</a:t>
            </a:fld>
            <a:endParaRPr lang="ru-RU" dirty="0">
              <a:latin typeface="Arial" panose="020B0604020202020204" pitchFamily="34" charset="0"/>
            </a:endParaRPr>
          </a:p>
        </p:txBody>
      </p:sp>
    </p:spTree>
    <p:extLst>
      <p:ext uri="{BB962C8B-B14F-4D97-AF65-F5344CB8AC3E}">
        <p14:creationId xmlns:p14="http://schemas.microsoft.com/office/powerpoint/2010/main" val="469488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8" y="16"/>
            <a:ext cx="2946348" cy="495508"/>
          </a:xfrm>
          <a:prstGeom prst="rect">
            <a:avLst/>
          </a:prstGeom>
        </p:spPr>
        <p:txBody>
          <a:bodyPr vert="horz" lIns="79804" tIns="39897" rIns="79804" bIns="39897" rtlCol="0"/>
          <a:lstStyle>
            <a:lvl1pPr algn="l">
              <a:defRPr sz="1000">
                <a:latin typeface="Arial" panose="020B0604020202020204" pitchFamily="34" charset="0"/>
                <a:cs typeface="Arial"/>
                <a:sym typeface="Calibri"/>
              </a:defRPr>
            </a:lvl1pPr>
          </a:lstStyle>
          <a:p>
            <a:endParaRPr lang="en-US" dirty="0"/>
          </a:p>
        </p:txBody>
      </p:sp>
      <p:sp>
        <p:nvSpPr>
          <p:cNvPr id="3" name="Дата 2"/>
          <p:cNvSpPr>
            <a:spLocks noGrp="1"/>
          </p:cNvSpPr>
          <p:nvPr>
            <p:ph type="dt" idx="1"/>
          </p:nvPr>
        </p:nvSpPr>
        <p:spPr>
          <a:xfrm>
            <a:off x="3851353" y="16"/>
            <a:ext cx="2946348" cy="495508"/>
          </a:xfrm>
          <a:prstGeom prst="rect">
            <a:avLst/>
          </a:prstGeom>
        </p:spPr>
        <p:txBody>
          <a:bodyPr vert="horz" lIns="79804" tIns="39897" rIns="79804" bIns="39897" rtlCol="0"/>
          <a:lstStyle>
            <a:lvl1pPr algn="r">
              <a:defRPr sz="1000">
                <a:latin typeface="Arial" panose="020B0604020202020204" pitchFamily="34" charset="0"/>
              </a:defRPr>
            </a:lvl1pPr>
          </a:lstStyle>
          <a:p>
            <a:fld id="{41B288B7-3A8C-4EB8-940B-0E90E6B9943E}" type="datetimeFigureOut">
              <a:rPr lang="en-US" smtClean="0"/>
              <a:pPr/>
              <a:t>1/23/2024</a:t>
            </a:fld>
            <a:endParaRPr lang="en-US" dirty="0"/>
          </a:p>
        </p:txBody>
      </p:sp>
      <p:sp>
        <p:nvSpPr>
          <p:cNvPr id="4" name="Образ слайда 3"/>
          <p:cNvSpPr>
            <a:spLocks noGrp="1" noRot="1" noChangeAspect="1"/>
          </p:cNvSpPr>
          <p:nvPr>
            <p:ph type="sldImg" idx="2"/>
          </p:nvPr>
        </p:nvSpPr>
        <p:spPr>
          <a:xfrm>
            <a:off x="439738" y="1235075"/>
            <a:ext cx="5919787" cy="3328988"/>
          </a:xfrm>
          <a:prstGeom prst="rect">
            <a:avLst/>
          </a:prstGeom>
          <a:noFill/>
          <a:ln w="12700">
            <a:solidFill>
              <a:prstClr val="black"/>
            </a:solidFill>
          </a:ln>
        </p:spPr>
        <p:txBody>
          <a:bodyPr vert="horz" lIns="79804" tIns="39897" rIns="79804" bIns="39897" rtlCol="0" anchor="ctr"/>
          <a:lstStyle/>
          <a:p>
            <a:endParaRPr lang="ru-RU" dirty="0"/>
          </a:p>
        </p:txBody>
      </p:sp>
      <p:sp>
        <p:nvSpPr>
          <p:cNvPr id="5" name="Заметки 4"/>
          <p:cNvSpPr>
            <a:spLocks noGrp="1"/>
          </p:cNvSpPr>
          <p:nvPr>
            <p:ph type="body" sz="quarter" idx="3"/>
          </p:nvPr>
        </p:nvSpPr>
        <p:spPr>
          <a:xfrm>
            <a:off x="679943" y="4752757"/>
            <a:ext cx="5439406" cy="3888608"/>
          </a:xfrm>
          <a:prstGeom prst="rect">
            <a:avLst/>
          </a:prstGeom>
        </p:spPr>
        <p:txBody>
          <a:bodyPr vert="horz" lIns="79804" tIns="39897" rIns="79804" bIns="39897" rtlCol="0"/>
          <a:lstStyle/>
          <a:p>
            <a:pPr lvl="0"/>
            <a:r>
              <a:rPr lang="en-US" dirty="0" err="1"/>
              <a:t>Образец</a:t>
            </a:r>
            <a:r>
              <a:rPr lang="en-US" dirty="0"/>
              <a:t> </a:t>
            </a:r>
            <a:r>
              <a:rPr lang="en-US" dirty="0" err="1"/>
              <a:t>текста</a:t>
            </a:r>
            <a:endParaRPr lang="en-US" dirty="0"/>
          </a:p>
          <a:p>
            <a:pPr lvl="1"/>
            <a:r>
              <a:rPr lang="en-US" dirty="0" err="1"/>
              <a:t>Второй</a:t>
            </a:r>
            <a:r>
              <a:rPr lang="en-US" dirty="0"/>
              <a:t> </a:t>
            </a:r>
            <a:r>
              <a:rPr lang="en-US" dirty="0" err="1"/>
              <a:t>уровень</a:t>
            </a:r>
            <a:endParaRPr lang="en-US" dirty="0"/>
          </a:p>
          <a:p>
            <a:pPr lvl="2"/>
            <a:r>
              <a:rPr lang="en-US" dirty="0" err="1"/>
              <a:t>Третий</a:t>
            </a:r>
            <a:r>
              <a:rPr lang="en-US" dirty="0"/>
              <a:t> </a:t>
            </a:r>
            <a:r>
              <a:rPr lang="en-US" dirty="0" err="1"/>
              <a:t>уровень</a:t>
            </a:r>
            <a:endParaRPr lang="en-US" dirty="0"/>
          </a:p>
          <a:p>
            <a:pPr lvl="3"/>
            <a:r>
              <a:rPr lang="en-US" dirty="0" err="1"/>
              <a:t>Четвертый</a:t>
            </a:r>
            <a:r>
              <a:rPr lang="en-US" dirty="0"/>
              <a:t> </a:t>
            </a:r>
            <a:r>
              <a:rPr lang="en-US" dirty="0" err="1"/>
              <a:t>уровень</a:t>
            </a:r>
            <a:endParaRPr lang="en-US" dirty="0"/>
          </a:p>
          <a:p>
            <a:pPr lvl="4"/>
            <a:r>
              <a:rPr lang="en-US" dirty="0" err="1"/>
              <a:t>Пятый</a:t>
            </a:r>
            <a:r>
              <a:rPr lang="en-US" dirty="0"/>
              <a:t> </a:t>
            </a:r>
            <a:r>
              <a:rPr lang="en-US" dirty="0" err="1"/>
              <a:t>уровень</a:t>
            </a:r>
            <a:endParaRPr lang="en-US" dirty="0"/>
          </a:p>
        </p:txBody>
      </p:sp>
      <p:sp>
        <p:nvSpPr>
          <p:cNvPr id="6" name="Нижний колонтитул 5"/>
          <p:cNvSpPr>
            <a:spLocks noGrp="1"/>
          </p:cNvSpPr>
          <p:nvPr>
            <p:ph type="ftr" sz="quarter" idx="4"/>
          </p:nvPr>
        </p:nvSpPr>
        <p:spPr>
          <a:xfrm>
            <a:off x="8" y="9380350"/>
            <a:ext cx="2946348" cy="495508"/>
          </a:xfrm>
          <a:prstGeom prst="rect">
            <a:avLst/>
          </a:prstGeom>
        </p:spPr>
        <p:txBody>
          <a:bodyPr vert="horz" lIns="79804" tIns="39897" rIns="79804" bIns="39897" rtlCol="0" anchor="b"/>
          <a:lstStyle>
            <a:lvl1pPr algn="l">
              <a:defRPr sz="1000">
                <a:latin typeface="Arial" panose="020B0604020202020204" pitchFamily="34" charset="0"/>
                <a:cs typeface="Arial"/>
                <a:sym typeface="Calibri"/>
              </a:defRPr>
            </a:lvl1pPr>
          </a:lstStyle>
          <a:p>
            <a:endParaRPr lang="en-US" dirty="0"/>
          </a:p>
        </p:txBody>
      </p:sp>
      <p:sp>
        <p:nvSpPr>
          <p:cNvPr id="7" name="Номер слайда 6"/>
          <p:cNvSpPr>
            <a:spLocks noGrp="1"/>
          </p:cNvSpPr>
          <p:nvPr>
            <p:ph type="sldNum" sz="quarter" idx="5"/>
          </p:nvPr>
        </p:nvSpPr>
        <p:spPr>
          <a:xfrm>
            <a:off x="3851353" y="9380350"/>
            <a:ext cx="2946348" cy="495508"/>
          </a:xfrm>
          <a:prstGeom prst="rect">
            <a:avLst/>
          </a:prstGeom>
        </p:spPr>
        <p:txBody>
          <a:bodyPr vert="horz" lIns="79804" tIns="39897" rIns="79804" bIns="39897" rtlCol="0" anchor="b"/>
          <a:lstStyle>
            <a:lvl1pPr algn="r">
              <a:defRPr sz="1000">
                <a:latin typeface="Arial" panose="020B0604020202020204" pitchFamily="34" charset="0"/>
              </a:defRPr>
            </a:lvl1pPr>
          </a:lstStyle>
          <a:p>
            <a:fld id="{AB2030F2-6186-4824-8704-40C79CE26492}" type="slidenum">
              <a:rPr lang="en-US" smtClean="0"/>
              <a:pPr/>
              <a:t>‹#›</a:t>
            </a:fld>
            <a:endParaRPr lang="en-US" dirty="0"/>
          </a:p>
        </p:txBody>
      </p:sp>
    </p:spTree>
    <p:extLst>
      <p:ext uri="{BB962C8B-B14F-4D97-AF65-F5344CB8AC3E}">
        <p14:creationId xmlns:p14="http://schemas.microsoft.com/office/powerpoint/2010/main" val="261020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a:sym typeface="Calibri"/>
      </a:defRPr>
    </a:lvl1pPr>
    <a:lvl2pPr marL="457200" algn="l" defTabSz="914400" rtl="0" eaLnBrk="1" latinLnBrk="0" hangingPunct="1">
      <a:defRPr sz="1200" kern="1200">
        <a:solidFill>
          <a:schemeClr val="tx1"/>
        </a:solidFill>
        <a:latin typeface="Arial" panose="020B0604020202020204" pitchFamily="34" charset="0"/>
        <a:ea typeface="+mn-ea"/>
        <a:cs typeface="Arial"/>
        <a:sym typeface="Calibri"/>
      </a:defRPr>
    </a:lvl2pPr>
    <a:lvl3pPr marL="914400" algn="l" defTabSz="914400" rtl="0" eaLnBrk="1" latinLnBrk="0" hangingPunct="1">
      <a:defRPr sz="1200" kern="1200">
        <a:solidFill>
          <a:schemeClr val="tx1"/>
        </a:solidFill>
        <a:latin typeface="Arial" panose="020B0604020202020204" pitchFamily="34" charset="0"/>
        <a:ea typeface="+mn-ea"/>
        <a:cs typeface="Arial"/>
        <a:sym typeface="Calibri"/>
      </a:defRPr>
    </a:lvl3pPr>
    <a:lvl4pPr marL="1371600" algn="l" defTabSz="914400" rtl="0" eaLnBrk="1" latinLnBrk="0" hangingPunct="1">
      <a:defRPr sz="1200" kern="1200">
        <a:solidFill>
          <a:schemeClr val="tx1"/>
        </a:solidFill>
        <a:latin typeface="Arial" panose="020B0604020202020204" pitchFamily="34" charset="0"/>
        <a:ea typeface="+mn-ea"/>
        <a:cs typeface="Arial"/>
        <a:sym typeface="Calibri"/>
      </a:defRPr>
    </a:lvl4pPr>
    <a:lvl5pPr marL="1828800" algn="l" defTabSz="914400" rtl="0" eaLnBrk="1" latinLnBrk="0" hangingPunct="1">
      <a:defRPr sz="1200" kern="1200">
        <a:solidFill>
          <a:schemeClr val="tx1"/>
        </a:solidFill>
        <a:latin typeface="Arial" panose="020B0604020202020204" pitchFamily="34" charset="0"/>
        <a:ea typeface="+mn-ea"/>
        <a:cs typeface="Arial"/>
        <a:sym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AB2030F2-6186-4824-8704-40C79CE26492}" type="slidenum">
              <a:rPr lang="en-US" smtClean="0"/>
              <a:pPr/>
              <a:t>1</a:t>
            </a:fld>
            <a:endParaRPr lang="en-US" dirty="0"/>
          </a:p>
        </p:txBody>
      </p:sp>
    </p:spTree>
    <p:extLst>
      <p:ext uri="{BB962C8B-B14F-4D97-AF65-F5344CB8AC3E}">
        <p14:creationId xmlns:p14="http://schemas.microsoft.com/office/powerpoint/2010/main" val="1070592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10</a:t>
            </a:fld>
            <a:endParaRPr lang="en-US" altLang="x-none" dirty="0"/>
          </a:p>
        </p:txBody>
      </p:sp>
      <p:sp>
        <p:nvSpPr>
          <p:cNvPr id="6145" name="Text Box 1"/>
          <p:cNvSpPr txBox="1">
            <a:spLocks noGrp="1" noRot="1" noChangeAspect="1" noChangeArrowheads="1"/>
          </p:cNvSpPr>
          <p:nvPr>
            <p:ph type="sldImg"/>
          </p:nvPr>
        </p:nvSpPr>
        <p:spPr bwMode="auto">
          <a:xfrm>
            <a:off x="633413" y="1103313"/>
            <a:ext cx="5294312" cy="2978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56380" y="4246291"/>
            <a:ext cx="5249488" cy="34727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ru-RU" dirty="0"/>
              <a:t>Казатомпром стремится соблюдать принципы устойчивого развития на всех этапах своей деятельности. Принципы устойчивого развития положены в основу стратегии развития Компании. Следование этим принципам важно не только для долгосрочного развития бизнеса, но и для формирования основных корпоративных ценностей </a:t>
            </a:r>
            <a:r>
              <a:rPr lang="ru-RU" dirty="0" err="1"/>
              <a:t>Казатомпрома</a:t>
            </a:r>
            <a:r>
              <a:rPr lang="ru-RU" dirty="0"/>
              <a:t>.</a:t>
            </a:r>
            <a:endParaRPr lang="en-US" dirty="0"/>
          </a:p>
          <a:p>
            <a:r>
              <a:rPr lang="ru-RU" dirty="0"/>
              <a:t>В декабре 2022 S&amp;P </a:t>
            </a:r>
            <a:r>
              <a:rPr lang="ru-RU" dirty="0" err="1"/>
              <a:t>Global</a:t>
            </a:r>
            <a:r>
              <a:rPr lang="ru-RU" dirty="0"/>
              <a:t> </a:t>
            </a:r>
            <a:r>
              <a:rPr lang="ru-RU" dirty="0" err="1"/>
              <a:t>Ratings</a:t>
            </a:r>
            <a:r>
              <a:rPr lang="ru-RU" dirty="0"/>
              <a:t> присвоило </a:t>
            </a:r>
            <a:r>
              <a:rPr lang="ru-RU" dirty="0" err="1"/>
              <a:t>Казатомпрому</a:t>
            </a:r>
            <a:r>
              <a:rPr lang="ru-RU" dirty="0"/>
              <a:t> оценку ESG на уровне 51/100. Казатомпром позиционируется лучше, чем его аналоги в горнодобывающем секторе.</a:t>
            </a:r>
            <a:endParaRPr lang="en-US" dirty="0"/>
          </a:p>
          <a:p>
            <a:r>
              <a:rPr lang="ru-RU" dirty="0"/>
              <a:t>15 марта 2022 года АО "НАК "Казатомпром" официально присоединился к Глобальному договору ООН. Участие в Глобальном договоре ООН является одним из ключевых показателей приверженности НАК "Казатомпром" принципам устойчивого развития, климатической повестки дня и вопросам декарбонизации.</a:t>
            </a:r>
            <a:endParaRPr lang="en-US" dirty="0"/>
          </a:p>
        </p:txBody>
      </p:sp>
    </p:spTree>
    <p:extLst>
      <p:ext uri="{BB962C8B-B14F-4D97-AF65-F5344CB8AC3E}">
        <p14:creationId xmlns:p14="http://schemas.microsoft.com/office/powerpoint/2010/main" val="925964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11</a:t>
            </a:fld>
            <a:endParaRPr lang="en-US" altLang="x-none" dirty="0"/>
          </a:p>
        </p:txBody>
      </p:sp>
      <p:sp>
        <p:nvSpPr>
          <p:cNvPr id="6145" name="Text Box 1"/>
          <p:cNvSpPr txBox="1">
            <a:spLocks noGrp="1" noRot="1" noChangeAspect="1" noChangeArrowheads="1"/>
          </p:cNvSpPr>
          <p:nvPr>
            <p:ph type="sldImg"/>
          </p:nvPr>
        </p:nvSpPr>
        <p:spPr bwMode="auto">
          <a:xfrm>
            <a:off x="633413" y="1103313"/>
            <a:ext cx="5294312" cy="2978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56380" y="4246291"/>
            <a:ext cx="5249488" cy="34727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ru-RU" dirty="0"/>
              <a:t>Защита окружающей среды относится к высшим приоритетам нашей деятельности. Компания принимает комплекс мер и проводит системную работу по минимизации негативного воздействия на ОС, непрерывно повышая уровень экологической безопасности и устойчивого развития своих предприятий.  Несмотря на повышение темпов добычи урана, оптимизируя производственные процессы и применяя новых технологий в 2022 году общее количество забираемой воды сократилось на 9% по сравнению с 2021, сократилась потребление ЭЭ на 3%, на 9% сокращены прямые выбросы диоксида углерода. </a:t>
            </a:r>
            <a:endParaRPr lang="en-US" dirty="0"/>
          </a:p>
          <a:p>
            <a:r>
              <a:rPr lang="ru-RU" dirty="0"/>
              <a:t>Затраты на мероприятия природоохранной деятельности составили 1 074,8 млн тенге. Мы стремимся снизить негативное воздействие путем внедрения технологических усовершенствований собственных производств. В тоже время, Компания, реализуя свою продукцию в 8 стран, использующих ядерную энергетику, вносит свой вклад в </a:t>
            </a:r>
            <a:r>
              <a:rPr lang="ru-RU" dirty="0" err="1"/>
              <a:t>низкоуглеродное</a:t>
            </a:r>
            <a:r>
              <a:rPr lang="ru-RU" dirty="0"/>
              <a:t> развитие и в сокращение выбросов загрязняющих веществ в атмосферу.</a:t>
            </a:r>
            <a:endParaRPr lang="en-US" dirty="0"/>
          </a:p>
        </p:txBody>
      </p:sp>
    </p:spTree>
    <p:extLst>
      <p:ext uri="{BB962C8B-B14F-4D97-AF65-F5344CB8AC3E}">
        <p14:creationId xmlns:p14="http://schemas.microsoft.com/office/powerpoint/2010/main" val="773915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целях компенсации истощения действующих рудников в настоящее время проводятся следующие мероприятия:</a:t>
            </a:r>
            <a:endParaRPr lang="en-US" dirty="0"/>
          </a:p>
          <a:p>
            <a:pPr lvl="0"/>
            <a:r>
              <a:rPr lang="ru-RU" dirty="0"/>
              <a:t>Ведутся работы по получению разрешительных документов и права на добычу урана на участке №3 месторождения </a:t>
            </a:r>
            <a:r>
              <a:rPr lang="ru-RU" dirty="0" err="1"/>
              <a:t>Инкай</a:t>
            </a:r>
            <a:endParaRPr lang="en-US" dirty="0"/>
          </a:p>
          <a:p>
            <a:pPr lvl="0"/>
            <a:r>
              <a:rPr lang="ru-RU" dirty="0"/>
              <a:t>Проводятся ГРР на участке 2 месторождения </a:t>
            </a:r>
            <a:r>
              <a:rPr lang="ru-RU" dirty="0" err="1"/>
              <a:t>Инкай</a:t>
            </a:r>
            <a:r>
              <a:rPr lang="ru-RU" dirty="0"/>
              <a:t> с целью подготовки месторождения к добыче урана. </a:t>
            </a:r>
            <a:endParaRPr lang="en-US" dirty="0"/>
          </a:p>
          <a:p>
            <a:pPr lvl="0"/>
            <a:r>
              <a:rPr lang="ru-RU" dirty="0"/>
              <a:t>Ведется разработка проектной документации для проведения разведки на участке Восточный-</a:t>
            </a:r>
            <a:r>
              <a:rPr lang="ru-RU" dirty="0" err="1"/>
              <a:t>Жалпак</a:t>
            </a:r>
            <a:r>
              <a:rPr lang="ru-RU" dirty="0"/>
              <a:t> с ожидаемыми запасами 35,354 </a:t>
            </a:r>
            <a:r>
              <a:rPr lang="en-US" dirty="0" err="1"/>
              <a:t>tU</a:t>
            </a:r>
            <a:r>
              <a:rPr lang="ru-RU" dirty="0"/>
              <a:t>.</a:t>
            </a:r>
            <a:endParaRPr lang="en-US" dirty="0"/>
          </a:p>
          <a:p>
            <a:r>
              <a:rPr lang="ru-RU" dirty="0"/>
              <a:t>На этапе реализации проект строительства перерабатывающих цехов на 3 предприятиях это «</a:t>
            </a:r>
            <a:r>
              <a:rPr lang="ru-RU" dirty="0" err="1"/>
              <a:t>Инкай</a:t>
            </a:r>
            <a:r>
              <a:rPr lang="ru-RU" dirty="0"/>
              <a:t>» «ОРТАЛЫК» и «УМЗ» направленных на расширение производственных мощностей и выпуску продукции высокого качества. Также планируется строительство сернокислотного завода мощностью 800 тыс. тонн в год</a:t>
            </a:r>
            <a:r>
              <a:rPr lang="en-US" dirty="0"/>
              <a:t> </a:t>
            </a:r>
            <a:r>
              <a:rPr lang="ru-RU"/>
              <a:t>для</a:t>
            </a:r>
            <a:r>
              <a:rPr lang="ru-RU" baseline="0"/>
              <a:t> </a:t>
            </a:r>
            <a:r>
              <a:rPr lang="ru-RU"/>
              <a:t>обеспечения </a:t>
            </a:r>
            <a:r>
              <a:rPr lang="ru-RU" dirty="0"/>
              <a:t>серной </a:t>
            </a:r>
            <a:r>
              <a:rPr lang="ru-RU"/>
              <a:t>кислотой добычных </a:t>
            </a:r>
            <a:r>
              <a:rPr lang="ru-RU" dirty="0"/>
              <a:t>предприятий и минимизации дефицита.</a:t>
            </a:r>
            <a:endParaRPr lang="en-US" dirty="0"/>
          </a:p>
        </p:txBody>
      </p:sp>
      <p:sp>
        <p:nvSpPr>
          <p:cNvPr id="4" name="Номер слайда 3"/>
          <p:cNvSpPr>
            <a:spLocks noGrp="1"/>
          </p:cNvSpPr>
          <p:nvPr>
            <p:ph type="sldNum" sz="quarter" idx="10"/>
          </p:nvPr>
        </p:nvSpPr>
        <p:spPr/>
        <p:txBody>
          <a:bodyPr/>
          <a:lstStyle/>
          <a:p>
            <a:fld id="{AB2030F2-6186-4824-8704-40C79CE26492}" type="slidenum">
              <a:rPr lang="en-US" smtClean="0"/>
              <a:pPr/>
              <a:t>12</a:t>
            </a:fld>
            <a:endParaRPr lang="en-US" dirty="0"/>
          </a:p>
        </p:txBody>
      </p:sp>
    </p:spTree>
    <p:extLst>
      <p:ext uri="{BB962C8B-B14F-4D97-AF65-F5344CB8AC3E}">
        <p14:creationId xmlns:p14="http://schemas.microsoft.com/office/powerpoint/2010/main" val="360893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35075"/>
            <a:ext cx="5919787" cy="3328988"/>
          </a:xfrm>
        </p:spPr>
      </p:sp>
      <p:sp>
        <p:nvSpPr>
          <p:cNvPr id="3" name="Notes Placeholder 2"/>
          <p:cNvSpPr>
            <a:spLocks noGrp="1"/>
          </p:cNvSpPr>
          <p:nvPr>
            <p:ph type="body" idx="1"/>
          </p:nvPr>
        </p:nvSpPr>
        <p:spPr/>
        <p:txBody>
          <a:bodyPr>
            <a:normAutofit/>
          </a:bodyPr>
          <a:lstStyle/>
          <a:p>
            <a:r>
              <a:rPr lang="ru-RU" dirty="0"/>
              <a:t>Согласно доклада WNA потребности АЭС в уране в 2023 году составили в 65 650 т и к 2040 году ожидается увеличение в два раза. Спрос на ядерное топливо, также будет подстегивать развитие в мире малых модульных реакторов.</a:t>
            </a:r>
            <a:endParaRPr lang="en-US" dirty="0"/>
          </a:p>
          <a:p>
            <a:r>
              <a:rPr lang="ru-RU" dirty="0"/>
              <a:t>Мощность атомных станций будет увеличиваться не только за счет строительства новых блоков, также будут продлеваться сроки эксплуатации существующих АЭС. Совокупная мощность ядерных реакторов к 2040 г может составить около 500 ГВТ.</a:t>
            </a:r>
            <a:endParaRPr lang="en-US" dirty="0"/>
          </a:p>
        </p:txBody>
      </p:sp>
      <p:sp>
        <p:nvSpPr>
          <p:cNvPr id="4" name="Slide Number Placeholder 3"/>
          <p:cNvSpPr>
            <a:spLocks noGrp="1"/>
          </p:cNvSpPr>
          <p:nvPr>
            <p:ph type="sldNum" sz="quarter" idx="10"/>
          </p:nvPr>
        </p:nvSpPr>
        <p:spPr/>
        <p:txBody>
          <a:bodyPr/>
          <a:lstStyle/>
          <a:p>
            <a:fld id="{AB2030F2-6186-4824-8704-40C79CE26492}" type="slidenum">
              <a:rPr lang="en-US" smtClean="0">
                <a:solidFill>
                  <a:prstClr val="black"/>
                </a:solidFill>
                <a:cs typeface="Arial"/>
              </a:rPr>
              <a:pPr/>
              <a:t>13</a:t>
            </a:fld>
            <a:endParaRPr lang="en-US" dirty="0">
              <a:solidFill>
                <a:prstClr val="black"/>
              </a:solidFill>
              <a:cs typeface="Arial"/>
            </a:endParaRPr>
          </a:p>
        </p:txBody>
      </p:sp>
    </p:spTree>
    <p:extLst>
      <p:ext uri="{BB962C8B-B14F-4D97-AF65-F5344CB8AC3E}">
        <p14:creationId xmlns:p14="http://schemas.microsoft.com/office/powerpoint/2010/main" val="3676894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14</a:t>
            </a:fld>
            <a:endParaRPr lang="en-US" altLang="x-none" dirty="0"/>
          </a:p>
        </p:txBody>
      </p:sp>
      <p:sp>
        <p:nvSpPr>
          <p:cNvPr id="6145" name="Text Box 1"/>
          <p:cNvSpPr txBox="1">
            <a:spLocks noGrp="1" noRot="1" noChangeAspect="1" noChangeArrowheads="1"/>
          </p:cNvSpPr>
          <p:nvPr>
            <p:ph type="sldImg"/>
          </p:nvPr>
        </p:nvSpPr>
        <p:spPr bwMode="auto">
          <a:xfrm>
            <a:off x="633413" y="1103313"/>
            <a:ext cx="5294312" cy="2978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56380" y="4246291"/>
            <a:ext cx="5249488" cy="34727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ru-RU" dirty="0"/>
              <a:t>"В современном мире, где спрос на электроэнергию неуклонно растет с развитием технологий, обеспечение доступа к ней приобретает решающее значение в борьбе с растущей бедностью. Однако традиционные способы производства электроэнергии способствуют увеличению выбросов углекислого газа, что приводит к последствиям изменения климата, которые уже ощущаются.</a:t>
            </a:r>
            <a:endParaRPr lang="en-US" dirty="0"/>
          </a:p>
          <a:p>
            <a:r>
              <a:rPr lang="ru-RU" dirty="0"/>
              <a:t>Атомная энергия доказала свою эффективность, вырабатывая значительное количество экологически чистой энергии. Ее использование - прямой путь к созданию </a:t>
            </a:r>
            <a:r>
              <a:rPr lang="ru-RU" dirty="0" err="1"/>
              <a:t>безуглеродной</a:t>
            </a:r>
            <a:r>
              <a:rPr lang="ru-RU" dirty="0"/>
              <a:t> энергетике.</a:t>
            </a:r>
            <a:endParaRPr lang="en-US" dirty="0"/>
          </a:p>
          <a:p>
            <a:r>
              <a:rPr lang="ru-RU" dirty="0"/>
              <a:t>АК "Казатомпром" вносит активный вклад в глобальное устойчивое развитие, стремясь обеспечить и приумножить долгосрочные экономические, социальные и экологические выгоды как для нынешнего, так и для будущих поколений. Компания стремится к устойчивому росту, обеспечивая максимальную безопасность производства и </a:t>
            </a:r>
            <a:r>
              <a:rPr lang="ru-RU" dirty="0" err="1"/>
              <a:t>минимизируя</a:t>
            </a:r>
            <a:r>
              <a:rPr lang="ru-RU" dirty="0"/>
              <a:t> воздействие на окружающую среду".</a:t>
            </a:r>
            <a:endParaRPr lang="en-US" dirty="0"/>
          </a:p>
        </p:txBody>
      </p:sp>
    </p:spTree>
    <p:extLst>
      <p:ext uri="{BB962C8B-B14F-4D97-AF65-F5344CB8AC3E}">
        <p14:creationId xmlns:p14="http://schemas.microsoft.com/office/powerpoint/2010/main" val="4119026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AB2030F2-6186-4824-8704-40C79CE26492}" type="slidenum">
              <a:rPr lang="en-US" smtClean="0"/>
              <a:pPr/>
              <a:t>15</a:t>
            </a:fld>
            <a:endParaRPr lang="en-US" dirty="0"/>
          </a:p>
        </p:txBody>
      </p:sp>
    </p:spTree>
    <p:extLst>
      <p:ext uri="{BB962C8B-B14F-4D97-AF65-F5344CB8AC3E}">
        <p14:creationId xmlns:p14="http://schemas.microsoft.com/office/powerpoint/2010/main" val="1985841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Казахстан представляет собой привлекательную страну для инвестиций в добычу и разведку полезных ископаемых. В стране обнаружены обширные природные ресурсы, включая уголь, уран, нефть, газ, металлы и минералы. Экономика Казахстана ориентирована на добывающие отрасли, что создает благоприятную среду для инвесторов в этот сектор.</a:t>
            </a:r>
          </a:p>
          <a:p>
            <a:r>
              <a:rPr lang="ru-RU" dirty="0"/>
              <a:t>Казахстан активно развивает свою инфраструктуру и законы для привлечения иностранных инвестиций в добычу и разведку, предоставляя инвесторам стабильность правового режима и налоговые льготы</a:t>
            </a:r>
            <a:r>
              <a:rPr lang="ru-RU" baseline="0" dirty="0"/>
              <a:t>. В 2017 году был введен новый горный кодекс</a:t>
            </a:r>
            <a:r>
              <a:rPr lang="en-US" baseline="0" dirty="0"/>
              <a:t> (New Mining Code from 2017).</a:t>
            </a:r>
            <a:endParaRPr lang="ru-RU" baseline="0" dirty="0"/>
          </a:p>
          <a:p>
            <a:pPr defTabSz="910285">
              <a:defRPr/>
            </a:pPr>
            <a:r>
              <a:rPr lang="ru-RU" dirty="0"/>
              <a:t>Развитие ядерной энергетики позволит ускорить переход человечества к полностью </a:t>
            </a:r>
            <a:r>
              <a:rPr lang="ru-RU" dirty="0" err="1"/>
              <a:t>декарбонизированной</a:t>
            </a:r>
            <a:r>
              <a:rPr lang="ru-RU" dirty="0"/>
              <a:t> экономике и Казахстан в лице компании Казатомпром является одновременно ее флагманом и драйвером</a:t>
            </a:r>
            <a:r>
              <a:rPr lang="en-US" dirty="0"/>
              <a:t> </a:t>
            </a:r>
            <a:r>
              <a:rPr lang="ru-RU" dirty="0"/>
              <a:t>и в этой презентации я хочу сделать краткий обзор об урановой промышленности Казахстана, охватывающий этапы становления, текущее состояние</a:t>
            </a:r>
            <a:r>
              <a:rPr lang="en-US" dirty="0"/>
              <a:t> </a:t>
            </a:r>
            <a:r>
              <a:rPr lang="ru-RU" dirty="0"/>
              <a:t>и планы на будущее мирового производителя урановой продукции - Компании «Казатомпром.</a:t>
            </a:r>
          </a:p>
          <a:p>
            <a:endParaRPr lang="en-US" dirty="0"/>
          </a:p>
          <a:p>
            <a:r>
              <a:rPr lang="ru-RU" dirty="0"/>
              <a:t>Казахстан занимает лидирующую позицию в уранодобывающей отрасли, ежегодно покрывая около 45% потребности мировой атомной энергетики в природном уране.</a:t>
            </a:r>
          </a:p>
          <a:p>
            <a:r>
              <a:rPr lang="ru-RU" dirty="0"/>
              <a:t>Статус национального оператора по экспорту и импорту урана, ядерного топлива и технологий дает </a:t>
            </a:r>
            <a:r>
              <a:rPr lang="ru-RU" dirty="0" err="1"/>
              <a:t>Казатомпрому</a:t>
            </a:r>
            <a:r>
              <a:rPr lang="ru-RU" dirty="0"/>
              <a:t> привилегии, включая прямые переговоры с правительством о правах на недропользование и приоритетный доступ к качественным месторождениям урана, подходящим для подземного выщелачивания.</a:t>
            </a:r>
            <a:endParaRPr lang="en-US" dirty="0"/>
          </a:p>
          <a:p>
            <a:endParaRPr lang="ru-RU" baseline="0" dirty="0"/>
          </a:p>
          <a:p>
            <a:endParaRPr lang="ru-RU" dirty="0"/>
          </a:p>
        </p:txBody>
      </p:sp>
      <p:sp>
        <p:nvSpPr>
          <p:cNvPr id="4" name="Номер слайда 3"/>
          <p:cNvSpPr>
            <a:spLocks noGrp="1"/>
          </p:cNvSpPr>
          <p:nvPr>
            <p:ph type="sldNum" sz="quarter" idx="10"/>
          </p:nvPr>
        </p:nvSpPr>
        <p:spPr/>
        <p:txBody>
          <a:bodyPr/>
          <a:lstStyle/>
          <a:p>
            <a:fld id="{AB2030F2-6186-4824-8704-40C79CE26492}" type="slidenum">
              <a:rPr lang="en-US" smtClean="0"/>
              <a:pPr/>
              <a:t>2</a:t>
            </a:fld>
            <a:endParaRPr lang="en-US" dirty="0"/>
          </a:p>
        </p:txBody>
      </p:sp>
    </p:spTree>
    <p:extLst>
      <p:ext uri="{BB962C8B-B14F-4D97-AF65-F5344CB8AC3E}">
        <p14:creationId xmlns:p14="http://schemas.microsoft.com/office/powerpoint/2010/main" val="3312476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a:t>В Казахстане выявлены 6 урановорудных провинций, добыча в настоящее время ведется в 3 провинциях, это Шу-Сарысу, Сырдарьинская, Северо-Казахстанская. </a:t>
            </a:r>
          </a:p>
          <a:p>
            <a:r>
              <a:rPr lang="ru-RU"/>
              <a:t>Добычей урана занимаются 14 предприятий на 26 месторождениях</a:t>
            </a:r>
            <a:r>
              <a:rPr lang="ru-RU" baseline="0"/>
              <a:t> или </a:t>
            </a:r>
            <a:r>
              <a:rPr lang="ru-RU"/>
              <a:t>участках, добыча на которых ведется с использованием метода подземного скважинного выщелачивания (ПСВ)</a:t>
            </a:r>
            <a:r>
              <a:rPr lang="en-US"/>
              <a:t>.</a:t>
            </a:r>
            <a:r>
              <a:rPr lang="en-US" baseline="0"/>
              <a:t> </a:t>
            </a:r>
          </a:p>
          <a:p>
            <a:r>
              <a:rPr lang="ru-RU" baseline="0"/>
              <a:t>Казахстан обладает 13% мировых ресурсов урана (2 место в мире), при это Казатомпром ведет разведку и разработку на участках с запасами в 589 тыс. тU и ресурсами в 762 тыс. тU, включая запасы пригодных для ПСВ.</a:t>
            </a:r>
            <a:endParaRPr lang="ru-RU" baseline="0" dirty="0"/>
          </a:p>
        </p:txBody>
      </p:sp>
      <p:sp>
        <p:nvSpPr>
          <p:cNvPr id="4" name="Slide Number Placeholder 3"/>
          <p:cNvSpPr>
            <a:spLocks noGrp="1"/>
          </p:cNvSpPr>
          <p:nvPr>
            <p:ph type="sldNum" sz="quarter" idx="10"/>
          </p:nvPr>
        </p:nvSpPr>
        <p:spPr/>
        <p:txBody>
          <a:bodyPr/>
          <a:lstStyle/>
          <a:p>
            <a:pPr defTabSz="848959" fontAlgn="base">
              <a:spcBef>
                <a:spcPct val="0"/>
              </a:spcBef>
              <a:spcAft>
                <a:spcPct val="0"/>
              </a:spcAft>
              <a:defRPr/>
            </a:pPr>
            <a:fld id="{3C3A632B-FBDE-46D4-BF6F-6D14421E6342}" type="slidenum">
              <a:rPr lang="en-US">
                <a:solidFill>
                  <a:srgbClr val="000000"/>
                </a:solidFill>
                <a:latin typeface="Arial" charset="0"/>
              </a:rPr>
              <a:pPr defTabSz="848959" fontAlgn="base">
                <a:spcBef>
                  <a:spcPct val="0"/>
                </a:spcBef>
                <a:spcAft>
                  <a:spcPct val="0"/>
                </a:spcAft>
                <a:defRPr/>
              </a:pPr>
              <a:t>3</a:t>
            </a:fld>
            <a:endParaRPr lang="en-US" dirty="0">
              <a:solidFill>
                <a:srgbClr val="000000"/>
              </a:solidFill>
              <a:latin typeface="Arial" charset="0"/>
            </a:endParaRPr>
          </a:p>
        </p:txBody>
      </p:sp>
    </p:spTree>
    <p:extLst>
      <p:ext uri="{BB962C8B-B14F-4D97-AF65-F5344CB8AC3E}">
        <p14:creationId xmlns:p14="http://schemas.microsoft.com/office/powerpoint/2010/main" val="4140278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285"/>
            <a:r>
              <a:rPr lang="ru-RU" dirty="0"/>
              <a:t>Разведочные работы на уран</a:t>
            </a:r>
            <a:r>
              <a:rPr lang="ru-RU" baseline="0" dirty="0"/>
              <a:t> были начаты в 1947 году в бывшем СССР на территории Казахстана и в 50</a:t>
            </a:r>
            <a:r>
              <a:rPr lang="en-US" baseline="0" dirty="0"/>
              <a:t>-</a:t>
            </a:r>
            <a:r>
              <a:rPr lang="ru-RU" baseline="0" dirty="0"/>
              <a:t>х были открыты месторождения урана гидротермального типа которые до 70-х годов </a:t>
            </a:r>
            <a:r>
              <a:rPr lang="en-US" dirty="0"/>
              <a:t> </a:t>
            </a:r>
            <a:r>
              <a:rPr lang="ru-RU" dirty="0"/>
              <a:t>составляли основу добытого урана</a:t>
            </a:r>
            <a:r>
              <a:rPr lang="ru-RU" baseline="0" dirty="0"/>
              <a:t>. </a:t>
            </a:r>
            <a:r>
              <a:rPr lang="ru-RU" dirty="0"/>
              <a:t>Добыча на этих месторождениях велась карьерным и шахтным способом.</a:t>
            </a:r>
            <a:endParaRPr lang="en-US" dirty="0"/>
          </a:p>
          <a:p>
            <a:r>
              <a:rPr lang="ru-RU" baseline="0" dirty="0"/>
              <a:t>В это время в Узбекистане открываются месторождения ролл-фронтового или эпигенетического типа в мел-палеогеновых отложениях, которые очень сложно эксплуатировать традиционными способами, из за того что они были сильно обводнены и добывать в таких условиях было небезопасно. В то время способ ПВ не был популярен в СССР. Исследовав закономерность образования данного типа месторождений, геологи обнаружили аналогичные месторождения в Казахстане это </a:t>
            </a:r>
            <a:r>
              <a:rPr lang="ru-RU" baseline="0" dirty="0" err="1"/>
              <a:t>Уванас</a:t>
            </a:r>
            <a:r>
              <a:rPr lang="ru-RU" baseline="0" dirty="0"/>
              <a:t>, </a:t>
            </a:r>
            <a:r>
              <a:rPr lang="ru-RU" baseline="0" dirty="0" err="1"/>
              <a:t>Жалпак</a:t>
            </a:r>
            <a:r>
              <a:rPr lang="ru-RU" baseline="0" dirty="0"/>
              <a:t>, </a:t>
            </a:r>
            <a:r>
              <a:rPr lang="ru-RU" baseline="0" dirty="0" err="1"/>
              <a:t>Шаян</a:t>
            </a:r>
            <a:r>
              <a:rPr lang="ru-RU" baseline="0" dirty="0"/>
              <a:t> и </a:t>
            </a:r>
            <a:r>
              <a:rPr lang="ru-RU" baseline="0" dirty="0" err="1"/>
              <a:t>Кызылколь</a:t>
            </a:r>
            <a:r>
              <a:rPr lang="en-US" baseline="0" dirty="0"/>
              <a:t>.</a:t>
            </a:r>
            <a:r>
              <a:rPr lang="ru-RU" baseline="0" dirty="0"/>
              <a:t> В 1969 году начался пилотный проект по ПВ на месторождении </a:t>
            </a:r>
            <a:r>
              <a:rPr lang="ru-RU" baseline="0" dirty="0" err="1"/>
              <a:t>Уванас</a:t>
            </a:r>
            <a:r>
              <a:rPr lang="ru-RU" baseline="0" dirty="0"/>
              <a:t> который прошел успешно и</a:t>
            </a:r>
            <a:r>
              <a:rPr lang="ru-RU" dirty="0"/>
              <a:t> фактор </a:t>
            </a:r>
            <a:r>
              <a:rPr lang="ru-RU" dirty="0" err="1"/>
              <a:t>обводненности</a:t>
            </a:r>
            <a:r>
              <a:rPr lang="ru-RU" dirty="0"/>
              <a:t> из негативного превратился в позитивный</a:t>
            </a:r>
            <a:r>
              <a:rPr lang="ru-RU" baseline="0" dirty="0"/>
              <a:t>. </a:t>
            </a:r>
          </a:p>
          <a:p>
            <a:r>
              <a:rPr lang="ru-RU" baseline="0" dirty="0"/>
              <a:t>В 1977 началась добыча урана на </a:t>
            </a:r>
            <a:r>
              <a:rPr lang="ru-RU" baseline="0" dirty="0" err="1"/>
              <a:t>Уванасе</a:t>
            </a:r>
            <a:r>
              <a:rPr lang="ru-RU" baseline="0" dirty="0"/>
              <a:t>. В это время начинаются масштабные ГРР </a:t>
            </a:r>
            <a:r>
              <a:rPr lang="ru-RU" dirty="0"/>
              <a:t>и начинается добыча на некоторых месторождениях.</a:t>
            </a:r>
          </a:p>
          <a:p>
            <a:r>
              <a:rPr lang="ru-RU" dirty="0"/>
              <a:t>В 1997-2000-е годы – началась крупная добыча на большинстве действующих в настоящее время рудников.</a:t>
            </a:r>
          </a:p>
          <a:p>
            <a:r>
              <a:rPr lang="ru-RU" dirty="0"/>
              <a:t>В 2009 году Казахстан вышел на 1 место в мире по добыче урана.</a:t>
            </a:r>
          </a:p>
          <a:p>
            <a:r>
              <a:rPr lang="ru-RU" dirty="0"/>
              <a:t>В 2018 году компания Казатомпром вышла на </a:t>
            </a:r>
            <a:r>
              <a:rPr lang="en-US" dirty="0"/>
              <a:t>IPO</a:t>
            </a:r>
            <a:r>
              <a:rPr lang="ru-RU" dirty="0"/>
              <a:t> на </a:t>
            </a:r>
            <a:r>
              <a:rPr lang="en-US" dirty="0"/>
              <a:t>LSE</a:t>
            </a:r>
            <a:r>
              <a:rPr lang="ru-RU" dirty="0"/>
              <a:t> и </a:t>
            </a:r>
            <a:r>
              <a:rPr lang="en-US" dirty="0"/>
              <a:t>AIX</a:t>
            </a:r>
            <a:r>
              <a:rPr lang="ru-RU" dirty="0"/>
              <a:t>.</a:t>
            </a:r>
          </a:p>
        </p:txBody>
      </p:sp>
      <p:sp>
        <p:nvSpPr>
          <p:cNvPr id="4" name="Slide Number Placeholder 3"/>
          <p:cNvSpPr>
            <a:spLocks noGrp="1"/>
          </p:cNvSpPr>
          <p:nvPr>
            <p:ph type="sldNum" sz="quarter" idx="10"/>
          </p:nvPr>
        </p:nvSpPr>
        <p:spPr/>
        <p:txBody>
          <a:bodyPr/>
          <a:lstStyle/>
          <a:p>
            <a:pPr defTabSz="848959" fontAlgn="base">
              <a:spcBef>
                <a:spcPct val="0"/>
              </a:spcBef>
              <a:spcAft>
                <a:spcPct val="0"/>
              </a:spcAft>
              <a:defRPr/>
            </a:pPr>
            <a:fld id="{3C3A632B-FBDE-46D4-BF6F-6D14421E6342}" type="slidenum">
              <a:rPr lang="en-US">
                <a:solidFill>
                  <a:srgbClr val="000000"/>
                </a:solidFill>
                <a:latin typeface="Arial" charset="0"/>
              </a:rPr>
              <a:pPr defTabSz="848959" fontAlgn="base">
                <a:spcBef>
                  <a:spcPct val="0"/>
                </a:spcBef>
                <a:spcAft>
                  <a:spcPct val="0"/>
                </a:spcAft>
                <a:defRPr/>
              </a:pPr>
              <a:t>4</a:t>
            </a:fld>
            <a:endParaRPr lang="en-US" dirty="0">
              <a:solidFill>
                <a:srgbClr val="000000"/>
              </a:solidFill>
              <a:latin typeface="Arial" charset="0"/>
            </a:endParaRPr>
          </a:p>
        </p:txBody>
      </p:sp>
    </p:spTree>
    <p:extLst>
      <p:ext uri="{BB962C8B-B14F-4D97-AF65-F5344CB8AC3E}">
        <p14:creationId xmlns:p14="http://schemas.microsoft.com/office/powerpoint/2010/main" val="3672021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35075"/>
            <a:ext cx="5919787" cy="3328988"/>
          </a:xfrm>
        </p:spPr>
      </p:sp>
      <p:sp>
        <p:nvSpPr>
          <p:cNvPr id="3" name="Notes Placeholder 2"/>
          <p:cNvSpPr>
            <a:spLocks noGrp="1"/>
          </p:cNvSpPr>
          <p:nvPr>
            <p:ph type="body" idx="1"/>
          </p:nvPr>
        </p:nvSpPr>
        <p:spPr/>
        <p:txBody>
          <a:bodyPr>
            <a:normAutofit fontScale="92500" lnSpcReduction="20000"/>
          </a:bodyPr>
          <a:lstStyle/>
          <a:p>
            <a:r>
              <a:rPr lang="ru-RU" dirty="0"/>
              <a:t>Основная</a:t>
            </a:r>
            <a:r>
              <a:rPr lang="ru-RU" baseline="0" dirty="0"/>
              <a:t> добыча ведется в 2-х провинциях Шу-Сарысу и Сырдарьинская, разделенных хребтом Каратау. В геологическом плане это сложно-построенные мезозойско-кайнозойские депрессионные осадочные бассейны погруженных межгорных впадин простирающиеся на север и северо-запад. В основании бассейна расположен гранитно-метаморфический слой, далее расположен структурный этаж </a:t>
            </a:r>
            <a:r>
              <a:rPr lang="ru-RU" baseline="0" dirty="0" err="1"/>
              <a:t>литифицированных</a:t>
            </a:r>
            <a:r>
              <a:rPr lang="ru-RU" baseline="0" dirty="0"/>
              <a:t> отложений, сформировавшийся в среднем-позднем палеозое и над ним залегает платформенный чехол, представленный </a:t>
            </a:r>
            <a:r>
              <a:rPr lang="ru-RU" baseline="0" dirty="0" err="1"/>
              <a:t>слаболитифицированными</a:t>
            </a:r>
            <a:r>
              <a:rPr lang="ru-RU" baseline="0" dirty="0"/>
              <a:t> мезо-кайнозойскими отложениями. Эти отложения вмещают урановую минерализацию которая</a:t>
            </a:r>
            <a:r>
              <a:rPr lang="en-US" baseline="0" dirty="0"/>
              <a:t> </a:t>
            </a:r>
            <a:r>
              <a:rPr lang="ru-RU" baseline="0" dirty="0"/>
              <a:t>концентрируется на границе </a:t>
            </a:r>
            <a:r>
              <a:rPr lang="ru-RU" baseline="0" dirty="0" err="1"/>
              <a:t>окислительно</a:t>
            </a:r>
            <a:r>
              <a:rPr lang="ru-RU" baseline="0" dirty="0"/>
              <a:t>-восстановительного процесса и богата детритовым углеродистым материалом. Рудные тела образуют как правило форму роллов. Наиболее благоприятными вмещающими породами являются рыхлые, мелко- и крупнозернистые </a:t>
            </a:r>
            <a:r>
              <a:rPr lang="ru-RU" baseline="0" dirty="0" err="1"/>
              <a:t>аркозовые</a:t>
            </a:r>
            <a:r>
              <a:rPr lang="ru-RU" baseline="0" dirty="0"/>
              <a:t> песчаники, содержащие пирит и углеродистый материал. Часто встречаются переслаивающиеся аргиллиты, глинистые породы и алевролиты. </a:t>
            </a:r>
          </a:p>
          <a:p>
            <a:r>
              <a:rPr lang="ru-RU" baseline="0" dirty="0"/>
              <a:t>Ролл фронты сильно варьируют по размеру и форме, их поперечное простирание обычно составляет несколько километров, а толщина - несколько метров. </a:t>
            </a:r>
          </a:p>
          <a:p>
            <a:r>
              <a:rPr lang="ru-RU" baseline="0" dirty="0"/>
              <a:t>В пределах одного пласта может быть множество отдельных пластов, содержащих валообразные фронты. </a:t>
            </a:r>
          </a:p>
          <a:p>
            <a:r>
              <a:rPr lang="ru-RU" baseline="0" dirty="0"/>
              <a:t>Месторождения Буденовское, </a:t>
            </a:r>
            <a:r>
              <a:rPr lang="ru-RU" baseline="0" dirty="0" err="1"/>
              <a:t>Инкай</a:t>
            </a:r>
            <a:r>
              <a:rPr lang="ru-RU" baseline="0" dirty="0"/>
              <a:t> и </a:t>
            </a:r>
            <a:r>
              <a:rPr lang="ru-RU" baseline="0" dirty="0" err="1"/>
              <a:t>Мынкудук</a:t>
            </a:r>
            <a:r>
              <a:rPr lang="ru-RU" baseline="0" dirty="0"/>
              <a:t> фактически образуют непрерывную полосу и по сути являются огромным месторождением или рудным полем протяженностью более 100 км.</a:t>
            </a:r>
          </a:p>
          <a:p>
            <a:r>
              <a:rPr lang="ru-RU" baseline="0" dirty="0"/>
              <a:t>Глубины залегания минерализации варьируют от 150 м (АППАК, </a:t>
            </a:r>
            <a:r>
              <a:rPr lang="ru-RU" baseline="0" dirty="0" err="1"/>
              <a:t>Акдала</a:t>
            </a:r>
            <a:r>
              <a:rPr lang="ru-RU" baseline="0" dirty="0"/>
              <a:t>) до 800 м.(Буденовское, </a:t>
            </a:r>
            <a:r>
              <a:rPr lang="ru-RU" baseline="0" dirty="0" err="1"/>
              <a:t>Харасан</a:t>
            </a:r>
            <a:r>
              <a:rPr lang="ru-RU" baseline="0" dirty="0"/>
              <a:t>) </a:t>
            </a:r>
          </a:p>
          <a:p>
            <a:endParaRPr lang="ru-RU" baseline="0" dirty="0"/>
          </a:p>
          <a:p>
            <a:pPr defTabSz="910285">
              <a:defRPr/>
            </a:pPr>
            <a:r>
              <a:rPr lang="en-US" dirty="0"/>
              <a:t>https://www-pub.iaea.org/MTCD/Publications</a:t>
            </a:r>
            <a:r>
              <a:rPr lang="ru-RU" dirty="0"/>
              <a:t>  «</a:t>
            </a:r>
            <a:r>
              <a:rPr lang="en-US" dirty="0"/>
              <a:t>Geological Classification of Uranium Deposits and Description of Selected Examples</a:t>
            </a:r>
            <a:r>
              <a:rPr lang="ru-RU" dirty="0"/>
              <a:t>» </a:t>
            </a:r>
            <a:r>
              <a:rPr lang="en-US" dirty="0"/>
              <a:t>IAEA-TECDOC-1842</a:t>
            </a:r>
            <a:endParaRPr lang="ru-RU" dirty="0"/>
          </a:p>
          <a:p>
            <a:endParaRPr lang="ru-RU" baseline="0" dirty="0"/>
          </a:p>
          <a:p>
            <a:endParaRPr lang="en-US" dirty="0"/>
          </a:p>
        </p:txBody>
      </p:sp>
      <p:sp>
        <p:nvSpPr>
          <p:cNvPr id="4" name="Slide Number Placeholder 3"/>
          <p:cNvSpPr>
            <a:spLocks noGrp="1"/>
          </p:cNvSpPr>
          <p:nvPr>
            <p:ph type="sldNum" sz="quarter" idx="10"/>
          </p:nvPr>
        </p:nvSpPr>
        <p:spPr/>
        <p:txBody>
          <a:bodyPr/>
          <a:lstStyle/>
          <a:p>
            <a:fld id="{AB2030F2-6186-4824-8704-40C79CE26492}" type="slidenum">
              <a:rPr lang="en-US" smtClean="0">
                <a:solidFill>
                  <a:prstClr val="black"/>
                </a:solidFill>
                <a:cs typeface="Arial"/>
              </a:rPr>
              <a:pPr/>
              <a:t>5</a:t>
            </a:fld>
            <a:endParaRPr lang="en-US" dirty="0">
              <a:solidFill>
                <a:prstClr val="black"/>
              </a:solidFill>
              <a:cs typeface="Arial"/>
            </a:endParaRPr>
          </a:p>
        </p:txBody>
      </p:sp>
    </p:spTree>
    <p:extLst>
      <p:ext uri="{BB962C8B-B14F-4D97-AF65-F5344CB8AC3E}">
        <p14:creationId xmlns:p14="http://schemas.microsoft.com/office/powerpoint/2010/main" val="62023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35075"/>
            <a:ext cx="5919787" cy="3328988"/>
          </a:xfrm>
        </p:spPr>
      </p:sp>
      <p:sp>
        <p:nvSpPr>
          <p:cNvPr id="3" name="Notes Placeholder 2"/>
          <p:cNvSpPr>
            <a:spLocks noGrp="1"/>
          </p:cNvSpPr>
          <p:nvPr>
            <p:ph type="body" idx="1"/>
          </p:nvPr>
        </p:nvSpPr>
        <p:spPr/>
        <p:txBody>
          <a:bodyPr>
            <a:normAutofit/>
          </a:bodyPr>
          <a:lstStyle/>
          <a:p>
            <a:r>
              <a:rPr lang="ru-RU" dirty="0"/>
              <a:t>Благоприятные геологические условия, подходящие для добычи методом подземного скважинного выщелачивания - ПСВ, обеспечивают Казатомпром уникальное конкурентное преимущество.</a:t>
            </a:r>
            <a:endParaRPr lang="en-US" dirty="0"/>
          </a:p>
          <a:p>
            <a:r>
              <a:rPr lang="ru-RU" dirty="0"/>
              <a:t>100% добычи урана Казатомпром осуществляется методом ПСВ.</a:t>
            </a:r>
            <a:endParaRPr lang="en-US" dirty="0"/>
          </a:p>
          <a:p>
            <a:r>
              <a:rPr lang="ru-RU" dirty="0"/>
              <a:t>Вот несколько преимуществ использования ПСВ в добыче урана:</a:t>
            </a:r>
            <a:endParaRPr lang="en-US" dirty="0"/>
          </a:p>
          <a:p>
            <a:pPr lvl="0"/>
            <a:r>
              <a:rPr lang="ru-RU" dirty="0"/>
              <a:t>более низкая себестоимость обустройства рудника;</a:t>
            </a:r>
            <a:endParaRPr lang="en-US" dirty="0"/>
          </a:p>
          <a:p>
            <a:pPr lvl="0"/>
            <a:r>
              <a:rPr lang="ru-RU" dirty="0"/>
              <a:t> сокращение сроков строительства;</a:t>
            </a:r>
            <a:endParaRPr lang="en-US" dirty="0"/>
          </a:p>
          <a:p>
            <a:pPr lvl="0"/>
            <a:r>
              <a:rPr lang="ru-RU" dirty="0"/>
              <a:t>минимальная себестоимость добычи;</a:t>
            </a:r>
            <a:endParaRPr lang="en-US" dirty="0"/>
          </a:p>
          <a:p>
            <a:pPr lvl="0"/>
            <a:r>
              <a:rPr lang="ru-RU" dirty="0"/>
              <a:t>снижение негативного влияния на окружающее среду;</a:t>
            </a:r>
            <a:endParaRPr lang="en-US" dirty="0"/>
          </a:p>
          <a:p>
            <a:pPr lvl="0"/>
            <a:r>
              <a:rPr lang="ru-RU" dirty="0"/>
              <a:t>практически отсутствует угроза здоровью и безопасности.</a:t>
            </a:r>
            <a:endParaRPr lang="en-US" dirty="0"/>
          </a:p>
          <a:p>
            <a:r>
              <a:rPr lang="ru-RU" dirty="0"/>
              <a:t>Однако, следует отметить, что как и в любой добыче полезных ископаемых, существует необходимость в строгом контроле над технологическими процессами и внимании к вопросам безопасности и окружающей среды. Компания "Казатомпром" стремится к соблюдению высоких стандартов в этих областях при осуществлении своей деятельности.</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B2030F2-6186-4824-8704-40C79CE26492}" type="slidenum">
              <a:rPr lang="en-US" smtClean="0">
                <a:solidFill>
                  <a:prstClr val="black"/>
                </a:solidFill>
                <a:cs typeface="Arial"/>
              </a:rPr>
              <a:pPr/>
              <a:t>6</a:t>
            </a:fld>
            <a:endParaRPr lang="en-US" dirty="0">
              <a:solidFill>
                <a:prstClr val="black"/>
              </a:solidFill>
              <a:cs typeface="Arial"/>
            </a:endParaRPr>
          </a:p>
        </p:txBody>
      </p:sp>
    </p:spTree>
    <p:extLst>
      <p:ext uri="{BB962C8B-B14F-4D97-AF65-F5344CB8AC3E}">
        <p14:creationId xmlns:p14="http://schemas.microsoft.com/office/powerpoint/2010/main" val="1478153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На данном слайде отображены темпы добычи урана в Казахстане которая ведется с совместными предприятиями с различной долей участия это такие крупные компании </a:t>
            </a:r>
            <a:r>
              <a:rPr lang="en-US" dirty="0"/>
              <a:t>Cameco</a:t>
            </a:r>
            <a:r>
              <a:rPr lang="ru-RU" dirty="0"/>
              <a:t>, </a:t>
            </a:r>
            <a:r>
              <a:rPr lang="en-US" dirty="0"/>
              <a:t>CGN</a:t>
            </a:r>
            <a:r>
              <a:rPr lang="ru-RU" dirty="0"/>
              <a:t>, </a:t>
            </a:r>
            <a:r>
              <a:rPr lang="en-US" dirty="0"/>
              <a:t>Sumitomo</a:t>
            </a:r>
            <a:r>
              <a:rPr lang="ru-RU" dirty="0"/>
              <a:t>, </a:t>
            </a:r>
            <a:r>
              <a:rPr lang="en-US" dirty="0"/>
              <a:t>Kansai</a:t>
            </a:r>
            <a:r>
              <a:rPr lang="ru-RU" dirty="0"/>
              <a:t>, </a:t>
            </a:r>
            <a:r>
              <a:rPr lang="en-US" dirty="0"/>
              <a:t>Marubeni</a:t>
            </a:r>
            <a:r>
              <a:rPr lang="ru-RU" dirty="0"/>
              <a:t>, </a:t>
            </a:r>
            <a:r>
              <a:rPr lang="en-US" dirty="0"/>
              <a:t>Uranium One</a:t>
            </a:r>
            <a:r>
              <a:rPr lang="ru-RU" dirty="0"/>
              <a:t>.</a:t>
            </a:r>
            <a:endParaRPr lang="en-US" dirty="0"/>
          </a:p>
          <a:p>
            <a:r>
              <a:rPr lang="ru-RU" dirty="0"/>
              <a:t>Как Вам известно в урановой промышленности Казахстана действует принцип «сырьё в обмен на технологии и инвестиции».</a:t>
            </a:r>
            <a:endParaRPr lang="en-US" dirty="0"/>
          </a:p>
          <a:p>
            <a:r>
              <a:rPr lang="ru-RU" dirty="0"/>
              <a:t>Этот подход позволил «Казатомпром» запустить начальный ядерный топливный цикл и иметь доступ к конверсии и обогащению: производство двуокиси урана, керамических порошков, топливных гранул, которые используют для изготовления ядерного топлива.</a:t>
            </a:r>
            <a:endParaRPr lang="en-US" dirty="0"/>
          </a:p>
          <a:p>
            <a:r>
              <a:rPr lang="ru-RU" dirty="0"/>
              <a:t>С 2018 года Казатомпром снижает добычу на 20% от контрактных обязательств, ожидания -10% в 2024 и выход на 100% в 2025 могут быть  в будущем скорректированы.</a:t>
            </a:r>
          </a:p>
          <a:p>
            <a:endParaRPr lang="ru-RU" dirty="0"/>
          </a:p>
          <a:p>
            <a:pPr defTabSz="910285"/>
            <a:r>
              <a:rPr lang="ru-RU" dirty="0"/>
              <a:t>*Дополнительная аннотация для спикера: Операционный </a:t>
            </a:r>
            <a:r>
              <a:rPr lang="ru-RU" dirty="0" err="1"/>
              <a:t>гайданс</a:t>
            </a:r>
            <a:r>
              <a:rPr lang="ru-RU" dirty="0"/>
              <a:t> на 2024 может быть скорректирован 1 февраля 2024г., уровень производства в 2025 может быть скорректирован в августе 2024г. при раскрытии финансовых результатов за первое полугодие 2024 года.</a:t>
            </a:r>
            <a:endParaRPr lang="en-US" dirty="0"/>
          </a:p>
          <a:p>
            <a:r>
              <a:rPr lang="ru-RU" dirty="0"/>
              <a:t> </a:t>
            </a:r>
            <a:endParaRPr lang="ru-RU" sz="1000" dirty="0"/>
          </a:p>
        </p:txBody>
      </p:sp>
      <p:sp>
        <p:nvSpPr>
          <p:cNvPr id="4" name="Slide Number Placeholder 3"/>
          <p:cNvSpPr>
            <a:spLocks noGrp="1"/>
          </p:cNvSpPr>
          <p:nvPr>
            <p:ph type="sldNum" sz="quarter" idx="5"/>
          </p:nvPr>
        </p:nvSpPr>
        <p:spPr/>
        <p:txBody>
          <a:bodyPr/>
          <a:lstStyle/>
          <a:p>
            <a:fld id="{AB2030F2-6186-4824-8704-40C79CE26492}" type="slidenum">
              <a:rPr lang="en-US" smtClean="0"/>
              <a:pPr/>
              <a:t>7</a:t>
            </a:fld>
            <a:endParaRPr lang="en-US" dirty="0"/>
          </a:p>
        </p:txBody>
      </p:sp>
    </p:spTree>
    <p:extLst>
      <p:ext uri="{BB962C8B-B14F-4D97-AF65-F5344CB8AC3E}">
        <p14:creationId xmlns:p14="http://schemas.microsoft.com/office/powerpoint/2010/main" val="183300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С 2010 года Казатомпром является мировым лидером по добыче природного урана, а с 2018 года занимает 1-е место в мире по объему продаж урана. В 2022 году Казатомпром сохранил свое положение крупнейшего производителя урана в мире (на основе соответствующей доли в производстве). Объемы производство урана Компанией за 2022 год составило около 22% от совокупной мировой первичной добычи. </a:t>
            </a:r>
            <a:endParaRPr lang="en-US" dirty="0"/>
          </a:p>
          <a:p>
            <a:r>
              <a:rPr lang="ru-RU" dirty="0"/>
              <a:t>Доля продажи урана от общей прибыли на 1 полугодие 2023 года составляет 86%, остальные 14% приходятся на производство редко метальной продукции и топливных таблеток.  </a:t>
            </a:r>
            <a:endParaRPr lang="en-US" dirty="0"/>
          </a:p>
          <a:p>
            <a:r>
              <a:rPr lang="ru-RU" dirty="0"/>
              <a:t>Основными потребителями урановой продукции являются страны Америки 26%, Европы 32% и страны Азии 42%</a:t>
            </a:r>
            <a:endParaRPr lang="en-US" dirty="0"/>
          </a:p>
          <a:p>
            <a:endParaRPr lang="ru-RU" baseline="0" dirty="0"/>
          </a:p>
        </p:txBody>
      </p:sp>
      <p:sp>
        <p:nvSpPr>
          <p:cNvPr id="4" name="Slide Number Placeholder 3"/>
          <p:cNvSpPr>
            <a:spLocks noGrp="1"/>
          </p:cNvSpPr>
          <p:nvPr>
            <p:ph type="sldNum" sz="quarter" idx="10"/>
          </p:nvPr>
        </p:nvSpPr>
        <p:spPr/>
        <p:txBody>
          <a:bodyPr/>
          <a:lstStyle/>
          <a:p>
            <a:pPr defTabSz="848959" fontAlgn="base">
              <a:spcBef>
                <a:spcPct val="0"/>
              </a:spcBef>
              <a:spcAft>
                <a:spcPct val="0"/>
              </a:spcAft>
              <a:defRPr/>
            </a:pPr>
            <a:fld id="{3C3A632B-FBDE-46D4-BF6F-6D14421E6342}" type="slidenum">
              <a:rPr lang="en-US">
                <a:solidFill>
                  <a:srgbClr val="000000"/>
                </a:solidFill>
                <a:latin typeface="Arial" charset="0"/>
              </a:rPr>
              <a:pPr defTabSz="848959" fontAlgn="base">
                <a:spcBef>
                  <a:spcPct val="0"/>
                </a:spcBef>
                <a:spcAft>
                  <a:spcPct val="0"/>
                </a:spcAft>
                <a:defRPr/>
              </a:pPr>
              <a:t>8</a:t>
            </a:fld>
            <a:endParaRPr lang="en-US" dirty="0">
              <a:solidFill>
                <a:srgbClr val="000000"/>
              </a:solidFill>
              <a:latin typeface="Arial" charset="0"/>
            </a:endParaRPr>
          </a:p>
        </p:txBody>
      </p:sp>
    </p:spTree>
    <p:extLst>
      <p:ext uri="{BB962C8B-B14F-4D97-AF65-F5344CB8AC3E}">
        <p14:creationId xmlns:p14="http://schemas.microsoft.com/office/powerpoint/2010/main" val="3780883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35075"/>
            <a:ext cx="5919787" cy="3328988"/>
          </a:xfrm>
        </p:spPr>
      </p:sp>
      <p:sp>
        <p:nvSpPr>
          <p:cNvPr id="3" name="Notes Placeholder 2"/>
          <p:cNvSpPr>
            <a:spLocks noGrp="1"/>
          </p:cNvSpPr>
          <p:nvPr>
            <p:ph type="body" idx="1"/>
          </p:nvPr>
        </p:nvSpPr>
        <p:spPr/>
        <p:txBody>
          <a:bodyPr>
            <a:normAutofit/>
          </a:bodyPr>
          <a:lstStyle/>
          <a:p>
            <a:r>
              <a:rPr lang="ru-RU" dirty="0"/>
              <a:t>КАП осуществляет продажу урановой продукции напрямую и через торговую дочернюю компанию «</a:t>
            </a:r>
            <a:r>
              <a:rPr lang="en-US" dirty="0"/>
              <a:t>Trade House </a:t>
            </a:r>
            <a:r>
              <a:rPr lang="en-US" dirty="0" err="1"/>
              <a:t>KazakAtom</a:t>
            </a:r>
            <a:r>
              <a:rPr lang="en-US" dirty="0"/>
              <a:t> AG</a:t>
            </a:r>
            <a:r>
              <a:rPr lang="ru-RU" dirty="0"/>
              <a:t>». КАП внедряет безопасные, защищенные и надежные логистические решения для доставки урановой продукции своим клиентам по всему миру. В декабре 2022 первая партия ТВС дизайна </a:t>
            </a:r>
            <a:r>
              <a:rPr lang="en-US" dirty="0"/>
              <a:t>AFA</a:t>
            </a:r>
            <a:r>
              <a:rPr lang="ru-RU" dirty="0"/>
              <a:t> 3</a:t>
            </a:r>
            <a:r>
              <a:rPr lang="en-US" dirty="0"/>
              <a:t>G </a:t>
            </a:r>
            <a:r>
              <a:rPr lang="ru-RU" dirty="0"/>
              <a:t>была доставлена на АЭС Китая. На сегодняшний день в КНР доставлено еще несколько партий ТВС. Кроме того, в рамках диверсификации транспортных маршрутов, в 2022 году была успешно осуществлена физическая поставка природного урана через </a:t>
            </a:r>
            <a:r>
              <a:rPr lang="ru-RU" dirty="0" err="1"/>
              <a:t>Транскаспийский</a:t>
            </a:r>
            <a:r>
              <a:rPr lang="ru-RU" dirty="0"/>
              <a:t> международный транспортный маршрут в Канаду. В 2023 году через ТМТМ была осуществлена поставка урана для АЭС Румынии.</a:t>
            </a:r>
            <a:endParaRPr lang="en-US" dirty="0"/>
          </a:p>
        </p:txBody>
      </p:sp>
      <p:sp>
        <p:nvSpPr>
          <p:cNvPr id="4" name="Slide Number Placeholder 3"/>
          <p:cNvSpPr>
            <a:spLocks noGrp="1"/>
          </p:cNvSpPr>
          <p:nvPr>
            <p:ph type="sldNum" sz="quarter" idx="10"/>
          </p:nvPr>
        </p:nvSpPr>
        <p:spPr/>
        <p:txBody>
          <a:bodyPr/>
          <a:lstStyle/>
          <a:p>
            <a:fld id="{AB2030F2-6186-4824-8704-40C79CE26492}" type="slidenum">
              <a:rPr lang="en-US" smtClean="0">
                <a:solidFill>
                  <a:prstClr val="black"/>
                </a:solidFill>
                <a:cs typeface="Arial"/>
              </a:rPr>
              <a:pPr/>
              <a:t>9</a:t>
            </a:fld>
            <a:endParaRPr lang="en-US" dirty="0">
              <a:solidFill>
                <a:prstClr val="black"/>
              </a:solidFill>
              <a:cs typeface="Arial"/>
            </a:endParaRPr>
          </a:p>
        </p:txBody>
      </p:sp>
    </p:spTree>
    <p:extLst>
      <p:ext uri="{BB962C8B-B14F-4D97-AF65-F5344CB8AC3E}">
        <p14:creationId xmlns:p14="http://schemas.microsoft.com/office/powerpoint/2010/main" val="1980680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slideMaster" Target="../slideMasters/slideMaster1.xml" /><Relationship Id="rId1" Type="http://schemas.openxmlformats.org/officeDocument/2006/relationships/tags" Target="../tags/tag5.xml" /><Relationship Id="rId6" Type="http://schemas.openxmlformats.org/officeDocument/2006/relationships/image" Target="../media/image12.emf" /><Relationship Id="rId5" Type="http://schemas.openxmlformats.org/officeDocument/2006/relationships/image" Target="../media/image9.emf" /><Relationship Id="rId4" Type="http://schemas.openxmlformats.org/officeDocument/2006/relationships/oleObject" Target="../embeddings/oleObject4.bin" /></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slideMaster" Target="../slideMasters/slideMaster1.xml" /><Relationship Id="rId1" Type="http://schemas.openxmlformats.org/officeDocument/2006/relationships/tags" Target="../tags/tag6.xml" /><Relationship Id="rId6" Type="http://schemas.openxmlformats.org/officeDocument/2006/relationships/image" Target="../media/image12.emf" /><Relationship Id="rId5" Type="http://schemas.openxmlformats.org/officeDocument/2006/relationships/image" Target="../media/image9.emf" /><Relationship Id="rId4" Type="http://schemas.openxmlformats.org/officeDocument/2006/relationships/oleObject" Target="../embeddings/oleObject5.bin" /></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Master" Target="../slideMasters/slideMaster1.xml" /><Relationship Id="rId4" Type="http://schemas.openxmlformats.org/officeDocument/2006/relationships/image" Target="../media/image16.png" /></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slideMaster" Target="../slideMasters/slideMaster1.xml" /><Relationship Id="rId1" Type="http://schemas.openxmlformats.org/officeDocument/2006/relationships/tags" Target="../tags/tag7.xml" /><Relationship Id="rId6" Type="http://schemas.openxmlformats.org/officeDocument/2006/relationships/image" Target="../media/image12.emf" /><Relationship Id="rId5" Type="http://schemas.openxmlformats.org/officeDocument/2006/relationships/image" Target="../media/image9.emf" /><Relationship Id="rId4" Type="http://schemas.openxmlformats.org/officeDocument/2006/relationships/oleObject" Target="../embeddings/oleObject6.bin" /></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9.png" /><Relationship Id="rId3" Type="http://schemas.openxmlformats.org/officeDocument/2006/relationships/image" Target="../media/image17.jpeg" /><Relationship Id="rId7" Type="http://schemas.openxmlformats.org/officeDocument/2006/relationships/image" Target="../media/image18.png" /><Relationship Id="rId2" Type="http://schemas.openxmlformats.org/officeDocument/2006/relationships/slideMaster" Target="../slideMasters/slideMaster1.xml" /><Relationship Id="rId1" Type="http://schemas.openxmlformats.org/officeDocument/2006/relationships/tags" Target="../tags/tag8.xml" /><Relationship Id="rId6" Type="http://schemas.openxmlformats.org/officeDocument/2006/relationships/image" Target="../media/image12.emf" /><Relationship Id="rId5" Type="http://schemas.openxmlformats.org/officeDocument/2006/relationships/image" Target="../media/image9.emf" /><Relationship Id="rId4" Type="http://schemas.openxmlformats.org/officeDocument/2006/relationships/oleObject" Target="../embeddings/oleObject7.bin" /></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8.bin" /><Relationship Id="rId2" Type="http://schemas.openxmlformats.org/officeDocument/2006/relationships/slideMaster" Target="../slideMasters/slideMaster1.xml" /><Relationship Id="rId1" Type="http://schemas.openxmlformats.org/officeDocument/2006/relationships/tags" Target="../tags/tag9.xml" /><Relationship Id="rId4" Type="http://schemas.openxmlformats.org/officeDocument/2006/relationships/image" Target="../media/image9.emf"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jpg" /><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0.bin" /><Relationship Id="rId2" Type="http://schemas.openxmlformats.org/officeDocument/2006/relationships/slideMaster" Target="../slideMasters/slideMaster2.xml" /><Relationship Id="rId1" Type="http://schemas.openxmlformats.org/officeDocument/2006/relationships/tags" Target="../tags/tag11.xml" /><Relationship Id="rId4" Type="http://schemas.openxmlformats.org/officeDocument/2006/relationships/image" Target="../media/image9.emf"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1.bin" /><Relationship Id="rId2" Type="http://schemas.openxmlformats.org/officeDocument/2006/relationships/slideMaster" Target="../slideMasters/slideMaster2.xml" /><Relationship Id="rId1" Type="http://schemas.openxmlformats.org/officeDocument/2006/relationships/tags" Target="../tags/tag12.xml" /><Relationship Id="rId4" Type="http://schemas.openxmlformats.org/officeDocument/2006/relationships/image" Target="../media/image10.emf" /></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slideMaster" Target="../slideMasters/slideMaster2.xml" /><Relationship Id="rId1" Type="http://schemas.openxmlformats.org/officeDocument/2006/relationships/tags" Target="../tags/tag13.xml" /><Relationship Id="rId6" Type="http://schemas.openxmlformats.org/officeDocument/2006/relationships/image" Target="../media/image12.emf" /><Relationship Id="rId5" Type="http://schemas.openxmlformats.org/officeDocument/2006/relationships/image" Target="../media/image9.emf" /><Relationship Id="rId4" Type="http://schemas.openxmlformats.org/officeDocument/2006/relationships/oleObject" Target="../embeddings/oleObject12.bin" /></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slideMaster" Target="../slideMasters/slideMaster2.xml" /><Relationship Id="rId1" Type="http://schemas.openxmlformats.org/officeDocument/2006/relationships/tags" Target="../tags/tag14.xml" /><Relationship Id="rId6" Type="http://schemas.openxmlformats.org/officeDocument/2006/relationships/image" Target="../media/image12.emf" /><Relationship Id="rId5" Type="http://schemas.openxmlformats.org/officeDocument/2006/relationships/image" Target="../media/image9.emf" /><Relationship Id="rId4" Type="http://schemas.openxmlformats.org/officeDocument/2006/relationships/oleObject" Target="../embeddings/oleObject13.bin" /></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Master" Target="../slideMasters/slideMaster2.xml" /><Relationship Id="rId4" Type="http://schemas.openxmlformats.org/officeDocument/2006/relationships/image" Target="../media/image16.png" /></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slideMaster" Target="../slideMasters/slideMaster2.xml" /><Relationship Id="rId1" Type="http://schemas.openxmlformats.org/officeDocument/2006/relationships/tags" Target="../tags/tag15.xml" /><Relationship Id="rId6" Type="http://schemas.openxmlformats.org/officeDocument/2006/relationships/image" Target="../media/image12.emf" /><Relationship Id="rId5" Type="http://schemas.openxmlformats.org/officeDocument/2006/relationships/image" Target="../media/image9.emf" /><Relationship Id="rId4" Type="http://schemas.openxmlformats.org/officeDocument/2006/relationships/oleObject" Target="../embeddings/oleObject14.bin" /></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jpg" /><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9.png" /><Relationship Id="rId3" Type="http://schemas.openxmlformats.org/officeDocument/2006/relationships/image" Target="../media/image17.jpeg" /><Relationship Id="rId7" Type="http://schemas.openxmlformats.org/officeDocument/2006/relationships/image" Target="../media/image18.png" /><Relationship Id="rId2" Type="http://schemas.openxmlformats.org/officeDocument/2006/relationships/slideMaster" Target="../slideMasters/slideMaster2.xml" /><Relationship Id="rId1" Type="http://schemas.openxmlformats.org/officeDocument/2006/relationships/tags" Target="../tags/tag16.xml" /><Relationship Id="rId6" Type="http://schemas.openxmlformats.org/officeDocument/2006/relationships/image" Target="../media/image12.emf" /><Relationship Id="rId5" Type="http://schemas.openxmlformats.org/officeDocument/2006/relationships/image" Target="../media/image9.emf" /><Relationship Id="rId4" Type="http://schemas.openxmlformats.org/officeDocument/2006/relationships/oleObject" Target="../embeddings/oleObject15.bin" /></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6.bin" /><Relationship Id="rId2" Type="http://schemas.openxmlformats.org/officeDocument/2006/relationships/slideMaster" Target="../slideMasters/slideMaster2.xml" /><Relationship Id="rId1" Type="http://schemas.openxmlformats.org/officeDocument/2006/relationships/tags" Target="../tags/tag17.xml" /><Relationship Id="rId4" Type="http://schemas.openxmlformats.org/officeDocument/2006/relationships/image" Target="../media/image9.emf"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 /><Relationship Id="rId2" Type="http://schemas.openxmlformats.org/officeDocument/2006/relationships/slideMaster" Target="../slideMasters/slideMaster1.xml" /><Relationship Id="rId1" Type="http://schemas.openxmlformats.org/officeDocument/2006/relationships/tags" Target="../tags/tag3.xml" /><Relationship Id="rId4" Type="http://schemas.openxmlformats.org/officeDocument/2006/relationships/image" Target="../media/image9.emf"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 /><Relationship Id="rId2" Type="http://schemas.openxmlformats.org/officeDocument/2006/relationships/slideMaster" Target="../slideMasters/slideMaster1.xml" /><Relationship Id="rId1" Type="http://schemas.openxmlformats.org/officeDocument/2006/relationships/tags" Target="../tags/tag4.xml" /><Relationship Id="rId4" Type="http://schemas.openxmlformats.org/officeDocument/2006/relationships/image" Target="../media/image10.emf"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Рисунок 4"/>
          <p:cNvPicPr>
            <a:picLocks noChangeAspect="1"/>
          </p:cNvPicPr>
          <p:nvPr userDrawn="1"/>
        </p:nvPicPr>
        <p:blipFill rotWithShape="1">
          <a:blip r:embed="rId2" cstate="print">
            <a:extLst>
              <a:ext uri="{28A0092B-C50C-407E-A947-70E740481C1C}">
                <a14:useLocalDpi xmlns:a14="http://schemas.microsoft.com/office/drawing/2010/main" val="0"/>
              </a:ext>
            </a:extLst>
          </a:blip>
          <a:srcRect t="3395" b="5617"/>
          <a:stretch/>
        </p:blipFill>
        <p:spPr>
          <a:xfrm>
            <a:off x="0" y="0"/>
            <a:ext cx="12192000" cy="6858000"/>
          </a:xfrm>
          <a:prstGeom prst="rect">
            <a:avLst/>
          </a:prstGeom>
        </p:spPr>
      </p:pic>
      <p:sp>
        <p:nvSpPr>
          <p:cNvPr id="10" name="Text Placeholder 5"/>
          <p:cNvSpPr txBox="1">
            <a:spLocks/>
          </p:cNvSpPr>
          <p:nvPr userDrawn="1"/>
        </p:nvSpPr>
        <p:spPr bwMode="auto">
          <a:xfrm>
            <a:off x="1065592" y="6030758"/>
            <a:ext cx="2863966" cy="387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204809" indent="-204809" algn="l" defTabSz="822408" rtl="0" eaLnBrk="0" fontAlgn="base" hangingPunct="0">
              <a:lnSpc>
                <a:spcPct val="90000"/>
              </a:lnSpc>
              <a:spcBef>
                <a:spcPts val="9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1pPr>
            <a:lvl2pPr marL="617601" indent="-204809" algn="l" defTabSz="822408" rtl="0" eaLnBrk="0" fontAlgn="base" hangingPunct="0">
              <a:lnSpc>
                <a:spcPct val="90000"/>
              </a:lnSpc>
              <a:spcBef>
                <a:spcPts val="45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028804" indent="-204809" algn="l" defTabSz="822408"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mn-cs"/>
              </a:defRPr>
            </a:lvl3pPr>
            <a:lvl4pPr marL="1440007"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1852799"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2265127"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6pPr>
            <a:lvl7pPr marL="267696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7pPr>
            <a:lvl8pPr marL="3088811"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8pPr>
            <a:lvl9pPr marL="350064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CA" altLang="ru-RU" sz="2800" b="1" dirty="0">
                <a:solidFill>
                  <a:schemeClr val="bg1"/>
                </a:solidFill>
                <a:latin typeface="Century Gothic" panose="020B0502020202020204" pitchFamily="34" charset="0"/>
                <a:ea typeface="+mj-ea"/>
                <a:cs typeface="Arial" panose="020B0604020202020204" pitchFamily="34" charset="0"/>
              </a:rPr>
              <a:t> 1H2021</a:t>
            </a:r>
          </a:p>
        </p:txBody>
      </p:sp>
      <p:sp>
        <p:nvSpPr>
          <p:cNvPr id="11" name="Прямоугольник 6"/>
          <p:cNvSpPr/>
          <p:nvPr userDrawn="1"/>
        </p:nvSpPr>
        <p:spPr>
          <a:xfrm>
            <a:off x="6608698" y="1904968"/>
            <a:ext cx="5658921" cy="1015663"/>
          </a:xfrm>
          <a:prstGeom prst="rect">
            <a:avLst/>
          </a:prstGeom>
        </p:spPr>
        <p:txBody>
          <a:bodyPr wrap="none">
            <a:spAutoFit/>
          </a:bodyPr>
          <a:lstStyle/>
          <a:p>
            <a:r>
              <a:rPr lang="en-US" altLang="ru-RU" sz="6000" b="1" dirty="0">
                <a:solidFill>
                  <a:srgbClr val="002673"/>
                </a:solidFill>
                <a:latin typeface="Century Gothic" panose="020B0502020202020204" pitchFamily="34" charset="0"/>
                <a:cs typeface="Arial" panose="020B0604020202020204" pitchFamily="34" charset="0"/>
              </a:rPr>
              <a:t>Kazatomprom</a:t>
            </a:r>
            <a:r>
              <a:rPr lang="en-US" sz="4800" b="1" spc="300" dirty="0">
                <a:solidFill>
                  <a:srgbClr val="F7A700"/>
                </a:solidFill>
                <a:latin typeface="Century Gothic" panose="020B0502020202020204" pitchFamily="34" charset="0"/>
                <a:cs typeface="Segoe UI" panose="020B0502040204020203" pitchFamily="34" charset="0"/>
              </a:rPr>
              <a:t> </a:t>
            </a:r>
            <a:endParaRPr lang="ru-RU" sz="4800" dirty="0"/>
          </a:p>
        </p:txBody>
      </p:sp>
      <p:grpSp>
        <p:nvGrpSpPr>
          <p:cNvPr id="12" name="Group 8">
            <a:extLst>
              <a:ext uri="{FF2B5EF4-FFF2-40B4-BE49-F238E27FC236}">
                <a16:creationId xmlns:a16="http://schemas.microsoft.com/office/drawing/2014/main" id="{B8612A9F-EDB1-45A9-9D61-905FF60A0C4A}"/>
              </a:ext>
            </a:extLst>
          </p:cNvPr>
          <p:cNvGrpSpPr>
            <a:grpSpLocks noChangeAspect="1"/>
          </p:cNvGrpSpPr>
          <p:nvPr userDrawn="1"/>
        </p:nvGrpSpPr>
        <p:grpSpPr bwMode="auto">
          <a:xfrm>
            <a:off x="5301233" y="1876281"/>
            <a:ext cx="1231846" cy="1107102"/>
            <a:chOff x="3" y="1"/>
            <a:chExt cx="632" cy="568"/>
          </a:xfrm>
        </p:grpSpPr>
        <p:sp>
          <p:nvSpPr>
            <p:cNvPr id="13" name="Freeform 9">
              <a:extLst>
                <a:ext uri="{FF2B5EF4-FFF2-40B4-BE49-F238E27FC236}">
                  <a16:creationId xmlns:a16="http://schemas.microsoft.com/office/drawing/2014/main" id="{95794DC2-FF23-4B22-ADA4-8C78703490D8}"/>
                </a:ext>
              </a:extLst>
            </p:cNvPr>
            <p:cNvSpPr>
              <a:spLocks/>
            </p:cNvSpPr>
            <p:nvPr/>
          </p:nvSpPr>
          <p:spPr bwMode="auto">
            <a:xfrm>
              <a:off x="265" y="1"/>
              <a:ext cx="308" cy="192"/>
            </a:xfrm>
            <a:custGeom>
              <a:avLst/>
              <a:gdLst>
                <a:gd name="T0" fmla="*/ 114 w 114"/>
                <a:gd name="T1" fmla="*/ 71 h 71"/>
                <a:gd name="T2" fmla="*/ 114 w 114"/>
                <a:gd name="T3" fmla="*/ 71 h 71"/>
                <a:gd name="T4" fmla="*/ 114 w 114"/>
                <a:gd name="T5" fmla="*/ 71 h 71"/>
                <a:gd name="T6" fmla="*/ 113 w 114"/>
                <a:gd name="T7" fmla="*/ 71 h 71"/>
                <a:gd name="T8" fmla="*/ 64 w 114"/>
                <a:gd name="T9" fmla="*/ 32 h 71"/>
                <a:gd name="T10" fmla="*/ 0 w 114"/>
                <a:gd name="T11" fmla="*/ 41 h 71"/>
                <a:gd name="T12" fmla="*/ 0 w 114"/>
                <a:gd name="T13" fmla="*/ 40 h 71"/>
                <a:gd name="T14" fmla="*/ 67 w 114"/>
                <a:gd name="T15" fmla="*/ 1 h 71"/>
                <a:gd name="T16" fmla="*/ 76 w 114"/>
                <a:gd name="T17" fmla="*/ 4 h 71"/>
                <a:gd name="T18" fmla="*/ 114 w 114"/>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1">
                  <a:moveTo>
                    <a:pt x="114" y="71"/>
                  </a:moveTo>
                  <a:cubicBezTo>
                    <a:pt x="114" y="71"/>
                    <a:pt x="114" y="71"/>
                    <a:pt x="114" y="71"/>
                  </a:cubicBezTo>
                  <a:cubicBezTo>
                    <a:pt x="114" y="71"/>
                    <a:pt x="114" y="71"/>
                    <a:pt x="114" y="71"/>
                  </a:cubicBezTo>
                  <a:cubicBezTo>
                    <a:pt x="113" y="71"/>
                    <a:pt x="113" y="71"/>
                    <a:pt x="113" y="71"/>
                  </a:cubicBezTo>
                  <a:cubicBezTo>
                    <a:pt x="102" y="52"/>
                    <a:pt x="84" y="37"/>
                    <a:pt x="64" y="32"/>
                  </a:cubicBezTo>
                  <a:cubicBezTo>
                    <a:pt x="44" y="27"/>
                    <a:pt x="19" y="30"/>
                    <a:pt x="0" y="41"/>
                  </a:cubicBezTo>
                  <a:cubicBezTo>
                    <a:pt x="0" y="40"/>
                    <a:pt x="0" y="40"/>
                    <a:pt x="0" y="40"/>
                  </a:cubicBezTo>
                  <a:cubicBezTo>
                    <a:pt x="67" y="1"/>
                    <a:pt x="67" y="1"/>
                    <a:pt x="67" y="1"/>
                  </a:cubicBezTo>
                  <a:cubicBezTo>
                    <a:pt x="70" y="0"/>
                    <a:pt x="74" y="1"/>
                    <a:pt x="76" y="4"/>
                  </a:cubicBezTo>
                  <a:lnTo>
                    <a:pt x="114" y="71"/>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0">
              <a:extLst>
                <a:ext uri="{FF2B5EF4-FFF2-40B4-BE49-F238E27FC236}">
                  <a16:creationId xmlns:a16="http://schemas.microsoft.com/office/drawing/2014/main" id="{C670A7C4-4EDA-4B1D-A13F-737F64A1A45F}"/>
                </a:ext>
              </a:extLst>
            </p:cNvPr>
            <p:cNvSpPr>
              <a:spLocks/>
            </p:cNvSpPr>
            <p:nvPr/>
          </p:nvSpPr>
          <p:spPr bwMode="auto">
            <a:xfrm>
              <a:off x="138" y="17"/>
              <a:ext cx="227" cy="225"/>
            </a:xfrm>
            <a:custGeom>
              <a:avLst/>
              <a:gdLst>
                <a:gd name="T0" fmla="*/ 84 w 84"/>
                <a:gd name="T1" fmla="*/ 0 h 83"/>
                <a:gd name="T2" fmla="*/ 84 w 84"/>
                <a:gd name="T3" fmla="*/ 0 h 83"/>
                <a:gd name="T4" fmla="*/ 84 w 84"/>
                <a:gd name="T5" fmla="*/ 0 h 83"/>
                <a:gd name="T6" fmla="*/ 84 w 84"/>
                <a:gd name="T7" fmla="*/ 1 h 83"/>
                <a:gd name="T8" fmla="*/ 26 w 84"/>
                <a:gd name="T9" fmla="*/ 24 h 83"/>
                <a:gd name="T10" fmla="*/ 1 w 84"/>
                <a:gd name="T11" fmla="*/ 83 h 83"/>
                <a:gd name="T12" fmla="*/ 0 w 84"/>
                <a:gd name="T13" fmla="*/ 83 h 83"/>
                <a:gd name="T14" fmla="*/ 1 w 84"/>
                <a:gd name="T15" fmla="*/ 6 h 83"/>
                <a:gd name="T16" fmla="*/ 7 w 84"/>
                <a:gd name="T17" fmla="*/ 0 h 83"/>
                <a:gd name="T18" fmla="*/ 84 w 84"/>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84" y="0"/>
                  </a:moveTo>
                  <a:cubicBezTo>
                    <a:pt x="84" y="0"/>
                    <a:pt x="84" y="0"/>
                    <a:pt x="84" y="0"/>
                  </a:cubicBezTo>
                  <a:cubicBezTo>
                    <a:pt x="84" y="0"/>
                    <a:pt x="84" y="0"/>
                    <a:pt x="84" y="0"/>
                  </a:cubicBezTo>
                  <a:cubicBezTo>
                    <a:pt x="84" y="1"/>
                    <a:pt x="84" y="1"/>
                    <a:pt x="84" y="1"/>
                  </a:cubicBezTo>
                  <a:cubicBezTo>
                    <a:pt x="62" y="1"/>
                    <a:pt x="40" y="9"/>
                    <a:pt x="26" y="24"/>
                  </a:cubicBezTo>
                  <a:cubicBezTo>
                    <a:pt x="11" y="38"/>
                    <a:pt x="1" y="61"/>
                    <a:pt x="1" y="83"/>
                  </a:cubicBezTo>
                  <a:cubicBezTo>
                    <a:pt x="0" y="83"/>
                    <a:pt x="0" y="83"/>
                    <a:pt x="0" y="83"/>
                  </a:cubicBezTo>
                  <a:cubicBezTo>
                    <a:pt x="1" y="6"/>
                    <a:pt x="1" y="6"/>
                    <a:pt x="1" y="6"/>
                  </a:cubicBezTo>
                  <a:cubicBezTo>
                    <a:pt x="1" y="3"/>
                    <a:pt x="4" y="0"/>
                    <a:pt x="7" y="0"/>
                  </a:cubicBezTo>
                  <a:lnTo>
                    <a:pt x="84"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
              <a:extLst>
                <a:ext uri="{FF2B5EF4-FFF2-40B4-BE49-F238E27FC236}">
                  <a16:creationId xmlns:a16="http://schemas.microsoft.com/office/drawing/2014/main" id="{315B0613-4392-40AF-AAD5-D8178B6074CD}"/>
                </a:ext>
              </a:extLst>
            </p:cNvPr>
            <p:cNvSpPr>
              <a:spLocks/>
            </p:cNvSpPr>
            <p:nvPr/>
          </p:nvSpPr>
          <p:spPr bwMode="auto">
            <a:xfrm>
              <a:off x="3" y="96"/>
              <a:ext cx="192" cy="308"/>
            </a:xfrm>
            <a:custGeom>
              <a:avLst/>
              <a:gdLst>
                <a:gd name="T0" fmla="*/ 40 w 71"/>
                <a:gd name="T1" fmla="*/ 0 h 114"/>
                <a:gd name="T2" fmla="*/ 40 w 71"/>
                <a:gd name="T3" fmla="*/ 0 h 114"/>
                <a:gd name="T4" fmla="*/ 40 w 71"/>
                <a:gd name="T5" fmla="*/ 0 h 114"/>
                <a:gd name="T6" fmla="*/ 41 w 71"/>
                <a:gd name="T7" fmla="*/ 1 h 114"/>
                <a:gd name="T8" fmla="*/ 32 w 71"/>
                <a:gd name="T9" fmla="*/ 63 h 114"/>
                <a:gd name="T10" fmla="*/ 71 w 71"/>
                <a:gd name="T11" fmla="*/ 114 h 114"/>
                <a:gd name="T12" fmla="*/ 70 w 71"/>
                <a:gd name="T13" fmla="*/ 114 h 114"/>
                <a:gd name="T14" fmla="*/ 4 w 71"/>
                <a:gd name="T15" fmla="*/ 76 h 114"/>
                <a:gd name="T16" fmla="*/ 2 w 71"/>
                <a:gd name="T17" fmla="*/ 67 h 114"/>
                <a:gd name="T18" fmla="*/ 40 w 71"/>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14">
                  <a:moveTo>
                    <a:pt x="40" y="0"/>
                  </a:moveTo>
                  <a:cubicBezTo>
                    <a:pt x="40" y="0"/>
                    <a:pt x="40" y="0"/>
                    <a:pt x="40" y="0"/>
                  </a:cubicBezTo>
                  <a:cubicBezTo>
                    <a:pt x="40" y="0"/>
                    <a:pt x="40" y="0"/>
                    <a:pt x="40" y="0"/>
                  </a:cubicBezTo>
                  <a:cubicBezTo>
                    <a:pt x="41" y="1"/>
                    <a:pt x="41" y="1"/>
                    <a:pt x="41" y="1"/>
                  </a:cubicBezTo>
                  <a:cubicBezTo>
                    <a:pt x="30" y="20"/>
                    <a:pt x="26" y="43"/>
                    <a:pt x="32" y="63"/>
                  </a:cubicBezTo>
                  <a:cubicBezTo>
                    <a:pt x="37" y="82"/>
                    <a:pt x="52" y="103"/>
                    <a:pt x="71" y="114"/>
                  </a:cubicBezTo>
                  <a:cubicBezTo>
                    <a:pt x="70" y="114"/>
                    <a:pt x="70" y="114"/>
                    <a:pt x="70" y="114"/>
                  </a:cubicBezTo>
                  <a:cubicBezTo>
                    <a:pt x="4" y="76"/>
                    <a:pt x="4" y="76"/>
                    <a:pt x="4" y="76"/>
                  </a:cubicBezTo>
                  <a:cubicBezTo>
                    <a:pt x="1" y="74"/>
                    <a:pt x="0" y="70"/>
                    <a:pt x="2" y="67"/>
                  </a:cubicBezTo>
                  <a:lnTo>
                    <a:pt x="40" y="0"/>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a16="http://schemas.microsoft.com/office/drawing/2014/main" id="{34E49F00-A225-4F69-8EC3-8DD0772B9643}"/>
                </a:ext>
              </a:extLst>
            </p:cNvPr>
            <p:cNvSpPr>
              <a:spLocks/>
            </p:cNvSpPr>
            <p:nvPr/>
          </p:nvSpPr>
          <p:spPr bwMode="auto">
            <a:xfrm>
              <a:off x="65" y="374"/>
              <a:ext cx="308" cy="195"/>
            </a:xfrm>
            <a:custGeom>
              <a:avLst/>
              <a:gdLst>
                <a:gd name="T0" fmla="*/ 0 w 114"/>
                <a:gd name="T1" fmla="*/ 0 h 72"/>
                <a:gd name="T2" fmla="*/ 0 w 114"/>
                <a:gd name="T3" fmla="*/ 0 h 72"/>
                <a:gd name="T4" fmla="*/ 0 w 114"/>
                <a:gd name="T5" fmla="*/ 0 h 72"/>
                <a:gd name="T6" fmla="*/ 1 w 114"/>
                <a:gd name="T7" fmla="*/ 0 h 72"/>
                <a:gd name="T8" fmla="*/ 49 w 114"/>
                <a:gd name="T9" fmla="*/ 39 h 72"/>
                <a:gd name="T10" fmla="*/ 113 w 114"/>
                <a:gd name="T11" fmla="*/ 31 h 72"/>
                <a:gd name="T12" fmla="*/ 114 w 114"/>
                <a:gd name="T13" fmla="*/ 32 h 72"/>
                <a:gd name="T14" fmla="*/ 47 w 114"/>
                <a:gd name="T15" fmla="*/ 70 h 72"/>
                <a:gd name="T16" fmla="*/ 38 w 114"/>
                <a:gd name="T17" fmla="*/ 67 h 72"/>
                <a:gd name="T18" fmla="*/ 0 w 114"/>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2">
                  <a:moveTo>
                    <a:pt x="0" y="0"/>
                  </a:moveTo>
                  <a:cubicBezTo>
                    <a:pt x="0" y="0"/>
                    <a:pt x="0" y="0"/>
                    <a:pt x="0" y="0"/>
                  </a:cubicBezTo>
                  <a:cubicBezTo>
                    <a:pt x="0" y="0"/>
                    <a:pt x="0" y="0"/>
                    <a:pt x="0" y="0"/>
                  </a:cubicBezTo>
                  <a:cubicBezTo>
                    <a:pt x="1" y="0"/>
                    <a:pt x="1" y="0"/>
                    <a:pt x="1" y="0"/>
                  </a:cubicBezTo>
                  <a:cubicBezTo>
                    <a:pt x="11" y="19"/>
                    <a:pt x="30" y="34"/>
                    <a:pt x="49" y="39"/>
                  </a:cubicBezTo>
                  <a:cubicBezTo>
                    <a:pt x="69" y="45"/>
                    <a:pt x="94" y="42"/>
                    <a:pt x="113" y="31"/>
                  </a:cubicBezTo>
                  <a:cubicBezTo>
                    <a:pt x="114" y="32"/>
                    <a:pt x="114" y="32"/>
                    <a:pt x="114" y="32"/>
                  </a:cubicBezTo>
                  <a:cubicBezTo>
                    <a:pt x="47" y="70"/>
                    <a:pt x="47" y="70"/>
                    <a:pt x="47" y="70"/>
                  </a:cubicBezTo>
                  <a:cubicBezTo>
                    <a:pt x="44" y="72"/>
                    <a:pt x="40" y="70"/>
                    <a:pt x="38" y="67"/>
                  </a:cubicBezTo>
                  <a:lnTo>
                    <a:pt x="0"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a16="http://schemas.microsoft.com/office/drawing/2014/main" id="{4A478D84-2445-475B-874F-EDD93B28183C}"/>
                </a:ext>
              </a:extLst>
            </p:cNvPr>
            <p:cNvSpPr>
              <a:spLocks/>
            </p:cNvSpPr>
            <p:nvPr/>
          </p:nvSpPr>
          <p:spPr bwMode="auto">
            <a:xfrm>
              <a:off x="260" y="339"/>
              <a:ext cx="226" cy="227"/>
            </a:xfrm>
            <a:custGeom>
              <a:avLst/>
              <a:gdLst>
                <a:gd name="T0" fmla="*/ 0 w 84"/>
                <a:gd name="T1" fmla="*/ 83 h 84"/>
                <a:gd name="T2" fmla="*/ 0 w 84"/>
                <a:gd name="T3" fmla="*/ 83 h 84"/>
                <a:gd name="T4" fmla="*/ 0 w 84"/>
                <a:gd name="T5" fmla="*/ 83 h 84"/>
                <a:gd name="T6" fmla="*/ 0 w 84"/>
                <a:gd name="T7" fmla="*/ 82 h 84"/>
                <a:gd name="T8" fmla="*/ 58 w 84"/>
                <a:gd name="T9" fmla="*/ 60 h 84"/>
                <a:gd name="T10" fmla="*/ 83 w 84"/>
                <a:gd name="T11" fmla="*/ 0 h 84"/>
                <a:gd name="T12" fmla="*/ 84 w 84"/>
                <a:gd name="T13" fmla="*/ 0 h 84"/>
                <a:gd name="T14" fmla="*/ 83 w 84"/>
                <a:gd name="T15" fmla="*/ 77 h 84"/>
                <a:gd name="T16" fmla="*/ 77 w 84"/>
                <a:gd name="T17" fmla="*/ 84 h 84"/>
                <a:gd name="T18" fmla="*/ 0 w 84"/>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0" y="83"/>
                  </a:moveTo>
                  <a:cubicBezTo>
                    <a:pt x="0" y="83"/>
                    <a:pt x="0" y="83"/>
                    <a:pt x="0" y="83"/>
                  </a:cubicBezTo>
                  <a:cubicBezTo>
                    <a:pt x="0" y="83"/>
                    <a:pt x="0" y="83"/>
                    <a:pt x="0" y="83"/>
                  </a:cubicBezTo>
                  <a:cubicBezTo>
                    <a:pt x="0" y="82"/>
                    <a:pt x="0" y="82"/>
                    <a:pt x="0" y="82"/>
                  </a:cubicBezTo>
                  <a:cubicBezTo>
                    <a:pt x="22" y="82"/>
                    <a:pt x="44" y="74"/>
                    <a:pt x="58" y="60"/>
                  </a:cubicBezTo>
                  <a:cubicBezTo>
                    <a:pt x="73" y="45"/>
                    <a:pt x="83" y="22"/>
                    <a:pt x="83" y="0"/>
                  </a:cubicBezTo>
                  <a:cubicBezTo>
                    <a:pt x="84" y="0"/>
                    <a:pt x="84" y="0"/>
                    <a:pt x="84" y="0"/>
                  </a:cubicBezTo>
                  <a:cubicBezTo>
                    <a:pt x="83" y="77"/>
                    <a:pt x="83" y="77"/>
                    <a:pt x="83" y="77"/>
                  </a:cubicBezTo>
                  <a:cubicBezTo>
                    <a:pt x="83" y="81"/>
                    <a:pt x="80" y="84"/>
                    <a:pt x="77" y="84"/>
                  </a:cubicBezTo>
                  <a:lnTo>
                    <a:pt x="0" y="83"/>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a16="http://schemas.microsoft.com/office/drawing/2014/main" id="{A9762826-3B7A-45E6-BB3C-CFB3539C9021}"/>
                </a:ext>
              </a:extLst>
            </p:cNvPr>
            <p:cNvSpPr>
              <a:spLocks/>
            </p:cNvSpPr>
            <p:nvPr/>
          </p:nvSpPr>
          <p:spPr bwMode="auto">
            <a:xfrm>
              <a:off x="446" y="166"/>
              <a:ext cx="189" cy="308"/>
            </a:xfrm>
            <a:custGeom>
              <a:avLst/>
              <a:gdLst>
                <a:gd name="T0" fmla="*/ 29 w 70"/>
                <a:gd name="T1" fmla="*/ 114 h 114"/>
                <a:gd name="T2" fmla="*/ 29 w 70"/>
                <a:gd name="T3" fmla="*/ 114 h 114"/>
                <a:gd name="T4" fmla="*/ 29 w 70"/>
                <a:gd name="T5" fmla="*/ 114 h 114"/>
                <a:gd name="T6" fmla="*/ 29 w 70"/>
                <a:gd name="T7" fmla="*/ 114 h 114"/>
                <a:gd name="T8" fmla="*/ 39 w 70"/>
                <a:gd name="T9" fmla="*/ 52 h 114"/>
                <a:gd name="T10" fmla="*/ 0 w 70"/>
                <a:gd name="T11" fmla="*/ 0 h 114"/>
                <a:gd name="T12" fmla="*/ 0 w 70"/>
                <a:gd name="T13" fmla="*/ 0 h 114"/>
                <a:gd name="T14" fmla="*/ 66 w 70"/>
                <a:gd name="T15" fmla="*/ 39 h 114"/>
                <a:gd name="T16" fmla="*/ 69 w 70"/>
                <a:gd name="T17" fmla="*/ 48 h 114"/>
                <a:gd name="T18" fmla="*/ 29 w 70"/>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14">
                  <a:moveTo>
                    <a:pt x="29" y="114"/>
                  </a:moveTo>
                  <a:cubicBezTo>
                    <a:pt x="29" y="114"/>
                    <a:pt x="29" y="114"/>
                    <a:pt x="29" y="114"/>
                  </a:cubicBezTo>
                  <a:cubicBezTo>
                    <a:pt x="29" y="114"/>
                    <a:pt x="29" y="114"/>
                    <a:pt x="29" y="114"/>
                  </a:cubicBezTo>
                  <a:cubicBezTo>
                    <a:pt x="29" y="114"/>
                    <a:pt x="29" y="114"/>
                    <a:pt x="29" y="114"/>
                  </a:cubicBezTo>
                  <a:cubicBezTo>
                    <a:pt x="40" y="95"/>
                    <a:pt x="44" y="71"/>
                    <a:pt x="39" y="52"/>
                  </a:cubicBezTo>
                  <a:cubicBezTo>
                    <a:pt x="33" y="32"/>
                    <a:pt x="18" y="11"/>
                    <a:pt x="0" y="0"/>
                  </a:cubicBezTo>
                  <a:cubicBezTo>
                    <a:pt x="0" y="0"/>
                    <a:pt x="0" y="0"/>
                    <a:pt x="0" y="0"/>
                  </a:cubicBezTo>
                  <a:cubicBezTo>
                    <a:pt x="66" y="39"/>
                    <a:pt x="66" y="39"/>
                    <a:pt x="66" y="39"/>
                  </a:cubicBezTo>
                  <a:cubicBezTo>
                    <a:pt x="69" y="41"/>
                    <a:pt x="70" y="45"/>
                    <a:pt x="69" y="48"/>
                  </a:cubicBezTo>
                  <a:lnTo>
                    <a:pt x="29" y="114"/>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title"/>
          </p:nvPr>
        </p:nvSpPr>
        <p:spPr>
          <a:xfrm>
            <a:off x="1154152" y="4608610"/>
            <a:ext cx="3377208" cy="1777748"/>
          </a:xfrm>
        </p:spPr>
        <p:txBody>
          <a:bodyPr/>
          <a:lstStyle>
            <a:lvl1pPr>
              <a:defRPr lang="en-US" sz="4800" b="1" kern="1200" dirty="0">
                <a:solidFill>
                  <a:schemeClr val="bg1"/>
                </a:solidFill>
                <a:latin typeface="Century Gothic" panose="020B0502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1836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8" presetClass="emph" presetSubtype="0" decel="100000" fill="hold" nodeType="withEffect">
                                  <p:stCondLst>
                                    <p:cond delay="250"/>
                                  </p:stCondLst>
                                  <p:childTnLst>
                                    <p:animRot by="21600000">
                                      <p:cBhvr>
                                        <p:cTn id="9" dur="1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Break 2">
    <p:spTree>
      <p:nvGrpSpPr>
        <p:cNvPr id="1" name=""/>
        <p:cNvGrpSpPr/>
        <p:nvPr/>
      </p:nvGrpSpPr>
      <p:grpSpPr>
        <a:xfrm>
          <a:off x="0" y="0"/>
          <a:ext cx="0" cy="0"/>
          <a:chOff x="0" y="0"/>
          <a:chExt cx="0" cy="0"/>
        </a:xfrm>
      </p:grpSpPr>
      <p:pic>
        <p:nvPicPr>
          <p:cNvPr id="460802" name="Picture 2" descr="O:\IBD_Regional_Documents_Repository_EMEA_Groups\PTG Graphics\Bespoke Client Graphics\K9NR (Kazatomprom)\Kazatomprom Custom Covers\Creative\0_NEW_KAZATOMPROM_Custom_Flysheet_v8_F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Object 13" hidden="1"/>
          <p:cNvGraphicFramePr>
            <a:graphicFrameLocks noChangeAspect="1"/>
          </p:cNvGraphicFramePr>
          <p:nvPr>
            <p:custDataLst>
              <p:tags r:id="rId1"/>
            </p:custDataLst>
          </p:nvPr>
        </p:nvGraphicFramePr>
        <p:xfrm>
          <a:off x="1592" y="1612"/>
          <a:ext cx="1586" cy="1587"/>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 y="1612"/>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itle"/>
          <p:cNvSpPr>
            <a:spLocks noGrp="1"/>
          </p:cNvSpPr>
          <p:nvPr>
            <p:ph type="ctrTitle" hasCustomPrompt="1"/>
          </p:nvPr>
        </p:nvSpPr>
        <p:spPr bwMode="gray">
          <a:xfrm>
            <a:off x="593929" y="3865501"/>
            <a:ext cx="10697746" cy="350865"/>
          </a:xfrm>
          <a:prstGeom prst="rect">
            <a:avLst/>
          </a:prstGeom>
        </p:spPr>
        <p:txBody>
          <a:bodyPr wrap="square" lIns="0" tIns="0" rIns="0" bIns="0" anchor="b" anchorCtr="0">
            <a:spAutoFit/>
          </a:bodyPr>
          <a:lstStyle>
            <a:lvl1pPr algn="l">
              <a:lnSpc>
                <a:spcPct val="95000"/>
              </a:lnSpc>
              <a:defRPr sz="2400" b="1" baseline="0">
                <a:solidFill>
                  <a:srgbClr val="FFA700"/>
                </a:solidFill>
                <a:latin typeface="Arial" panose="020B0604020202020204" pitchFamily="34" charset="0"/>
                <a:ea typeface="+mn-ea"/>
                <a:cs typeface="Arial" panose="020B0604020202020204" pitchFamily="34" charset="0"/>
              </a:defRPr>
            </a:lvl1pPr>
          </a:lstStyle>
          <a:p>
            <a:r>
              <a:rPr lang="en-US" dirty="0"/>
              <a:t>Flysheet title</a:t>
            </a:r>
          </a:p>
        </p:txBody>
      </p:sp>
      <p:sp>
        <p:nvSpPr>
          <p:cNvPr id="16" name="SubTitle"/>
          <p:cNvSpPr>
            <a:spLocks noGrp="1"/>
          </p:cNvSpPr>
          <p:nvPr>
            <p:ph type="subTitle" idx="1" hasCustomPrompt="1"/>
          </p:nvPr>
        </p:nvSpPr>
        <p:spPr bwMode="gray">
          <a:xfrm>
            <a:off x="625192" y="4281098"/>
            <a:ext cx="5501340" cy="204671"/>
          </a:xfrm>
          <a:prstGeom prst="rect">
            <a:avLst/>
          </a:prstGeom>
        </p:spPr>
        <p:txBody>
          <a:bodyPr wrap="square" lIns="0" tIns="0" rIns="0" bIns="0" anchor="t" anchorCtr="0">
            <a:spAutoFit/>
          </a:bodyPr>
          <a:lstStyle>
            <a:lvl1pPr marL="0" marR="0" indent="0" algn="l" defTabSz="914492" rtl="0" eaLnBrk="1" fontAlgn="auto" latinLnBrk="0" hangingPunct="1">
              <a:lnSpc>
                <a:spcPct val="95000"/>
              </a:lnSpc>
              <a:spcBef>
                <a:spcPts val="0"/>
              </a:spcBef>
              <a:spcAft>
                <a:spcPts val="0"/>
              </a:spcAft>
              <a:buClrTx/>
              <a:buSzTx/>
              <a:buFont typeface="Arial" pitchFamily="34" charset="0"/>
              <a:buNone/>
              <a:tabLst/>
              <a:defRPr sz="1400" b="0" baseline="0">
                <a:solidFill>
                  <a:srgbClr val="003885"/>
                </a:solidFill>
                <a:latin typeface="Arial" panose="020B0604020202020204" pitchFamily="34" charset="0"/>
                <a:ea typeface="+mn-ea"/>
                <a:cs typeface="Arial" panose="020B0604020202020204" pitchFamily="34" charset="0"/>
              </a:defRPr>
            </a:lvl1pPr>
            <a:lvl2pPr marL="457247" indent="0" algn="ctr">
              <a:buNone/>
              <a:defRPr>
                <a:solidFill>
                  <a:schemeClr val="tx1">
                    <a:tint val="75000"/>
                  </a:schemeClr>
                </a:solidFill>
              </a:defRPr>
            </a:lvl2pPr>
            <a:lvl3pPr marL="914492" indent="0" algn="ctr">
              <a:buNone/>
              <a:defRPr>
                <a:solidFill>
                  <a:schemeClr val="tx1">
                    <a:tint val="75000"/>
                  </a:schemeClr>
                </a:solidFill>
              </a:defRPr>
            </a:lvl3pPr>
            <a:lvl4pPr marL="1371736" indent="0" algn="ctr">
              <a:buNone/>
              <a:defRPr>
                <a:solidFill>
                  <a:schemeClr val="tx1">
                    <a:tint val="75000"/>
                  </a:schemeClr>
                </a:solidFill>
              </a:defRPr>
            </a:lvl4pPr>
            <a:lvl5pPr marL="1828984" indent="0" algn="ctr">
              <a:buNone/>
              <a:defRPr>
                <a:solidFill>
                  <a:schemeClr val="tx1">
                    <a:tint val="75000"/>
                  </a:schemeClr>
                </a:solidFill>
              </a:defRPr>
            </a:lvl5pPr>
            <a:lvl6pPr marL="2286228" indent="0" algn="ctr">
              <a:buNone/>
              <a:defRPr>
                <a:solidFill>
                  <a:schemeClr val="tx1">
                    <a:tint val="75000"/>
                  </a:schemeClr>
                </a:solidFill>
              </a:defRPr>
            </a:lvl6pPr>
            <a:lvl7pPr marL="2743474" indent="0" algn="ctr">
              <a:buNone/>
              <a:defRPr>
                <a:solidFill>
                  <a:schemeClr val="tx1">
                    <a:tint val="75000"/>
                  </a:schemeClr>
                </a:solidFill>
              </a:defRPr>
            </a:lvl7pPr>
            <a:lvl8pPr marL="3200720" indent="0" algn="ctr">
              <a:buNone/>
              <a:defRPr>
                <a:solidFill>
                  <a:schemeClr val="tx1">
                    <a:tint val="75000"/>
                  </a:schemeClr>
                </a:solidFill>
              </a:defRPr>
            </a:lvl8pPr>
            <a:lvl9pPr marL="3657964" indent="0" algn="ctr">
              <a:buNone/>
              <a:defRPr>
                <a:solidFill>
                  <a:schemeClr val="tx1">
                    <a:tint val="75000"/>
                  </a:schemeClr>
                </a:solidFill>
              </a:defRPr>
            </a:lvl9pPr>
          </a:lstStyle>
          <a:p>
            <a:r>
              <a:rPr lang="en-US" dirty="0"/>
              <a:t>Flysheet subtitle</a:t>
            </a:r>
          </a:p>
        </p:txBody>
      </p:sp>
      <p:pic>
        <p:nvPicPr>
          <p:cNvPr id="11" name="Picture 6"/>
          <p:cNvPicPr>
            <a:picLocks noChangeAspect="1" noChangeArrowheads="1"/>
          </p:cNvPicPr>
          <p:nvPr userDrawn="1"/>
        </p:nvPicPr>
        <p:blipFill>
          <a:blip r:embed="rId6">
            <a:lum bright="100000"/>
            <a:extLst>
              <a:ext uri="{28A0092B-C50C-407E-A947-70E740481C1C}">
                <a14:useLocalDpi xmlns:a14="http://schemas.microsoft.com/office/drawing/2010/main" val="0"/>
              </a:ext>
            </a:extLst>
          </a:blip>
          <a:srcRect/>
          <a:stretch>
            <a:fillRect/>
          </a:stretch>
        </p:blipFill>
        <p:spPr bwMode="auto">
          <a:xfrm>
            <a:off x="7938283" y="219075"/>
            <a:ext cx="3869007" cy="62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362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Break 3">
    <p:spTree>
      <p:nvGrpSpPr>
        <p:cNvPr id="1" name=""/>
        <p:cNvGrpSpPr/>
        <p:nvPr/>
      </p:nvGrpSpPr>
      <p:grpSpPr>
        <a:xfrm>
          <a:off x="0" y="0"/>
          <a:ext cx="0" cy="0"/>
          <a:chOff x="0" y="0"/>
          <a:chExt cx="0" cy="0"/>
        </a:xfrm>
      </p:grpSpPr>
      <p:pic>
        <p:nvPicPr>
          <p:cNvPr id="458755" name="Picture 3" descr="O:\IBD_Regional_Documents_Repository_EMEA_Groups\PTG Graphics\Bespoke Client Graphics\K9NR (Kazatomprom)\Kazatomprom Custom Covers\Creative\0_NEW_KAZATOMPROM_Custom_Flysheet_v8_F3.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Object 13" hidden="1"/>
          <p:cNvGraphicFramePr>
            <a:graphicFrameLocks noChangeAspect="1"/>
          </p:cNvGraphicFramePr>
          <p:nvPr>
            <p:custDataLst>
              <p:tags r:id="rId1"/>
            </p:custDataLst>
          </p:nvPr>
        </p:nvGraphicFramePr>
        <p:xfrm>
          <a:off x="1592" y="1612"/>
          <a:ext cx="1586" cy="1587"/>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 y="1612"/>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itle"/>
          <p:cNvSpPr>
            <a:spLocks noGrp="1"/>
          </p:cNvSpPr>
          <p:nvPr>
            <p:ph type="ctrTitle" hasCustomPrompt="1"/>
          </p:nvPr>
        </p:nvSpPr>
        <p:spPr bwMode="gray">
          <a:xfrm>
            <a:off x="5361354" y="5172858"/>
            <a:ext cx="6445936" cy="350865"/>
          </a:xfrm>
          <a:prstGeom prst="rect">
            <a:avLst/>
          </a:prstGeom>
        </p:spPr>
        <p:txBody>
          <a:bodyPr wrap="square" lIns="0" tIns="0" rIns="0" bIns="0" anchor="b" anchorCtr="0">
            <a:spAutoFit/>
          </a:bodyPr>
          <a:lstStyle>
            <a:lvl1pPr algn="r">
              <a:lnSpc>
                <a:spcPct val="95000"/>
              </a:lnSpc>
              <a:defRPr sz="2400" b="1" baseline="0">
                <a:solidFill>
                  <a:srgbClr val="FFA700"/>
                </a:solidFill>
                <a:latin typeface="Arial" panose="020B0604020202020204" pitchFamily="34" charset="0"/>
                <a:ea typeface="+mn-ea"/>
                <a:cs typeface="Arial" panose="020B0604020202020204" pitchFamily="34" charset="0"/>
              </a:defRPr>
            </a:lvl1pPr>
          </a:lstStyle>
          <a:p>
            <a:r>
              <a:rPr lang="en-US" dirty="0"/>
              <a:t>Flysheet title</a:t>
            </a:r>
          </a:p>
        </p:txBody>
      </p:sp>
      <p:sp>
        <p:nvSpPr>
          <p:cNvPr id="16" name="SubTitle"/>
          <p:cNvSpPr>
            <a:spLocks noGrp="1"/>
          </p:cNvSpPr>
          <p:nvPr>
            <p:ph type="subTitle" idx="1" hasCustomPrompt="1"/>
          </p:nvPr>
        </p:nvSpPr>
        <p:spPr bwMode="gray">
          <a:xfrm>
            <a:off x="3216815" y="5588448"/>
            <a:ext cx="8590478" cy="204671"/>
          </a:xfrm>
          <a:prstGeom prst="rect">
            <a:avLst/>
          </a:prstGeom>
        </p:spPr>
        <p:txBody>
          <a:bodyPr wrap="square" lIns="0" tIns="0" rIns="0" bIns="0" anchor="t" anchorCtr="0">
            <a:spAutoFit/>
          </a:bodyPr>
          <a:lstStyle>
            <a:lvl1pPr marL="0" marR="0" indent="0" algn="r" defTabSz="914492" rtl="0" eaLnBrk="1" fontAlgn="auto" latinLnBrk="0" hangingPunct="1">
              <a:lnSpc>
                <a:spcPct val="95000"/>
              </a:lnSpc>
              <a:spcBef>
                <a:spcPts val="0"/>
              </a:spcBef>
              <a:spcAft>
                <a:spcPts val="0"/>
              </a:spcAft>
              <a:buClrTx/>
              <a:buSzTx/>
              <a:buFont typeface="Arial" pitchFamily="34" charset="0"/>
              <a:buNone/>
              <a:tabLst/>
              <a:defRPr sz="1400" b="0" baseline="0">
                <a:solidFill>
                  <a:schemeClr val="bg1"/>
                </a:solidFill>
                <a:latin typeface="Arial" panose="020B0604020202020204" pitchFamily="34" charset="0"/>
                <a:ea typeface="+mn-ea"/>
                <a:cs typeface="Arial" panose="020B0604020202020204" pitchFamily="34" charset="0"/>
              </a:defRPr>
            </a:lvl1pPr>
            <a:lvl2pPr marL="457247" indent="0" algn="ctr">
              <a:buNone/>
              <a:defRPr>
                <a:solidFill>
                  <a:schemeClr val="tx1">
                    <a:tint val="75000"/>
                  </a:schemeClr>
                </a:solidFill>
              </a:defRPr>
            </a:lvl2pPr>
            <a:lvl3pPr marL="914492" indent="0" algn="ctr">
              <a:buNone/>
              <a:defRPr>
                <a:solidFill>
                  <a:schemeClr val="tx1">
                    <a:tint val="75000"/>
                  </a:schemeClr>
                </a:solidFill>
              </a:defRPr>
            </a:lvl3pPr>
            <a:lvl4pPr marL="1371736" indent="0" algn="ctr">
              <a:buNone/>
              <a:defRPr>
                <a:solidFill>
                  <a:schemeClr val="tx1">
                    <a:tint val="75000"/>
                  </a:schemeClr>
                </a:solidFill>
              </a:defRPr>
            </a:lvl4pPr>
            <a:lvl5pPr marL="1828984" indent="0" algn="ctr">
              <a:buNone/>
              <a:defRPr>
                <a:solidFill>
                  <a:schemeClr val="tx1">
                    <a:tint val="75000"/>
                  </a:schemeClr>
                </a:solidFill>
              </a:defRPr>
            </a:lvl5pPr>
            <a:lvl6pPr marL="2286228" indent="0" algn="ctr">
              <a:buNone/>
              <a:defRPr>
                <a:solidFill>
                  <a:schemeClr val="tx1">
                    <a:tint val="75000"/>
                  </a:schemeClr>
                </a:solidFill>
              </a:defRPr>
            </a:lvl6pPr>
            <a:lvl7pPr marL="2743474" indent="0" algn="ctr">
              <a:buNone/>
              <a:defRPr>
                <a:solidFill>
                  <a:schemeClr val="tx1">
                    <a:tint val="75000"/>
                  </a:schemeClr>
                </a:solidFill>
              </a:defRPr>
            </a:lvl7pPr>
            <a:lvl8pPr marL="3200720" indent="0" algn="ctr">
              <a:buNone/>
              <a:defRPr>
                <a:solidFill>
                  <a:schemeClr val="tx1">
                    <a:tint val="75000"/>
                  </a:schemeClr>
                </a:solidFill>
              </a:defRPr>
            </a:lvl8pPr>
            <a:lvl9pPr marL="3657964" indent="0" algn="ctr">
              <a:buNone/>
              <a:defRPr>
                <a:solidFill>
                  <a:schemeClr val="tx1">
                    <a:tint val="75000"/>
                  </a:schemeClr>
                </a:solidFill>
              </a:defRPr>
            </a:lvl9pPr>
          </a:lstStyle>
          <a:p>
            <a:r>
              <a:rPr lang="en-US" dirty="0"/>
              <a:t>Flysheet subtitle</a:t>
            </a:r>
          </a:p>
        </p:txBody>
      </p:sp>
      <p:pic>
        <p:nvPicPr>
          <p:cNvPr id="11" name="Picture 6"/>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938283" y="219075"/>
            <a:ext cx="3869007" cy="62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8737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16229A-2D8C-4E0D-AE7B-D0848FB7DCBF}"/>
              </a:ext>
            </a:extLst>
          </p:cNvPr>
          <p:cNvPicPr>
            <a:picLocks noChangeAspect="1"/>
          </p:cNvPicPr>
          <p:nvPr userDrawn="1"/>
        </p:nvPicPr>
        <p:blipFill rotWithShape="1">
          <a:blip r:embed="rId2"/>
          <a:srcRect l="55298" r="13779"/>
          <a:stretch/>
        </p:blipFill>
        <p:spPr>
          <a:xfrm>
            <a:off x="0" y="-1"/>
            <a:ext cx="3769192" cy="6858001"/>
          </a:xfrm>
          <a:prstGeom prst="rect">
            <a:avLst/>
          </a:prstGeom>
        </p:spPr>
      </p:pic>
      <p:pic>
        <p:nvPicPr>
          <p:cNvPr id="7" name="Picture 6">
            <a:extLst>
              <a:ext uri="{FF2B5EF4-FFF2-40B4-BE49-F238E27FC236}">
                <a16:creationId xmlns:a16="http://schemas.microsoft.com/office/drawing/2014/main" id="{EEF89EC9-0605-4331-B29D-AA0D46136AB3}"/>
              </a:ext>
            </a:extLst>
          </p:cNvPr>
          <p:cNvPicPr>
            <a:picLocks noChangeAspect="1"/>
          </p:cNvPicPr>
          <p:nvPr userDrawn="1"/>
        </p:nvPicPr>
        <p:blipFill rotWithShape="1">
          <a:blip r:embed="rId3"/>
          <a:srcRect t="25719" r="68010" b="30684"/>
          <a:stretch/>
        </p:blipFill>
        <p:spPr>
          <a:xfrm>
            <a:off x="1" y="1789547"/>
            <a:ext cx="3900249" cy="2967504"/>
          </a:xfrm>
          <a:prstGeom prst="rect">
            <a:avLst/>
          </a:prstGeom>
        </p:spPr>
      </p:pic>
      <p:pic>
        <p:nvPicPr>
          <p:cNvPr id="8" name="Picture 7">
            <a:extLst>
              <a:ext uri="{FF2B5EF4-FFF2-40B4-BE49-F238E27FC236}">
                <a16:creationId xmlns:a16="http://schemas.microsoft.com/office/drawing/2014/main" id="{9CEA3112-D636-409D-8B9F-249981A52587}"/>
              </a:ext>
            </a:extLst>
          </p:cNvPr>
          <p:cNvPicPr>
            <a:picLocks noChangeAspect="1"/>
          </p:cNvPicPr>
          <p:nvPr userDrawn="1"/>
        </p:nvPicPr>
        <p:blipFill rotWithShape="1">
          <a:blip r:embed="rId4"/>
          <a:srcRect l="30899" t="25062" r="-1" b="30754"/>
          <a:stretch/>
        </p:blipFill>
        <p:spPr>
          <a:xfrm>
            <a:off x="3769192" y="1726945"/>
            <a:ext cx="8422808" cy="3030106"/>
          </a:xfrm>
          <a:prstGeom prst="rect">
            <a:avLst/>
          </a:prstGeom>
        </p:spPr>
      </p:pic>
      <p:pic>
        <p:nvPicPr>
          <p:cNvPr id="9" name="Picture 8">
            <a:extLst>
              <a:ext uri="{FF2B5EF4-FFF2-40B4-BE49-F238E27FC236}">
                <a16:creationId xmlns:a16="http://schemas.microsoft.com/office/drawing/2014/main" id="{144CB05E-C173-400A-A501-6B5807A37A86}"/>
              </a:ext>
            </a:extLst>
          </p:cNvPr>
          <p:cNvPicPr>
            <a:picLocks noChangeAspect="1"/>
          </p:cNvPicPr>
          <p:nvPr userDrawn="1"/>
        </p:nvPicPr>
        <p:blipFill rotWithShape="1">
          <a:blip r:embed="rId4"/>
          <a:srcRect l="119" t="25062" r="68957" b="30754"/>
          <a:stretch/>
        </p:blipFill>
        <p:spPr>
          <a:xfrm>
            <a:off x="0" y="1726945"/>
            <a:ext cx="3769192" cy="3030106"/>
          </a:xfrm>
          <a:prstGeom prst="rect">
            <a:avLst/>
          </a:prstGeom>
        </p:spPr>
      </p:pic>
      <p:cxnSp>
        <p:nvCxnSpPr>
          <p:cNvPr id="18" name="Straight Connector 48">
            <a:extLst>
              <a:ext uri="{FF2B5EF4-FFF2-40B4-BE49-F238E27FC236}">
                <a16:creationId xmlns:a16="http://schemas.microsoft.com/office/drawing/2014/main" id="{CEC89328-7EEF-455D-813C-E0D908E266C5}"/>
              </a:ext>
            </a:extLst>
          </p:cNvPr>
          <p:cNvCxnSpPr>
            <a:cxnSpLocks/>
          </p:cNvCxnSpPr>
          <p:nvPr userDrawn="1"/>
        </p:nvCxnSpPr>
        <p:spPr>
          <a:xfrm>
            <a:off x="3900250" y="3798772"/>
            <a:ext cx="8062310" cy="25334"/>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92606902-89BA-485C-A0F6-C9B2E7B38CFF}"/>
              </a:ext>
            </a:extLst>
          </p:cNvPr>
          <p:cNvCxnSpPr>
            <a:cxnSpLocks/>
          </p:cNvCxnSpPr>
          <p:nvPr userDrawn="1"/>
        </p:nvCxnSpPr>
        <p:spPr>
          <a:xfrm flipV="1">
            <a:off x="3900250" y="3030286"/>
            <a:ext cx="8291750" cy="2559"/>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058976" y="3138809"/>
            <a:ext cx="6016483" cy="553998"/>
          </a:xfrm>
        </p:spPr>
        <p:txBody>
          <a:bodyPr/>
          <a:lstStyle>
            <a:lvl1pPr algn="r">
              <a:defRPr cap="all" baseline="0"/>
            </a:lvl1pPr>
          </a:lstStyle>
          <a:p>
            <a:r>
              <a:rPr lang="en-US" dirty="0"/>
              <a:t>Flysheet Title</a:t>
            </a:r>
          </a:p>
        </p:txBody>
      </p:sp>
      <p:grpSp>
        <p:nvGrpSpPr>
          <p:cNvPr id="20" name="Group 8">
            <a:extLst>
              <a:ext uri="{FF2B5EF4-FFF2-40B4-BE49-F238E27FC236}">
                <a16:creationId xmlns:a16="http://schemas.microsoft.com/office/drawing/2014/main" id="{B8612A9F-EDB1-45A9-9D61-905FF60A0C4A}"/>
              </a:ext>
            </a:extLst>
          </p:cNvPr>
          <p:cNvGrpSpPr>
            <a:grpSpLocks noChangeAspect="1"/>
          </p:cNvGrpSpPr>
          <p:nvPr userDrawn="1"/>
        </p:nvGrpSpPr>
        <p:grpSpPr bwMode="auto">
          <a:xfrm>
            <a:off x="11318961" y="210312"/>
            <a:ext cx="534544" cy="480413"/>
            <a:chOff x="3" y="1"/>
            <a:chExt cx="632" cy="568"/>
          </a:xfrm>
        </p:grpSpPr>
        <p:sp>
          <p:nvSpPr>
            <p:cNvPr id="21" name="Freeform 9">
              <a:extLst>
                <a:ext uri="{FF2B5EF4-FFF2-40B4-BE49-F238E27FC236}">
                  <a16:creationId xmlns:a16="http://schemas.microsoft.com/office/drawing/2014/main" id="{95794DC2-FF23-4B22-ADA4-8C78703490D8}"/>
                </a:ext>
              </a:extLst>
            </p:cNvPr>
            <p:cNvSpPr>
              <a:spLocks/>
            </p:cNvSpPr>
            <p:nvPr/>
          </p:nvSpPr>
          <p:spPr bwMode="auto">
            <a:xfrm>
              <a:off x="265" y="1"/>
              <a:ext cx="308" cy="192"/>
            </a:xfrm>
            <a:custGeom>
              <a:avLst/>
              <a:gdLst>
                <a:gd name="T0" fmla="*/ 114 w 114"/>
                <a:gd name="T1" fmla="*/ 71 h 71"/>
                <a:gd name="T2" fmla="*/ 114 w 114"/>
                <a:gd name="T3" fmla="*/ 71 h 71"/>
                <a:gd name="T4" fmla="*/ 114 w 114"/>
                <a:gd name="T5" fmla="*/ 71 h 71"/>
                <a:gd name="T6" fmla="*/ 113 w 114"/>
                <a:gd name="T7" fmla="*/ 71 h 71"/>
                <a:gd name="T8" fmla="*/ 64 w 114"/>
                <a:gd name="T9" fmla="*/ 32 h 71"/>
                <a:gd name="T10" fmla="*/ 0 w 114"/>
                <a:gd name="T11" fmla="*/ 41 h 71"/>
                <a:gd name="T12" fmla="*/ 0 w 114"/>
                <a:gd name="T13" fmla="*/ 40 h 71"/>
                <a:gd name="T14" fmla="*/ 67 w 114"/>
                <a:gd name="T15" fmla="*/ 1 h 71"/>
                <a:gd name="T16" fmla="*/ 76 w 114"/>
                <a:gd name="T17" fmla="*/ 4 h 71"/>
                <a:gd name="T18" fmla="*/ 114 w 114"/>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1">
                  <a:moveTo>
                    <a:pt x="114" y="71"/>
                  </a:moveTo>
                  <a:cubicBezTo>
                    <a:pt x="114" y="71"/>
                    <a:pt x="114" y="71"/>
                    <a:pt x="114" y="71"/>
                  </a:cubicBezTo>
                  <a:cubicBezTo>
                    <a:pt x="114" y="71"/>
                    <a:pt x="114" y="71"/>
                    <a:pt x="114" y="71"/>
                  </a:cubicBezTo>
                  <a:cubicBezTo>
                    <a:pt x="113" y="71"/>
                    <a:pt x="113" y="71"/>
                    <a:pt x="113" y="71"/>
                  </a:cubicBezTo>
                  <a:cubicBezTo>
                    <a:pt x="102" y="52"/>
                    <a:pt x="84" y="37"/>
                    <a:pt x="64" y="32"/>
                  </a:cubicBezTo>
                  <a:cubicBezTo>
                    <a:pt x="44" y="27"/>
                    <a:pt x="19" y="30"/>
                    <a:pt x="0" y="41"/>
                  </a:cubicBezTo>
                  <a:cubicBezTo>
                    <a:pt x="0" y="40"/>
                    <a:pt x="0" y="40"/>
                    <a:pt x="0" y="40"/>
                  </a:cubicBezTo>
                  <a:cubicBezTo>
                    <a:pt x="67" y="1"/>
                    <a:pt x="67" y="1"/>
                    <a:pt x="67" y="1"/>
                  </a:cubicBezTo>
                  <a:cubicBezTo>
                    <a:pt x="70" y="0"/>
                    <a:pt x="74" y="1"/>
                    <a:pt x="76" y="4"/>
                  </a:cubicBezTo>
                  <a:lnTo>
                    <a:pt x="114" y="71"/>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0">
              <a:extLst>
                <a:ext uri="{FF2B5EF4-FFF2-40B4-BE49-F238E27FC236}">
                  <a16:creationId xmlns:a16="http://schemas.microsoft.com/office/drawing/2014/main" id="{C670A7C4-4EDA-4B1D-A13F-737F64A1A45F}"/>
                </a:ext>
              </a:extLst>
            </p:cNvPr>
            <p:cNvSpPr>
              <a:spLocks/>
            </p:cNvSpPr>
            <p:nvPr/>
          </p:nvSpPr>
          <p:spPr bwMode="auto">
            <a:xfrm>
              <a:off x="138" y="17"/>
              <a:ext cx="227" cy="225"/>
            </a:xfrm>
            <a:custGeom>
              <a:avLst/>
              <a:gdLst>
                <a:gd name="T0" fmla="*/ 84 w 84"/>
                <a:gd name="T1" fmla="*/ 0 h 83"/>
                <a:gd name="T2" fmla="*/ 84 w 84"/>
                <a:gd name="T3" fmla="*/ 0 h 83"/>
                <a:gd name="T4" fmla="*/ 84 w 84"/>
                <a:gd name="T5" fmla="*/ 0 h 83"/>
                <a:gd name="T6" fmla="*/ 84 w 84"/>
                <a:gd name="T7" fmla="*/ 1 h 83"/>
                <a:gd name="T8" fmla="*/ 26 w 84"/>
                <a:gd name="T9" fmla="*/ 24 h 83"/>
                <a:gd name="T10" fmla="*/ 1 w 84"/>
                <a:gd name="T11" fmla="*/ 83 h 83"/>
                <a:gd name="T12" fmla="*/ 0 w 84"/>
                <a:gd name="T13" fmla="*/ 83 h 83"/>
                <a:gd name="T14" fmla="*/ 1 w 84"/>
                <a:gd name="T15" fmla="*/ 6 h 83"/>
                <a:gd name="T16" fmla="*/ 7 w 84"/>
                <a:gd name="T17" fmla="*/ 0 h 83"/>
                <a:gd name="T18" fmla="*/ 84 w 84"/>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84" y="0"/>
                  </a:moveTo>
                  <a:cubicBezTo>
                    <a:pt x="84" y="0"/>
                    <a:pt x="84" y="0"/>
                    <a:pt x="84" y="0"/>
                  </a:cubicBezTo>
                  <a:cubicBezTo>
                    <a:pt x="84" y="0"/>
                    <a:pt x="84" y="0"/>
                    <a:pt x="84" y="0"/>
                  </a:cubicBezTo>
                  <a:cubicBezTo>
                    <a:pt x="84" y="1"/>
                    <a:pt x="84" y="1"/>
                    <a:pt x="84" y="1"/>
                  </a:cubicBezTo>
                  <a:cubicBezTo>
                    <a:pt x="62" y="1"/>
                    <a:pt x="40" y="9"/>
                    <a:pt x="26" y="24"/>
                  </a:cubicBezTo>
                  <a:cubicBezTo>
                    <a:pt x="11" y="38"/>
                    <a:pt x="1" y="61"/>
                    <a:pt x="1" y="83"/>
                  </a:cubicBezTo>
                  <a:cubicBezTo>
                    <a:pt x="0" y="83"/>
                    <a:pt x="0" y="83"/>
                    <a:pt x="0" y="83"/>
                  </a:cubicBezTo>
                  <a:cubicBezTo>
                    <a:pt x="1" y="6"/>
                    <a:pt x="1" y="6"/>
                    <a:pt x="1" y="6"/>
                  </a:cubicBezTo>
                  <a:cubicBezTo>
                    <a:pt x="1" y="3"/>
                    <a:pt x="4" y="0"/>
                    <a:pt x="7" y="0"/>
                  </a:cubicBezTo>
                  <a:lnTo>
                    <a:pt x="84"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2">
              <a:extLst>
                <a:ext uri="{FF2B5EF4-FFF2-40B4-BE49-F238E27FC236}">
                  <a16:creationId xmlns:a16="http://schemas.microsoft.com/office/drawing/2014/main" id="{315B0613-4392-40AF-AAD5-D8178B6074CD}"/>
                </a:ext>
              </a:extLst>
            </p:cNvPr>
            <p:cNvSpPr>
              <a:spLocks/>
            </p:cNvSpPr>
            <p:nvPr/>
          </p:nvSpPr>
          <p:spPr bwMode="auto">
            <a:xfrm>
              <a:off x="3" y="96"/>
              <a:ext cx="192" cy="308"/>
            </a:xfrm>
            <a:custGeom>
              <a:avLst/>
              <a:gdLst>
                <a:gd name="T0" fmla="*/ 40 w 71"/>
                <a:gd name="T1" fmla="*/ 0 h 114"/>
                <a:gd name="T2" fmla="*/ 40 w 71"/>
                <a:gd name="T3" fmla="*/ 0 h 114"/>
                <a:gd name="T4" fmla="*/ 40 w 71"/>
                <a:gd name="T5" fmla="*/ 0 h 114"/>
                <a:gd name="T6" fmla="*/ 41 w 71"/>
                <a:gd name="T7" fmla="*/ 1 h 114"/>
                <a:gd name="T8" fmla="*/ 32 w 71"/>
                <a:gd name="T9" fmla="*/ 63 h 114"/>
                <a:gd name="T10" fmla="*/ 71 w 71"/>
                <a:gd name="T11" fmla="*/ 114 h 114"/>
                <a:gd name="T12" fmla="*/ 70 w 71"/>
                <a:gd name="T13" fmla="*/ 114 h 114"/>
                <a:gd name="T14" fmla="*/ 4 w 71"/>
                <a:gd name="T15" fmla="*/ 76 h 114"/>
                <a:gd name="T16" fmla="*/ 2 w 71"/>
                <a:gd name="T17" fmla="*/ 67 h 114"/>
                <a:gd name="T18" fmla="*/ 40 w 71"/>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14">
                  <a:moveTo>
                    <a:pt x="40" y="0"/>
                  </a:moveTo>
                  <a:cubicBezTo>
                    <a:pt x="40" y="0"/>
                    <a:pt x="40" y="0"/>
                    <a:pt x="40" y="0"/>
                  </a:cubicBezTo>
                  <a:cubicBezTo>
                    <a:pt x="40" y="0"/>
                    <a:pt x="40" y="0"/>
                    <a:pt x="40" y="0"/>
                  </a:cubicBezTo>
                  <a:cubicBezTo>
                    <a:pt x="41" y="1"/>
                    <a:pt x="41" y="1"/>
                    <a:pt x="41" y="1"/>
                  </a:cubicBezTo>
                  <a:cubicBezTo>
                    <a:pt x="30" y="20"/>
                    <a:pt x="26" y="43"/>
                    <a:pt x="32" y="63"/>
                  </a:cubicBezTo>
                  <a:cubicBezTo>
                    <a:pt x="37" y="82"/>
                    <a:pt x="52" y="103"/>
                    <a:pt x="71" y="114"/>
                  </a:cubicBezTo>
                  <a:cubicBezTo>
                    <a:pt x="70" y="114"/>
                    <a:pt x="70" y="114"/>
                    <a:pt x="70" y="114"/>
                  </a:cubicBezTo>
                  <a:cubicBezTo>
                    <a:pt x="4" y="76"/>
                    <a:pt x="4" y="76"/>
                    <a:pt x="4" y="76"/>
                  </a:cubicBezTo>
                  <a:cubicBezTo>
                    <a:pt x="1" y="74"/>
                    <a:pt x="0" y="70"/>
                    <a:pt x="2" y="67"/>
                  </a:cubicBezTo>
                  <a:lnTo>
                    <a:pt x="40" y="0"/>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34E49F00-A225-4F69-8EC3-8DD0772B9643}"/>
                </a:ext>
              </a:extLst>
            </p:cNvPr>
            <p:cNvSpPr>
              <a:spLocks/>
            </p:cNvSpPr>
            <p:nvPr/>
          </p:nvSpPr>
          <p:spPr bwMode="auto">
            <a:xfrm>
              <a:off x="65" y="374"/>
              <a:ext cx="308" cy="195"/>
            </a:xfrm>
            <a:custGeom>
              <a:avLst/>
              <a:gdLst>
                <a:gd name="T0" fmla="*/ 0 w 114"/>
                <a:gd name="T1" fmla="*/ 0 h 72"/>
                <a:gd name="T2" fmla="*/ 0 w 114"/>
                <a:gd name="T3" fmla="*/ 0 h 72"/>
                <a:gd name="T4" fmla="*/ 0 w 114"/>
                <a:gd name="T5" fmla="*/ 0 h 72"/>
                <a:gd name="T6" fmla="*/ 1 w 114"/>
                <a:gd name="T7" fmla="*/ 0 h 72"/>
                <a:gd name="T8" fmla="*/ 49 w 114"/>
                <a:gd name="T9" fmla="*/ 39 h 72"/>
                <a:gd name="T10" fmla="*/ 113 w 114"/>
                <a:gd name="T11" fmla="*/ 31 h 72"/>
                <a:gd name="T12" fmla="*/ 114 w 114"/>
                <a:gd name="T13" fmla="*/ 32 h 72"/>
                <a:gd name="T14" fmla="*/ 47 w 114"/>
                <a:gd name="T15" fmla="*/ 70 h 72"/>
                <a:gd name="T16" fmla="*/ 38 w 114"/>
                <a:gd name="T17" fmla="*/ 67 h 72"/>
                <a:gd name="T18" fmla="*/ 0 w 114"/>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2">
                  <a:moveTo>
                    <a:pt x="0" y="0"/>
                  </a:moveTo>
                  <a:cubicBezTo>
                    <a:pt x="0" y="0"/>
                    <a:pt x="0" y="0"/>
                    <a:pt x="0" y="0"/>
                  </a:cubicBezTo>
                  <a:cubicBezTo>
                    <a:pt x="0" y="0"/>
                    <a:pt x="0" y="0"/>
                    <a:pt x="0" y="0"/>
                  </a:cubicBezTo>
                  <a:cubicBezTo>
                    <a:pt x="1" y="0"/>
                    <a:pt x="1" y="0"/>
                    <a:pt x="1" y="0"/>
                  </a:cubicBezTo>
                  <a:cubicBezTo>
                    <a:pt x="11" y="19"/>
                    <a:pt x="30" y="34"/>
                    <a:pt x="49" y="39"/>
                  </a:cubicBezTo>
                  <a:cubicBezTo>
                    <a:pt x="69" y="45"/>
                    <a:pt x="94" y="42"/>
                    <a:pt x="113" y="31"/>
                  </a:cubicBezTo>
                  <a:cubicBezTo>
                    <a:pt x="114" y="32"/>
                    <a:pt x="114" y="32"/>
                    <a:pt x="114" y="32"/>
                  </a:cubicBezTo>
                  <a:cubicBezTo>
                    <a:pt x="47" y="70"/>
                    <a:pt x="47" y="70"/>
                    <a:pt x="47" y="70"/>
                  </a:cubicBezTo>
                  <a:cubicBezTo>
                    <a:pt x="44" y="72"/>
                    <a:pt x="40" y="70"/>
                    <a:pt x="38" y="67"/>
                  </a:cubicBezTo>
                  <a:lnTo>
                    <a:pt x="0"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4A478D84-2445-475B-874F-EDD93B28183C}"/>
                </a:ext>
              </a:extLst>
            </p:cNvPr>
            <p:cNvSpPr>
              <a:spLocks/>
            </p:cNvSpPr>
            <p:nvPr/>
          </p:nvSpPr>
          <p:spPr bwMode="auto">
            <a:xfrm>
              <a:off x="260" y="339"/>
              <a:ext cx="226" cy="227"/>
            </a:xfrm>
            <a:custGeom>
              <a:avLst/>
              <a:gdLst>
                <a:gd name="T0" fmla="*/ 0 w 84"/>
                <a:gd name="T1" fmla="*/ 83 h 84"/>
                <a:gd name="T2" fmla="*/ 0 w 84"/>
                <a:gd name="T3" fmla="*/ 83 h 84"/>
                <a:gd name="T4" fmla="*/ 0 w 84"/>
                <a:gd name="T5" fmla="*/ 83 h 84"/>
                <a:gd name="T6" fmla="*/ 0 w 84"/>
                <a:gd name="T7" fmla="*/ 82 h 84"/>
                <a:gd name="T8" fmla="*/ 58 w 84"/>
                <a:gd name="T9" fmla="*/ 60 h 84"/>
                <a:gd name="T10" fmla="*/ 83 w 84"/>
                <a:gd name="T11" fmla="*/ 0 h 84"/>
                <a:gd name="T12" fmla="*/ 84 w 84"/>
                <a:gd name="T13" fmla="*/ 0 h 84"/>
                <a:gd name="T14" fmla="*/ 83 w 84"/>
                <a:gd name="T15" fmla="*/ 77 h 84"/>
                <a:gd name="T16" fmla="*/ 77 w 84"/>
                <a:gd name="T17" fmla="*/ 84 h 84"/>
                <a:gd name="T18" fmla="*/ 0 w 84"/>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0" y="83"/>
                  </a:moveTo>
                  <a:cubicBezTo>
                    <a:pt x="0" y="83"/>
                    <a:pt x="0" y="83"/>
                    <a:pt x="0" y="83"/>
                  </a:cubicBezTo>
                  <a:cubicBezTo>
                    <a:pt x="0" y="83"/>
                    <a:pt x="0" y="83"/>
                    <a:pt x="0" y="83"/>
                  </a:cubicBezTo>
                  <a:cubicBezTo>
                    <a:pt x="0" y="82"/>
                    <a:pt x="0" y="82"/>
                    <a:pt x="0" y="82"/>
                  </a:cubicBezTo>
                  <a:cubicBezTo>
                    <a:pt x="22" y="82"/>
                    <a:pt x="44" y="74"/>
                    <a:pt x="58" y="60"/>
                  </a:cubicBezTo>
                  <a:cubicBezTo>
                    <a:pt x="73" y="45"/>
                    <a:pt x="83" y="22"/>
                    <a:pt x="83" y="0"/>
                  </a:cubicBezTo>
                  <a:cubicBezTo>
                    <a:pt x="84" y="0"/>
                    <a:pt x="84" y="0"/>
                    <a:pt x="84" y="0"/>
                  </a:cubicBezTo>
                  <a:cubicBezTo>
                    <a:pt x="83" y="77"/>
                    <a:pt x="83" y="77"/>
                    <a:pt x="83" y="77"/>
                  </a:cubicBezTo>
                  <a:cubicBezTo>
                    <a:pt x="83" y="81"/>
                    <a:pt x="80" y="84"/>
                    <a:pt x="77" y="84"/>
                  </a:cubicBezTo>
                  <a:lnTo>
                    <a:pt x="0" y="83"/>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A9762826-3B7A-45E6-BB3C-CFB3539C9021}"/>
                </a:ext>
              </a:extLst>
            </p:cNvPr>
            <p:cNvSpPr>
              <a:spLocks/>
            </p:cNvSpPr>
            <p:nvPr/>
          </p:nvSpPr>
          <p:spPr bwMode="auto">
            <a:xfrm>
              <a:off x="446" y="166"/>
              <a:ext cx="189" cy="308"/>
            </a:xfrm>
            <a:custGeom>
              <a:avLst/>
              <a:gdLst>
                <a:gd name="T0" fmla="*/ 29 w 70"/>
                <a:gd name="T1" fmla="*/ 114 h 114"/>
                <a:gd name="T2" fmla="*/ 29 w 70"/>
                <a:gd name="T3" fmla="*/ 114 h 114"/>
                <a:gd name="T4" fmla="*/ 29 w 70"/>
                <a:gd name="T5" fmla="*/ 114 h 114"/>
                <a:gd name="T6" fmla="*/ 29 w 70"/>
                <a:gd name="T7" fmla="*/ 114 h 114"/>
                <a:gd name="T8" fmla="*/ 39 w 70"/>
                <a:gd name="T9" fmla="*/ 52 h 114"/>
                <a:gd name="T10" fmla="*/ 0 w 70"/>
                <a:gd name="T11" fmla="*/ 0 h 114"/>
                <a:gd name="T12" fmla="*/ 0 w 70"/>
                <a:gd name="T13" fmla="*/ 0 h 114"/>
                <a:gd name="T14" fmla="*/ 66 w 70"/>
                <a:gd name="T15" fmla="*/ 39 h 114"/>
                <a:gd name="T16" fmla="*/ 69 w 70"/>
                <a:gd name="T17" fmla="*/ 48 h 114"/>
                <a:gd name="T18" fmla="*/ 29 w 70"/>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14">
                  <a:moveTo>
                    <a:pt x="29" y="114"/>
                  </a:moveTo>
                  <a:cubicBezTo>
                    <a:pt x="29" y="114"/>
                    <a:pt x="29" y="114"/>
                    <a:pt x="29" y="114"/>
                  </a:cubicBezTo>
                  <a:cubicBezTo>
                    <a:pt x="29" y="114"/>
                    <a:pt x="29" y="114"/>
                    <a:pt x="29" y="114"/>
                  </a:cubicBezTo>
                  <a:cubicBezTo>
                    <a:pt x="29" y="114"/>
                    <a:pt x="29" y="114"/>
                    <a:pt x="29" y="114"/>
                  </a:cubicBezTo>
                  <a:cubicBezTo>
                    <a:pt x="40" y="95"/>
                    <a:pt x="44" y="71"/>
                    <a:pt x="39" y="52"/>
                  </a:cubicBezTo>
                  <a:cubicBezTo>
                    <a:pt x="33" y="32"/>
                    <a:pt x="18" y="11"/>
                    <a:pt x="0" y="0"/>
                  </a:cubicBezTo>
                  <a:cubicBezTo>
                    <a:pt x="0" y="0"/>
                    <a:pt x="0" y="0"/>
                    <a:pt x="0" y="0"/>
                  </a:cubicBezTo>
                  <a:cubicBezTo>
                    <a:pt x="66" y="39"/>
                    <a:pt x="66" y="39"/>
                    <a:pt x="66" y="39"/>
                  </a:cubicBezTo>
                  <a:cubicBezTo>
                    <a:pt x="69" y="41"/>
                    <a:pt x="70" y="45"/>
                    <a:pt x="69" y="48"/>
                  </a:cubicBezTo>
                  <a:lnTo>
                    <a:pt x="29" y="114"/>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337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xit" presetSubtype="8" accel="100000" fill="hold" nodeType="withEffect">
                                  <p:stCondLst>
                                    <p:cond delay="0"/>
                                  </p:stCondLst>
                                  <p:childTnLst>
                                    <p:anim calcmode="lin" valueType="num">
                                      <p:cBhvr additive="base">
                                        <p:cTn id="9" dur="500"/>
                                        <p:tgtEl>
                                          <p:spTgt spid="6"/>
                                        </p:tgtEl>
                                        <p:attrNameLst>
                                          <p:attrName>ppt_x</p:attrName>
                                        </p:attrNameLst>
                                      </p:cBhvr>
                                      <p:tavLst>
                                        <p:tav tm="0">
                                          <p:val>
                                            <p:strVal val="ppt_x"/>
                                          </p:val>
                                        </p:tav>
                                        <p:tav tm="100000">
                                          <p:val>
                                            <p:strVal val="0-ppt_w/2"/>
                                          </p:val>
                                        </p:tav>
                                      </p:tavLst>
                                    </p:anim>
                                    <p:anim calcmode="lin" valueType="num">
                                      <p:cBhvr additive="base">
                                        <p:cTn id="10" dur="500"/>
                                        <p:tgtEl>
                                          <p:spTgt spid="6"/>
                                        </p:tgtEl>
                                        <p:attrNameLst>
                                          <p:attrName>ppt_y</p:attrName>
                                        </p:attrNameLst>
                                      </p:cBhvr>
                                      <p:tavLst>
                                        <p:tav tm="0">
                                          <p:val>
                                            <p:strVal val="ppt_y"/>
                                          </p:val>
                                        </p:tav>
                                        <p:tav tm="100000">
                                          <p:val>
                                            <p:strVal val="ppt_y"/>
                                          </p:val>
                                        </p:tav>
                                      </p:tavLst>
                                    </p:anim>
                                    <p:set>
                                      <p:cBhvr>
                                        <p:cTn id="11" dur="1" fill="hold">
                                          <p:stCondLst>
                                            <p:cond delay="499"/>
                                          </p:stCondLst>
                                        </p:cTn>
                                        <p:tgtEl>
                                          <p:spTgt spid="6"/>
                                        </p:tgtEl>
                                        <p:attrNameLst>
                                          <p:attrName>style.visibility</p:attrName>
                                        </p:attrNameLst>
                                      </p:cBhvr>
                                      <p:to>
                                        <p:strVal val="hidden"/>
                                      </p:to>
                                    </p:set>
                                  </p:childTnLst>
                                </p:cTn>
                              </p:par>
                              <p:par>
                                <p:cTn id="12" presetID="2" presetClass="exit" presetSubtype="2" accel="100000" fill="hold" nodeType="withEffect">
                                  <p:stCondLst>
                                    <p:cond delay="0"/>
                                  </p:stCondLst>
                                  <p:childTnLst>
                                    <p:anim calcmode="lin" valueType="num">
                                      <p:cBhvr additive="base">
                                        <p:cTn id="13" dur="500"/>
                                        <p:tgtEl>
                                          <p:spTgt spid="7"/>
                                        </p:tgtEl>
                                        <p:attrNameLst>
                                          <p:attrName>ppt_x</p:attrName>
                                        </p:attrNameLst>
                                      </p:cBhvr>
                                      <p:tavLst>
                                        <p:tav tm="0">
                                          <p:val>
                                            <p:strVal val="ppt_x"/>
                                          </p:val>
                                        </p:tav>
                                        <p:tav tm="100000">
                                          <p:val>
                                            <p:strVal val="1+ppt_w/2"/>
                                          </p:val>
                                        </p:tav>
                                      </p:tavLst>
                                    </p:anim>
                                    <p:anim calcmode="lin" valueType="num">
                                      <p:cBhvr additive="base">
                                        <p:cTn id="14" dur="500"/>
                                        <p:tgtEl>
                                          <p:spTgt spid="7"/>
                                        </p:tgtEl>
                                        <p:attrNameLst>
                                          <p:attrName>ppt_y</p:attrName>
                                        </p:attrNameLst>
                                      </p:cBhvr>
                                      <p:tavLst>
                                        <p:tav tm="0">
                                          <p:val>
                                            <p:strVal val="ppt_y"/>
                                          </p:val>
                                        </p:tav>
                                        <p:tav tm="100000">
                                          <p:val>
                                            <p:strVal val="ppt_y"/>
                                          </p:val>
                                        </p:tav>
                                      </p:tavLst>
                                    </p:anim>
                                    <p:set>
                                      <p:cBhvr>
                                        <p:cTn id="15" dur="1" fill="hold">
                                          <p:stCondLst>
                                            <p:cond delay="499"/>
                                          </p:stCondLst>
                                        </p:cTn>
                                        <p:tgtEl>
                                          <p:spTgt spid="7"/>
                                        </p:tgtEl>
                                        <p:attrNameLst>
                                          <p:attrName>style.visibility</p:attrName>
                                        </p:attrNameLst>
                                      </p:cBhvr>
                                      <p:to>
                                        <p:strVal val="hidden"/>
                                      </p:to>
                                    </p:set>
                                  </p:childTnLst>
                                </p:cTn>
                              </p:par>
                              <p:par>
                                <p:cTn id="16" presetID="22" presetClass="entr" presetSubtype="8" fill="hold" nodeType="withEffect">
                                  <p:stCondLst>
                                    <p:cond delay="125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par>
                                <p:cTn id="19" presetID="22" presetClass="entr" presetSubtype="2" fill="hold" nodeType="withEffect">
                                  <p:stCondLst>
                                    <p:cond delay="125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par>
                                <p:cTn id="22" presetID="10" presetClass="entr" presetSubtype="0" fill="hold" nodeType="withEffect">
                                  <p:stCondLst>
                                    <p:cond delay="25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8" presetClass="emph" presetSubtype="0" decel="100000" fill="hold" nodeType="withEffect">
                                  <p:stCondLst>
                                    <p:cond delay="250"/>
                                  </p:stCondLst>
                                  <p:childTnLst>
                                    <p:animRot by="21600000">
                                      <p:cBhvr>
                                        <p:cTn id="26" dur="1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clusion Slid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280416"/>
            <a:ext cx="12192000" cy="5573518"/>
          </a:xfrm>
          <a:prstGeom prst="rect">
            <a:avLst/>
          </a:prstGeom>
        </p:spPr>
      </p:pic>
      <p:graphicFrame>
        <p:nvGraphicFramePr>
          <p:cNvPr id="14" name="Object 13" hidden="1"/>
          <p:cNvGraphicFramePr>
            <a:graphicFrameLocks noChangeAspect="1"/>
          </p:cNvGraphicFramePr>
          <p:nvPr>
            <p:custDataLst>
              <p:tags r:id="rId1"/>
            </p:custDataLst>
          </p:nvPr>
        </p:nvGraphicFramePr>
        <p:xfrm>
          <a:off x="1592" y="1612"/>
          <a:ext cx="1586" cy="1587"/>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 y="1612"/>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6"/>
          <p:cNvSpPr/>
          <p:nvPr userDrawn="1"/>
        </p:nvSpPr>
        <p:spPr>
          <a:xfrm>
            <a:off x="0" y="-12700"/>
            <a:ext cx="12192000" cy="110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11" name="Picture 6"/>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802163" y="219087"/>
            <a:ext cx="6587676" cy="106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p:cNvSpPr>
            <a:spLocks noGrp="1"/>
          </p:cNvSpPr>
          <p:nvPr>
            <p:ph type="ctrTitle" hasCustomPrompt="1"/>
          </p:nvPr>
        </p:nvSpPr>
        <p:spPr bwMode="gray">
          <a:xfrm>
            <a:off x="593929" y="2870327"/>
            <a:ext cx="10697746" cy="350865"/>
          </a:xfrm>
          <a:prstGeom prst="rect">
            <a:avLst/>
          </a:prstGeom>
        </p:spPr>
        <p:txBody>
          <a:bodyPr wrap="square" lIns="0" tIns="0" rIns="0" bIns="0" anchor="b" anchorCtr="0">
            <a:spAutoFit/>
          </a:bodyPr>
          <a:lstStyle>
            <a:lvl1pPr algn="l">
              <a:lnSpc>
                <a:spcPct val="95000"/>
              </a:lnSpc>
              <a:defRPr sz="2400" b="1" baseline="0">
                <a:solidFill>
                  <a:srgbClr val="FFA700"/>
                </a:solidFill>
                <a:latin typeface="Arial" panose="020B0604020202020204" pitchFamily="34" charset="0"/>
                <a:ea typeface="+mn-ea"/>
                <a:cs typeface="Arial" panose="020B0604020202020204" pitchFamily="34" charset="0"/>
              </a:defRPr>
            </a:lvl1pPr>
          </a:lstStyle>
          <a:p>
            <a:r>
              <a:rPr lang="en-US" dirty="0"/>
              <a:t>Flysheet title</a:t>
            </a:r>
          </a:p>
        </p:txBody>
      </p:sp>
      <p:sp>
        <p:nvSpPr>
          <p:cNvPr id="20" name="SubTitle"/>
          <p:cNvSpPr>
            <a:spLocks noGrp="1"/>
          </p:cNvSpPr>
          <p:nvPr>
            <p:ph type="subTitle" idx="1" hasCustomPrompt="1"/>
          </p:nvPr>
        </p:nvSpPr>
        <p:spPr bwMode="gray">
          <a:xfrm>
            <a:off x="625192" y="3285918"/>
            <a:ext cx="5501340" cy="204671"/>
          </a:xfrm>
          <a:prstGeom prst="rect">
            <a:avLst/>
          </a:prstGeom>
        </p:spPr>
        <p:txBody>
          <a:bodyPr wrap="square" lIns="0" tIns="0" rIns="0" bIns="0" anchor="t" anchorCtr="0">
            <a:spAutoFit/>
          </a:bodyPr>
          <a:lstStyle>
            <a:lvl1pPr marL="0" marR="0" indent="0" algn="l" defTabSz="914492" rtl="0" eaLnBrk="1" fontAlgn="auto" latinLnBrk="0" hangingPunct="1">
              <a:lnSpc>
                <a:spcPct val="95000"/>
              </a:lnSpc>
              <a:spcBef>
                <a:spcPts val="0"/>
              </a:spcBef>
              <a:spcAft>
                <a:spcPts val="0"/>
              </a:spcAft>
              <a:buClrTx/>
              <a:buSzTx/>
              <a:buFont typeface="Arial" pitchFamily="34" charset="0"/>
              <a:buNone/>
              <a:tabLst/>
              <a:defRPr sz="1400" b="0" baseline="0">
                <a:solidFill>
                  <a:srgbClr val="003885"/>
                </a:solidFill>
                <a:latin typeface="Arial" panose="020B0604020202020204" pitchFamily="34" charset="0"/>
                <a:ea typeface="+mn-ea"/>
                <a:cs typeface="Arial" panose="020B0604020202020204" pitchFamily="34" charset="0"/>
              </a:defRPr>
            </a:lvl1pPr>
            <a:lvl2pPr marL="457247" indent="0" algn="ctr">
              <a:buNone/>
              <a:defRPr>
                <a:solidFill>
                  <a:schemeClr val="tx1">
                    <a:tint val="75000"/>
                  </a:schemeClr>
                </a:solidFill>
              </a:defRPr>
            </a:lvl2pPr>
            <a:lvl3pPr marL="914492" indent="0" algn="ctr">
              <a:buNone/>
              <a:defRPr>
                <a:solidFill>
                  <a:schemeClr val="tx1">
                    <a:tint val="75000"/>
                  </a:schemeClr>
                </a:solidFill>
              </a:defRPr>
            </a:lvl3pPr>
            <a:lvl4pPr marL="1371736" indent="0" algn="ctr">
              <a:buNone/>
              <a:defRPr>
                <a:solidFill>
                  <a:schemeClr val="tx1">
                    <a:tint val="75000"/>
                  </a:schemeClr>
                </a:solidFill>
              </a:defRPr>
            </a:lvl4pPr>
            <a:lvl5pPr marL="1828984" indent="0" algn="ctr">
              <a:buNone/>
              <a:defRPr>
                <a:solidFill>
                  <a:schemeClr val="tx1">
                    <a:tint val="75000"/>
                  </a:schemeClr>
                </a:solidFill>
              </a:defRPr>
            </a:lvl5pPr>
            <a:lvl6pPr marL="2286228" indent="0" algn="ctr">
              <a:buNone/>
              <a:defRPr>
                <a:solidFill>
                  <a:schemeClr val="tx1">
                    <a:tint val="75000"/>
                  </a:schemeClr>
                </a:solidFill>
              </a:defRPr>
            </a:lvl6pPr>
            <a:lvl7pPr marL="2743474" indent="0" algn="ctr">
              <a:buNone/>
              <a:defRPr>
                <a:solidFill>
                  <a:schemeClr val="tx1">
                    <a:tint val="75000"/>
                  </a:schemeClr>
                </a:solidFill>
              </a:defRPr>
            </a:lvl7pPr>
            <a:lvl8pPr marL="3200720" indent="0" algn="ctr">
              <a:buNone/>
              <a:defRPr>
                <a:solidFill>
                  <a:schemeClr val="tx1">
                    <a:tint val="75000"/>
                  </a:schemeClr>
                </a:solidFill>
              </a:defRPr>
            </a:lvl8pPr>
            <a:lvl9pPr marL="3657964" indent="0" algn="ctr">
              <a:buNone/>
              <a:defRPr>
                <a:solidFill>
                  <a:schemeClr val="tx1">
                    <a:tint val="75000"/>
                  </a:schemeClr>
                </a:solidFill>
              </a:defRPr>
            </a:lvl9pPr>
          </a:lstStyle>
          <a:p>
            <a:r>
              <a:rPr lang="en-US" dirty="0"/>
              <a:t>Flysheet subtitle</a:t>
            </a:r>
          </a:p>
        </p:txBody>
      </p:sp>
      <p:sp>
        <p:nvSpPr>
          <p:cNvPr id="21" name="Rectangle 20"/>
          <p:cNvSpPr/>
          <p:nvPr userDrawn="1"/>
        </p:nvSpPr>
        <p:spPr>
          <a:xfrm>
            <a:off x="-1" y="2123938"/>
            <a:ext cx="12192001" cy="45719"/>
          </a:xfrm>
          <a:prstGeom prst="rect">
            <a:avLst/>
          </a:prstGeom>
          <a:solidFill>
            <a:srgbClr val="FF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Tree>
    <p:extLst>
      <p:ext uri="{BB962C8B-B14F-4D97-AF65-F5344CB8AC3E}">
        <p14:creationId xmlns:p14="http://schemas.microsoft.com/office/powerpoint/2010/main" val="2162079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clusion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288574"/>
            <a:ext cx="12192000" cy="5573518"/>
          </a:xfrm>
          <a:prstGeom prst="rect">
            <a:avLst/>
          </a:prstGeom>
        </p:spPr>
      </p:pic>
      <p:graphicFrame>
        <p:nvGraphicFramePr>
          <p:cNvPr id="14" name="Object 13" hidden="1"/>
          <p:cNvGraphicFramePr>
            <a:graphicFrameLocks noChangeAspect="1"/>
          </p:cNvGraphicFramePr>
          <p:nvPr>
            <p:custDataLst>
              <p:tags r:id="rId1"/>
            </p:custDataLst>
          </p:nvPr>
        </p:nvGraphicFramePr>
        <p:xfrm>
          <a:off x="1592" y="1612"/>
          <a:ext cx="1586" cy="1587"/>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 y="1612"/>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6"/>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802163" y="170103"/>
            <a:ext cx="6587676" cy="106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userDrawn="1"/>
        </p:nvSpPr>
        <p:spPr>
          <a:xfrm>
            <a:off x="-1" y="2368865"/>
            <a:ext cx="12192001" cy="45719"/>
          </a:xfrm>
          <a:prstGeom prst="rect">
            <a:avLst/>
          </a:prstGeom>
          <a:solidFill>
            <a:srgbClr val="FF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9" name="Group 8">
            <a:extLst>
              <a:ext uri="{FF2B5EF4-FFF2-40B4-BE49-F238E27FC236}">
                <a16:creationId xmlns:a16="http://schemas.microsoft.com/office/drawing/2014/main" id="{9503947B-FACC-4915-8532-9CDBB34FA356}"/>
              </a:ext>
            </a:extLst>
          </p:cNvPr>
          <p:cNvGrpSpPr/>
          <p:nvPr userDrawn="1"/>
        </p:nvGrpSpPr>
        <p:grpSpPr>
          <a:xfrm>
            <a:off x="2493331" y="2593112"/>
            <a:ext cx="7205340" cy="996725"/>
            <a:chOff x="2064910" y="2800795"/>
            <a:chExt cx="5854339" cy="996725"/>
          </a:xfrm>
        </p:grpSpPr>
        <p:pic>
          <p:nvPicPr>
            <p:cNvPr id="10" name="Рисунок 2">
              <a:extLst>
                <a:ext uri="{FF2B5EF4-FFF2-40B4-BE49-F238E27FC236}">
                  <a16:creationId xmlns:a16="http://schemas.microsoft.com/office/drawing/2014/main" id="{708BDABD-BE3A-48A6-9B6C-493EF0AAED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4910" y="2800795"/>
              <a:ext cx="2739480" cy="640080"/>
            </a:xfrm>
            <a:prstGeom prst="rect">
              <a:avLst/>
            </a:prstGeom>
          </p:spPr>
        </p:pic>
        <p:pic>
          <p:nvPicPr>
            <p:cNvPr id="12" name="Picture 23" descr="Image result for aix astana logo">
              <a:extLst>
                <a:ext uri="{FF2B5EF4-FFF2-40B4-BE49-F238E27FC236}">
                  <a16:creationId xmlns:a16="http://schemas.microsoft.com/office/drawing/2014/main" id="{B3B75EF6-C473-4C64-8A4A-A9F3A24C41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689" y="2800795"/>
              <a:ext cx="2194560" cy="5486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D245566-D8C7-4ACF-B5CF-C3B9B73C473A}"/>
                </a:ext>
              </a:extLst>
            </p:cNvPr>
            <p:cNvSpPr txBox="1"/>
            <p:nvPr/>
          </p:nvSpPr>
          <p:spPr>
            <a:xfrm>
              <a:off x="5942133" y="3274300"/>
              <a:ext cx="1415283" cy="523220"/>
            </a:xfrm>
            <a:prstGeom prst="rect">
              <a:avLst/>
            </a:prstGeom>
            <a:noFill/>
          </p:spPr>
          <p:txBody>
            <a:bodyPr wrap="none" rtlCol="0">
              <a:spAutoFit/>
            </a:bodyPr>
            <a:lstStyle/>
            <a:p>
              <a:pPr algn="ctr"/>
              <a:r>
                <a:rPr lang="en-US" sz="2800" b="1" dirty="0"/>
                <a:t>KAP, KAP.Y</a:t>
              </a:r>
            </a:p>
          </p:txBody>
        </p:sp>
        <p:sp>
          <p:nvSpPr>
            <p:cNvPr id="15" name="TextBox 14">
              <a:extLst>
                <a:ext uri="{FF2B5EF4-FFF2-40B4-BE49-F238E27FC236}">
                  <a16:creationId xmlns:a16="http://schemas.microsoft.com/office/drawing/2014/main" id="{DE4E7408-C3AF-47A2-BF8A-D0DD9F64F09E}"/>
                </a:ext>
              </a:extLst>
            </p:cNvPr>
            <p:cNvSpPr txBox="1"/>
            <p:nvPr/>
          </p:nvSpPr>
          <p:spPr>
            <a:xfrm>
              <a:off x="3113466" y="3274300"/>
              <a:ext cx="642363" cy="523220"/>
            </a:xfrm>
            <a:prstGeom prst="rect">
              <a:avLst/>
            </a:prstGeom>
            <a:noFill/>
          </p:spPr>
          <p:txBody>
            <a:bodyPr wrap="none" rtlCol="0">
              <a:spAutoFit/>
            </a:bodyPr>
            <a:lstStyle/>
            <a:p>
              <a:pPr algn="ctr"/>
              <a:r>
                <a:rPr lang="en-US" sz="2800" b="1" dirty="0"/>
                <a:t>KAP</a:t>
              </a:r>
            </a:p>
          </p:txBody>
        </p:sp>
      </p:grpSp>
      <p:sp>
        <p:nvSpPr>
          <p:cNvPr id="16" name="Title 1"/>
          <p:cNvSpPr>
            <a:spLocks noGrp="1"/>
          </p:cNvSpPr>
          <p:nvPr>
            <p:ph type="ctrTitle"/>
          </p:nvPr>
        </p:nvSpPr>
        <p:spPr>
          <a:xfrm>
            <a:off x="747128" y="1225434"/>
            <a:ext cx="10697746" cy="498598"/>
          </a:xfrm>
        </p:spPr>
        <p:txBody>
          <a:bodyPr/>
          <a:lstStyle/>
          <a:p>
            <a:pPr algn="ctr"/>
            <a:r>
              <a:rPr lang="en-CA" sz="3600" dirty="0">
                <a:solidFill>
                  <a:srgbClr val="013B81"/>
                </a:solidFill>
              </a:rPr>
              <a:t>Thank you!</a:t>
            </a:r>
          </a:p>
        </p:txBody>
      </p:sp>
      <p:sp>
        <p:nvSpPr>
          <p:cNvPr id="18" name="Title 1"/>
          <p:cNvSpPr txBox="1">
            <a:spLocks/>
          </p:cNvSpPr>
          <p:nvPr userDrawn="1"/>
        </p:nvSpPr>
        <p:spPr bwMode="gray">
          <a:xfrm>
            <a:off x="934697" y="1711027"/>
            <a:ext cx="10697746" cy="526298"/>
          </a:xfrm>
          <a:prstGeom prst="rect">
            <a:avLst/>
          </a:prstGeom>
        </p:spPr>
        <p:txBody>
          <a:bodyPr wrap="square" lIns="0" tIns="0" rIns="0" bIns="0" anchor="b" anchorCtr="0">
            <a:spAutoFit/>
          </a:bodyPr>
          <a:lstStyle>
            <a:lvl1pPr algn="l" defTabSz="822325" rtl="0" eaLnBrk="0" fontAlgn="base" hangingPunct="0">
              <a:lnSpc>
                <a:spcPct val="95000"/>
              </a:lnSpc>
              <a:spcBef>
                <a:spcPct val="0"/>
              </a:spcBef>
              <a:spcAft>
                <a:spcPct val="0"/>
              </a:spcAft>
              <a:defRPr lang="en-US" altLang="ru-RU" sz="2400" b="1" kern="1200" baseline="0">
                <a:solidFill>
                  <a:srgbClr val="FFA700"/>
                </a:solidFill>
                <a:latin typeface="Arial" panose="020B0604020202020204" pitchFamily="34" charset="0"/>
                <a:ea typeface="+mn-ea"/>
                <a:cs typeface="Arial" panose="020B0604020202020204" pitchFamily="34" charset="0"/>
              </a:defRPr>
            </a:lvl1pPr>
            <a:lvl2pPr algn="l" defTabSz="822325" rtl="0" eaLnBrk="0" fontAlgn="base" hangingPunct="0">
              <a:lnSpc>
                <a:spcPct val="90000"/>
              </a:lnSpc>
              <a:spcBef>
                <a:spcPct val="0"/>
              </a:spcBef>
              <a:spcAft>
                <a:spcPct val="0"/>
              </a:spcAft>
              <a:defRPr sz="3900">
                <a:solidFill>
                  <a:schemeClr val="tx1"/>
                </a:solidFill>
                <a:latin typeface="Calibri Light" pitchFamily="34" charset="0"/>
              </a:defRPr>
            </a:lvl2pPr>
            <a:lvl3pPr algn="l" defTabSz="822325" rtl="0" eaLnBrk="0" fontAlgn="base" hangingPunct="0">
              <a:lnSpc>
                <a:spcPct val="90000"/>
              </a:lnSpc>
              <a:spcBef>
                <a:spcPct val="0"/>
              </a:spcBef>
              <a:spcAft>
                <a:spcPct val="0"/>
              </a:spcAft>
              <a:defRPr sz="3900">
                <a:solidFill>
                  <a:schemeClr val="tx1"/>
                </a:solidFill>
                <a:latin typeface="Calibri Light" pitchFamily="34" charset="0"/>
              </a:defRPr>
            </a:lvl3pPr>
            <a:lvl4pPr algn="l" defTabSz="822325" rtl="0" eaLnBrk="0" fontAlgn="base" hangingPunct="0">
              <a:lnSpc>
                <a:spcPct val="90000"/>
              </a:lnSpc>
              <a:spcBef>
                <a:spcPct val="0"/>
              </a:spcBef>
              <a:spcAft>
                <a:spcPct val="0"/>
              </a:spcAft>
              <a:defRPr sz="3900">
                <a:solidFill>
                  <a:schemeClr val="tx1"/>
                </a:solidFill>
                <a:latin typeface="Calibri Light" pitchFamily="34" charset="0"/>
              </a:defRPr>
            </a:lvl4pPr>
            <a:lvl5pPr algn="l" defTabSz="822325" rtl="0" eaLnBrk="0" fontAlgn="base" hangingPunct="0">
              <a:lnSpc>
                <a:spcPct val="90000"/>
              </a:lnSpc>
              <a:spcBef>
                <a:spcPct val="0"/>
              </a:spcBef>
              <a:spcAft>
                <a:spcPct val="0"/>
              </a:spcAft>
              <a:defRPr sz="3900">
                <a:solidFill>
                  <a:schemeClr val="tx1"/>
                </a:solidFill>
                <a:latin typeface="Calibri Light" pitchFamily="34" charset="0"/>
              </a:defRPr>
            </a:lvl5pPr>
            <a:lvl6pPr marL="457200" algn="l" defTabSz="822325" rtl="0" fontAlgn="base">
              <a:lnSpc>
                <a:spcPct val="90000"/>
              </a:lnSpc>
              <a:spcBef>
                <a:spcPct val="0"/>
              </a:spcBef>
              <a:spcAft>
                <a:spcPct val="0"/>
              </a:spcAft>
              <a:defRPr sz="3900">
                <a:solidFill>
                  <a:schemeClr val="tx1"/>
                </a:solidFill>
                <a:latin typeface="Calibri Light" pitchFamily="34" charset="0"/>
              </a:defRPr>
            </a:lvl6pPr>
            <a:lvl7pPr marL="914400" algn="l" defTabSz="822325" rtl="0" fontAlgn="base">
              <a:lnSpc>
                <a:spcPct val="90000"/>
              </a:lnSpc>
              <a:spcBef>
                <a:spcPct val="0"/>
              </a:spcBef>
              <a:spcAft>
                <a:spcPct val="0"/>
              </a:spcAft>
              <a:defRPr sz="3900">
                <a:solidFill>
                  <a:schemeClr val="tx1"/>
                </a:solidFill>
                <a:latin typeface="Calibri Light" pitchFamily="34" charset="0"/>
              </a:defRPr>
            </a:lvl7pPr>
            <a:lvl8pPr marL="1371600" algn="l" defTabSz="822325" rtl="0" fontAlgn="base">
              <a:lnSpc>
                <a:spcPct val="90000"/>
              </a:lnSpc>
              <a:spcBef>
                <a:spcPct val="0"/>
              </a:spcBef>
              <a:spcAft>
                <a:spcPct val="0"/>
              </a:spcAft>
              <a:defRPr sz="3900">
                <a:solidFill>
                  <a:schemeClr val="tx1"/>
                </a:solidFill>
                <a:latin typeface="Calibri Light" pitchFamily="34" charset="0"/>
              </a:defRPr>
            </a:lvl8pPr>
            <a:lvl9pPr marL="1828800" algn="l" defTabSz="822325" rtl="0" fontAlgn="base">
              <a:lnSpc>
                <a:spcPct val="90000"/>
              </a:lnSpc>
              <a:spcBef>
                <a:spcPct val="0"/>
              </a:spcBef>
              <a:spcAft>
                <a:spcPct val="0"/>
              </a:spcAft>
              <a:defRPr sz="3900">
                <a:solidFill>
                  <a:schemeClr val="tx1"/>
                </a:solidFill>
                <a:latin typeface="Calibri Light" pitchFamily="34" charset="0"/>
              </a:defRPr>
            </a:lvl9pPr>
          </a:lstStyle>
          <a:p>
            <a:pPr algn="ctr"/>
            <a:r>
              <a:rPr lang="ru-RU" sz="3600" dirty="0">
                <a:solidFill>
                  <a:srgbClr val="013B81"/>
                </a:solidFill>
              </a:rPr>
              <a:t>Спасибо за внимание</a:t>
            </a:r>
            <a:r>
              <a:rPr lang="en-CA" sz="3600" dirty="0">
                <a:solidFill>
                  <a:srgbClr val="013B81"/>
                </a:solidFill>
              </a:rPr>
              <a:t>!</a:t>
            </a:r>
          </a:p>
        </p:txBody>
      </p:sp>
    </p:spTree>
    <p:extLst>
      <p:ext uri="{BB962C8B-B14F-4D97-AF65-F5344CB8AC3E}">
        <p14:creationId xmlns:p14="http://schemas.microsoft.com/office/powerpoint/2010/main" val="4276593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Только заголовок">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92" y="1593"/>
          <a:ext cx="1586"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 y="1593"/>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pPr algn="r" fontAlgn="base">
              <a:spcBef>
                <a:spcPct val="0"/>
              </a:spcBef>
              <a:spcAft>
                <a:spcPct val="0"/>
              </a:spcAft>
            </a:pPr>
            <a:r>
              <a:rPr lang="en-US" dirty="0"/>
              <a:t>FY2021</a:t>
            </a:r>
            <a:endParaRPr lang="en-CA" dirty="0"/>
          </a:p>
        </p:txBody>
      </p:sp>
      <p:sp>
        <p:nvSpPr>
          <p:cNvPr id="4" name="Footer Placeholder 3"/>
          <p:cNvSpPr>
            <a:spLocks noGrp="1"/>
          </p:cNvSpPr>
          <p:nvPr>
            <p:ph type="ftr" sz="quarter" idx="11"/>
          </p:nvPr>
        </p:nvSpPr>
        <p:spPr/>
        <p:txBody>
          <a:bodyPr/>
          <a:lstStyle/>
          <a:p>
            <a:pPr algn="ctr" fontAlgn="base">
              <a:spcBef>
                <a:spcPct val="0"/>
              </a:spcBef>
              <a:spcAft>
                <a:spcPct val="0"/>
              </a:spcAft>
            </a:pPr>
            <a:r>
              <a:rPr lang="en-US" dirty="0"/>
              <a:t>Investor Handout</a:t>
            </a:r>
            <a:endParaRPr lang="en-CA" dirty="0"/>
          </a:p>
        </p:txBody>
      </p:sp>
      <p:sp>
        <p:nvSpPr>
          <p:cNvPr id="5" name="Slide Number Placeholder 4"/>
          <p:cNvSpPr>
            <a:spLocks noGrp="1"/>
          </p:cNvSpPr>
          <p:nvPr>
            <p:ph type="sldNum" sz="quarter" idx="12"/>
          </p:nvPr>
        </p:nvSpPr>
        <p:spPr/>
        <p:txBody>
          <a:bodyPr/>
          <a:lstStyle/>
          <a:p>
            <a:pPr algn="ctr" fontAlgn="base">
              <a:spcBef>
                <a:spcPct val="0"/>
              </a:spcBef>
              <a:spcAft>
                <a:spcPct val="0"/>
              </a:spcAft>
            </a:pPr>
            <a:fld id="{7FA1D94E-16F3-49BA-ABDF-8DF15B85F6DB}" type="slidenum">
              <a:rPr lang="en-CA" smtClean="0"/>
              <a:pPr algn="ctr" fontAlgn="base">
                <a:spcBef>
                  <a:spcPct val="0"/>
                </a:spcBef>
                <a:spcAft>
                  <a:spcPct val="0"/>
                </a:spcAft>
              </a:pPr>
              <a:t>‹#›</a:t>
            </a:fld>
            <a:endParaRPr lang="en-CA" dirty="0"/>
          </a:p>
        </p:txBody>
      </p:sp>
    </p:spTree>
    <p:extLst>
      <p:ext uri="{BB962C8B-B14F-4D97-AF65-F5344CB8AC3E}">
        <p14:creationId xmlns:p14="http://schemas.microsoft.com/office/powerpoint/2010/main" val="3742937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46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Рисунок 4"/>
          <p:cNvPicPr>
            <a:picLocks noChangeAspect="1"/>
          </p:cNvPicPr>
          <p:nvPr userDrawn="1"/>
        </p:nvPicPr>
        <p:blipFill rotWithShape="1">
          <a:blip r:embed="rId2" cstate="print">
            <a:extLst>
              <a:ext uri="{28A0092B-C50C-407E-A947-70E740481C1C}">
                <a14:useLocalDpi xmlns:a14="http://schemas.microsoft.com/office/drawing/2010/main" val="0"/>
              </a:ext>
            </a:extLst>
          </a:blip>
          <a:srcRect t="3395" b="5617"/>
          <a:stretch/>
        </p:blipFill>
        <p:spPr>
          <a:xfrm>
            <a:off x="0" y="0"/>
            <a:ext cx="12192000" cy="6858000"/>
          </a:xfrm>
          <a:prstGeom prst="rect">
            <a:avLst/>
          </a:prstGeom>
        </p:spPr>
      </p:pic>
      <p:sp>
        <p:nvSpPr>
          <p:cNvPr id="10" name="Text Placeholder 5"/>
          <p:cNvSpPr txBox="1">
            <a:spLocks/>
          </p:cNvSpPr>
          <p:nvPr userDrawn="1"/>
        </p:nvSpPr>
        <p:spPr bwMode="auto">
          <a:xfrm>
            <a:off x="1065592" y="6030758"/>
            <a:ext cx="2863966" cy="387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204809" indent="-204809" algn="l" defTabSz="822408" rtl="0" eaLnBrk="0" fontAlgn="base" hangingPunct="0">
              <a:lnSpc>
                <a:spcPct val="90000"/>
              </a:lnSpc>
              <a:spcBef>
                <a:spcPts val="9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1pPr>
            <a:lvl2pPr marL="617601" indent="-204809" algn="l" defTabSz="822408" rtl="0" eaLnBrk="0" fontAlgn="base" hangingPunct="0">
              <a:lnSpc>
                <a:spcPct val="90000"/>
              </a:lnSpc>
              <a:spcBef>
                <a:spcPts val="45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028804" indent="-204809" algn="l" defTabSz="822408"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mn-cs"/>
              </a:defRPr>
            </a:lvl3pPr>
            <a:lvl4pPr marL="1440007"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1852799"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2265127"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6pPr>
            <a:lvl7pPr marL="267696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7pPr>
            <a:lvl8pPr marL="3088811"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8pPr>
            <a:lvl9pPr marL="350064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9pPr>
          </a:lstStyle>
          <a:p>
            <a:pPr marL="0" marR="0" lvl="0" indent="0" algn="l" defTabSz="822408" rtl="0" eaLnBrk="0" fontAlgn="base" latinLnBrk="0" hangingPunct="0">
              <a:lnSpc>
                <a:spcPct val="90000"/>
              </a:lnSpc>
              <a:spcBef>
                <a:spcPct val="0"/>
              </a:spcBef>
              <a:spcAft>
                <a:spcPct val="0"/>
              </a:spcAft>
              <a:buClrTx/>
              <a:buSzTx/>
              <a:buFont typeface="Arial" panose="020B0604020202020204" pitchFamily="34" charset="0"/>
              <a:buNone/>
              <a:tabLst/>
              <a:defRPr/>
            </a:pPr>
            <a:r>
              <a:rPr kumimoji="0" lang="en-CA" altLang="ru-RU"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1H2021</a:t>
            </a:r>
          </a:p>
        </p:txBody>
      </p:sp>
      <p:sp>
        <p:nvSpPr>
          <p:cNvPr id="11" name="Прямоугольник 6"/>
          <p:cNvSpPr/>
          <p:nvPr userDrawn="1"/>
        </p:nvSpPr>
        <p:spPr>
          <a:xfrm>
            <a:off x="6608698" y="1904968"/>
            <a:ext cx="565892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60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rPr>
              <a:t>Kazatomprom</a:t>
            </a:r>
            <a:r>
              <a:rPr kumimoji="0" lang="en-US" sz="4800" b="1" i="0" u="none" strike="noStrike" kern="1200" cap="none" spc="300" normalizeH="0" baseline="0" noProof="0" dirty="0">
                <a:ln>
                  <a:noFill/>
                </a:ln>
                <a:solidFill>
                  <a:srgbClr val="F7A700"/>
                </a:solidFill>
                <a:effectLst/>
                <a:uLnTx/>
                <a:uFillTx/>
                <a:latin typeface="Century Gothic" panose="020B0502020202020204" pitchFamily="34" charset="0"/>
                <a:ea typeface="+mn-ea"/>
                <a:cs typeface="Segoe UI" panose="020B0502040204020203" pitchFamily="34" charset="0"/>
              </a:rPr>
              <a:t> </a:t>
            </a:r>
            <a:endParaRPr kumimoji="0" lang="ru-RU" sz="4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oup 8">
            <a:extLst>
              <a:ext uri="{FF2B5EF4-FFF2-40B4-BE49-F238E27FC236}">
                <a16:creationId xmlns:a16="http://schemas.microsoft.com/office/drawing/2014/main" id="{B8612A9F-EDB1-45A9-9D61-905FF60A0C4A}"/>
              </a:ext>
            </a:extLst>
          </p:cNvPr>
          <p:cNvGrpSpPr>
            <a:grpSpLocks noChangeAspect="1"/>
          </p:cNvGrpSpPr>
          <p:nvPr userDrawn="1"/>
        </p:nvGrpSpPr>
        <p:grpSpPr bwMode="auto">
          <a:xfrm>
            <a:off x="5301233" y="1876281"/>
            <a:ext cx="1231846" cy="1107102"/>
            <a:chOff x="3" y="1"/>
            <a:chExt cx="632" cy="568"/>
          </a:xfrm>
        </p:grpSpPr>
        <p:sp>
          <p:nvSpPr>
            <p:cNvPr id="13" name="Freeform 9">
              <a:extLst>
                <a:ext uri="{FF2B5EF4-FFF2-40B4-BE49-F238E27FC236}">
                  <a16:creationId xmlns:a16="http://schemas.microsoft.com/office/drawing/2014/main" id="{95794DC2-FF23-4B22-ADA4-8C78703490D8}"/>
                </a:ext>
              </a:extLst>
            </p:cNvPr>
            <p:cNvSpPr>
              <a:spLocks/>
            </p:cNvSpPr>
            <p:nvPr/>
          </p:nvSpPr>
          <p:spPr bwMode="auto">
            <a:xfrm>
              <a:off x="265" y="1"/>
              <a:ext cx="308" cy="192"/>
            </a:xfrm>
            <a:custGeom>
              <a:avLst/>
              <a:gdLst>
                <a:gd name="T0" fmla="*/ 114 w 114"/>
                <a:gd name="T1" fmla="*/ 71 h 71"/>
                <a:gd name="T2" fmla="*/ 114 w 114"/>
                <a:gd name="T3" fmla="*/ 71 h 71"/>
                <a:gd name="T4" fmla="*/ 114 w 114"/>
                <a:gd name="T5" fmla="*/ 71 h 71"/>
                <a:gd name="T6" fmla="*/ 113 w 114"/>
                <a:gd name="T7" fmla="*/ 71 h 71"/>
                <a:gd name="T8" fmla="*/ 64 w 114"/>
                <a:gd name="T9" fmla="*/ 32 h 71"/>
                <a:gd name="T10" fmla="*/ 0 w 114"/>
                <a:gd name="T11" fmla="*/ 41 h 71"/>
                <a:gd name="T12" fmla="*/ 0 w 114"/>
                <a:gd name="T13" fmla="*/ 40 h 71"/>
                <a:gd name="T14" fmla="*/ 67 w 114"/>
                <a:gd name="T15" fmla="*/ 1 h 71"/>
                <a:gd name="T16" fmla="*/ 76 w 114"/>
                <a:gd name="T17" fmla="*/ 4 h 71"/>
                <a:gd name="T18" fmla="*/ 114 w 114"/>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1">
                  <a:moveTo>
                    <a:pt x="114" y="71"/>
                  </a:moveTo>
                  <a:cubicBezTo>
                    <a:pt x="114" y="71"/>
                    <a:pt x="114" y="71"/>
                    <a:pt x="114" y="71"/>
                  </a:cubicBezTo>
                  <a:cubicBezTo>
                    <a:pt x="114" y="71"/>
                    <a:pt x="114" y="71"/>
                    <a:pt x="114" y="71"/>
                  </a:cubicBezTo>
                  <a:cubicBezTo>
                    <a:pt x="113" y="71"/>
                    <a:pt x="113" y="71"/>
                    <a:pt x="113" y="71"/>
                  </a:cubicBezTo>
                  <a:cubicBezTo>
                    <a:pt x="102" y="52"/>
                    <a:pt x="84" y="37"/>
                    <a:pt x="64" y="32"/>
                  </a:cubicBezTo>
                  <a:cubicBezTo>
                    <a:pt x="44" y="27"/>
                    <a:pt x="19" y="30"/>
                    <a:pt x="0" y="41"/>
                  </a:cubicBezTo>
                  <a:cubicBezTo>
                    <a:pt x="0" y="40"/>
                    <a:pt x="0" y="40"/>
                    <a:pt x="0" y="40"/>
                  </a:cubicBezTo>
                  <a:cubicBezTo>
                    <a:pt x="67" y="1"/>
                    <a:pt x="67" y="1"/>
                    <a:pt x="67" y="1"/>
                  </a:cubicBezTo>
                  <a:cubicBezTo>
                    <a:pt x="70" y="0"/>
                    <a:pt x="74" y="1"/>
                    <a:pt x="76" y="4"/>
                  </a:cubicBezTo>
                  <a:lnTo>
                    <a:pt x="114" y="71"/>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0">
              <a:extLst>
                <a:ext uri="{FF2B5EF4-FFF2-40B4-BE49-F238E27FC236}">
                  <a16:creationId xmlns:a16="http://schemas.microsoft.com/office/drawing/2014/main" id="{C670A7C4-4EDA-4B1D-A13F-737F64A1A45F}"/>
                </a:ext>
              </a:extLst>
            </p:cNvPr>
            <p:cNvSpPr>
              <a:spLocks/>
            </p:cNvSpPr>
            <p:nvPr/>
          </p:nvSpPr>
          <p:spPr bwMode="auto">
            <a:xfrm>
              <a:off x="138" y="17"/>
              <a:ext cx="227" cy="225"/>
            </a:xfrm>
            <a:custGeom>
              <a:avLst/>
              <a:gdLst>
                <a:gd name="T0" fmla="*/ 84 w 84"/>
                <a:gd name="T1" fmla="*/ 0 h 83"/>
                <a:gd name="T2" fmla="*/ 84 w 84"/>
                <a:gd name="T3" fmla="*/ 0 h 83"/>
                <a:gd name="T4" fmla="*/ 84 w 84"/>
                <a:gd name="T5" fmla="*/ 0 h 83"/>
                <a:gd name="T6" fmla="*/ 84 w 84"/>
                <a:gd name="T7" fmla="*/ 1 h 83"/>
                <a:gd name="T8" fmla="*/ 26 w 84"/>
                <a:gd name="T9" fmla="*/ 24 h 83"/>
                <a:gd name="T10" fmla="*/ 1 w 84"/>
                <a:gd name="T11" fmla="*/ 83 h 83"/>
                <a:gd name="T12" fmla="*/ 0 w 84"/>
                <a:gd name="T13" fmla="*/ 83 h 83"/>
                <a:gd name="T14" fmla="*/ 1 w 84"/>
                <a:gd name="T15" fmla="*/ 6 h 83"/>
                <a:gd name="T16" fmla="*/ 7 w 84"/>
                <a:gd name="T17" fmla="*/ 0 h 83"/>
                <a:gd name="T18" fmla="*/ 84 w 84"/>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84" y="0"/>
                  </a:moveTo>
                  <a:cubicBezTo>
                    <a:pt x="84" y="0"/>
                    <a:pt x="84" y="0"/>
                    <a:pt x="84" y="0"/>
                  </a:cubicBezTo>
                  <a:cubicBezTo>
                    <a:pt x="84" y="0"/>
                    <a:pt x="84" y="0"/>
                    <a:pt x="84" y="0"/>
                  </a:cubicBezTo>
                  <a:cubicBezTo>
                    <a:pt x="84" y="1"/>
                    <a:pt x="84" y="1"/>
                    <a:pt x="84" y="1"/>
                  </a:cubicBezTo>
                  <a:cubicBezTo>
                    <a:pt x="62" y="1"/>
                    <a:pt x="40" y="9"/>
                    <a:pt x="26" y="24"/>
                  </a:cubicBezTo>
                  <a:cubicBezTo>
                    <a:pt x="11" y="38"/>
                    <a:pt x="1" y="61"/>
                    <a:pt x="1" y="83"/>
                  </a:cubicBezTo>
                  <a:cubicBezTo>
                    <a:pt x="0" y="83"/>
                    <a:pt x="0" y="83"/>
                    <a:pt x="0" y="83"/>
                  </a:cubicBezTo>
                  <a:cubicBezTo>
                    <a:pt x="1" y="6"/>
                    <a:pt x="1" y="6"/>
                    <a:pt x="1" y="6"/>
                  </a:cubicBezTo>
                  <a:cubicBezTo>
                    <a:pt x="1" y="3"/>
                    <a:pt x="4" y="0"/>
                    <a:pt x="7" y="0"/>
                  </a:cubicBezTo>
                  <a:lnTo>
                    <a:pt x="84"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1">
              <a:extLst>
                <a:ext uri="{FF2B5EF4-FFF2-40B4-BE49-F238E27FC236}">
                  <a16:creationId xmlns:a16="http://schemas.microsoft.com/office/drawing/2014/main" id="{315B0613-4392-40AF-AAD5-D8178B6074CD}"/>
                </a:ext>
              </a:extLst>
            </p:cNvPr>
            <p:cNvSpPr>
              <a:spLocks/>
            </p:cNvSpPr>
            <p:nvPr/>
          </p:nvSpPr>
          <p:spPr bwMode="auto">
            <a:xfrm>
              <a:off x="3" y="96"/>
              <a:ext cx="192" cy="308"/>
            </a:xfrm>
            <a:custGeom>
              <a:avLst/>
              <a:gdLst>
                <a:gd name="T0" fmla="*/ 40 w 71"/>
                <a:gd name="T1" fmla="*/ 0 h 114"/>
                <a:gd name="T2" fmla="*/ 40 w 71"/>
                <a:gd name="T3" fmla="*/ 0 h 114"/>
                <a:gd name="T4" fmla="*/ 40 w 71"/>
                <a:gd name="T5" fmla="*/ 0 h 114"/>
                <a:gd name="T6" fmla="*/ 41 w 71"/>
                <a:gd name="T7" fmla="*/ 1 h 114"/>
                <a:gd name="T8" fmla="*/ 32 w 71"/>
                <a:gd name="T9" fmla="*/ 63 h 114"/>
                <a:gd name="T10" fmla="*/ 71 w 71"/>
                <a:gd name="T11" fmla="*/ 114 h 114"/>
                <a:gd name="T12" fmla="*/ 70 w 71"/>
                <a:gd name="T13" fmla="*/ 114 h 114"/>
                <a:gd name="T14" fmla="*/ 4 w 71"/>
                <a:gd name="T15" fmla="*/ 76 h 114"/>
                <a:gd name="T16" fmla="*/ 2 w 71"/>
                <a:gd name="T17" fmla="*/ 67 h 114"/>
                <a:gd name="T18" fmla="*/ 40 w 71"/>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14">
                  <a:moveTo>
                    <a:pt x="40" y="0"/>
                  </a:moveTo>
                  <a:cubicBezTo>
                    <a:pt x="40" y="0"/>
                    <a:pt x="40" y="0"/>
                    <a:pt x="40" y="0"/>
                  </a:cubicBezTo>
                  <a:cubicBezTo>
                    <a:pt x="40" y="0"/>
                    <a:pt x="40" y="0"/>
                    <a:pt x="40" y="0"/>
                  </a:cubicBezTo>
                  <a:cubicBezTo>
                    <a:pt x="41" y="1"/>
                    <a:pt x="41" y="1"/>
                    <a:pt x="41" y="1"/>
                  </a:cubicBezTo>
                  <a:cubicBezTo>
                    <a:pt x="30" y="20"/>
                    <a:pt x="26" y="43"/>
                    <a:pt x="32" y="63"/>
                  </a:cubicBezTo>
                  <a:cubicBezTo>
                    <a:pt x="37" y="82"/>
                    <a:pt x="52" y="103"/>
                    <a:pt x="71" y="114"/>
                  </a:cubicBezTo>
                  <a:cubicBezTo>
                    <a:pt x="70" y="114"/>
                    <a:pt x="70" y="114"/>
                    <a:pt x="70" y="114"/>
                  </a:cubicBezTo>
                  <a:cubicBezTo>
                    <a:pt x="4" y="76"/>
                    <a:pt x="4" y="76"/>
                    <a:pt x="4" y="76"/>
                  </a:cubicBezTo>
                  <a:cubicBezTo>
                    <a:pt x="1" y="74"/>
                    <a:pt x="0" y="70"/>
                    <a:pt x="2" y="67"/>
                  </a:cubicBezTo>
                  <a:lnTo>
                    <a:pt x="40" y="0"/>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2">
              <a:extLst>
                <a:ext uri="{FF2B5EF4-FFF2-40B4-BE49-F238E27FC236}">
                  <a16:creationId xmlns:a16="http://schemas.microsoft.com/office/drawing/2014/main" id="{34E49F00-A225-4F69-8EC3-8DD0772B9643}"/>
                </a:ext>
              </a:extLst>
            </p:cNvPr>
            <p:cNvSpPr>
              <a:spLocks/>
            </p:cNvSpPr>
            <p:nvPr/>
          </p:nvSpPr>
          <p:spPr bwMode="auto">
            <a:xfrm>
              <a:off x="65" y="374"/>
              <a:ext cx="308" cy="195"/>
            </a:xfrm>
            <a:custGeom>
              <a:avLst/>
              <a:gdLst>
                <a:gd name="T0" fmla="*/ 0 w 114"/>
                <a:gd name="T1" fmla="*/ 0 h 72"/>
                <a:gd name="T2" fmla="*/ 0 w 114"/>
                <a:gd name="T3" fmla="*/ 0 h 72"/>
                <a:gd name="T4" fmla="*/ 0 w 114"/>
                <a:gd name="T5" fmla="*/ 0 h 72"/>
                <a:gd name="T6" fmla="*/ 1 w 114"/>
                <a:gd name="T7" fmla="*/ 0 h 72"/>
                <a:gd name="T8" fmla="*/ 49 w 114"/>
                <a:gd name="T9" fmla="*/ 39 h 72"/>
                <a:gd name="T10" fmla="*/ 113 w 114"/>
                <a:gd name="T11" fmla="*/ 31 h 72"/>
                <a:gd name="T12" fmla="*/ 114 w 114"/>
                <a:gd name="T13" fmla="*/ 32 h 72"/>
                <a:gd name="T14" fmla="*/ 47 w 114"/>
                <a:gd name="T15" fmla="*/ 70 h 72"/>
                <a:gd name="T16" fmla="*/ 38 w 114"/>
                <a:gd name="T17" fmla="*/ 67 h 72"/>
                <a:gd name="T18" fmla="*/ 0 w 114"/>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2">
                  <a:moveTo>
                    <a:pt x="0" y="0"/>
                  </a:moveTo>
                  <a:cubicBezTo>
                    <a:pt x="0" y="0"/>
                    <a:pt x="0" y="0"/>
                    <a:pt x="0" y="0"/>
                  </a:cubicBezTo>
                  <a:cubicBezTo>
                    <a:pt x="0" y="0"/>
                    <a:pt x="0" y="0"/>
                    <a:pt x="0" y="0"/>
                  </a:cubicBezTo>
                  <a:cubicBezTo>
                    <a:pt x="1" y="0"/>
                    <a:pt x="1" y="0"/>
                    <a:pt x="1" y="0"/>
                  </a:cubicBezTo>
                  <a:cubicBezTo>
                    <a:pt x="11" y="19"/>
                    <a:pt x="30" y="34"/>
                    <a:pt x="49" y="39"/>
                  </a:cubicBezTo>
                  <a:cubicBezTo>
                    <a:pt x="69" y="45"/>
                    <a:pt x="94" y="42"/>
                    <a:pt x="113" y="31"/>
                  </a:cubicBezTo>
                  <a:cubicBezTo>
                    <a:pt x="114" y="32"/>
                    <a:pt x="114" y="32"/>
                    <a:pt x="114" y="32"/>
                  </a:cubicBezTo>
                  <a:cubicBezTo>
                    <a:pt x="47" y="70"/>
                    <a:pt x="47" y="70"/>
                    <a:pt x="47" y="70"/>
                  </a:cubicBezTo>
                  <a:cubicBezTo>
                    <a:pt x="44" y="72"/>
                    <a:pt x="40" y="70"/>
                    <a:pt x="38" y="67"/>
                  </a:cubicBezTo>
                  <a:lnTo>
                    <a:pt x="0"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3">
              <a:extLst>
                <a:ext uri="{FF2B5EF4-FFF2-40B4-BE49-F238E27FC236}">
                  <a16:creationId xmlns:a16="http://schemas.microsoft.com/office/drawing/2014/main" id="{4A478D84-2445-475B-874F-EDD93B28183C}"/>
                </a:ext>
              </a:extLst>
            </p:cNvPr>
            <p:cNvSpPr>
              <a:spLocks/>
            </p:cNvSpPr>
            <p:nvPr/>
          </p:nvSpPr>
          <p:spPr bwMode="auto">
            <a:xfrm>
              <a:off x="260" y="339"/>
              <a:ext cx="226" cy="227"/>
            </a:xfrm>
            <a:custGeom>
              <a:avLst/>
              <a:gdLst>
                <a:gd name="T0" fmla="*/ 0 w 84"/>
                <a:gd name="T1" fmla="*/ 83 h 84"/>
                <a:gd name="T2" fmla="*/ 0 w 84"/>
                <a:gd name="T3" fmla="*/ 83 h 84"/>
                <a:gd name="T4" fmla="*/ 0 w 84"/>
                <a:gd name="T5" fmla="*/ 83 h 84"/>
                <a:gd name="T6" fmla="*/ 0 w 84"/>
                <a:gd name="T7" fmla="*/ 82 h 84"/>
                <a:gd name="T8" fmla="*/ 58 w 84"/>
                <a:gd name="T9" fmla="*/ 60 h 84"/>
                <a:gd name="T10" fmla="*/ 83 w 84"/>
                <a:gd name="T11" fmla="*/ 0 h 84"/>
                <a:gd name="T12" fmla="*/ 84 w 84"/>
                <a:gd name="T13" fmla="*/ 0 h 84"/>
                <a:gd name="T14" fmla="*/ 83 w 84"/>
                <a:gd name="T15" fmla="*/ 77 h 84"/>
                <a:gd name="T16" fmla="*/ 77 w 84"/>
                <a:gd name="T17" fmla="*/ 84 h 84"/>
                <a:gd name="T18" fmla="*/ 0 w 84"/>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0" y="83"/>
                  </a:moveTo>
                  <a:cubicBezTo>
                    <a:pt x="0" y="83"/>
                    <a:pt x="0" y="83"/>
                    <a:pt x="0" y="83"/>
                  </a:cubicBezTo>
                  <a:cubicBezTo>
                    <a:pt x="0" y="83"/>
                    <a:pt x="0" y="83"/>
                    <a:pt x="0" y="83"/>
                  </a:cubicBezTo>
                  <a:cubicBezTo>
                    <a:pt x="0" y="82"/>
                    <a:pt x="0" y="82"/>
                    <a:pt x="0" y="82"/>
                  </a:cubicBezTo>
                  <a:cubicBezTo>
                    <a:pt x="22" y="82"/>
                    <a:pt x="44" y="74"/>
                    <a:pt x="58" y="60"/>
                  </a:cubicBezTo>
                  <a:cubicBezTo>
                    <a:pt x="73" y="45"/>
                    <a:pt x="83" y="22"/>
                    <a:pt x="83" y="0"/>
                  </a:cubicBezTo>
                  <a:cubicBezTo>
                    <a:pt x="84" y="0"/>
                    <a:pt x="84" y="0"/>
                    <a:pt x="84" y="0"/>
                  </a:cubicBezTo>
                  <a:cubicBezTo>
                    <a:pt x="83" y="77"/>
                    <a:pt x="83" y="77"/>
                    <a:pt x="83" y="77"/>
                  </a:cubicBezTo>
                  <a:cubicBezTo>
                    <a:pt x="83" y="81"/>
                    <a:pt x="80" y="84"/>
                    <a:pt x="77" y="84"/>
                  </a:cubicBezTo>
                  <a:lnTo>
                    <a:pt x="0" y="83"/>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4">
              <a:extLst>
                <a:ext uri="{FF2B5EF4-FFF2-40B4-BE49-F238E27FC236}">
                  <a16:creationId xmlns:a16="http://schemas.microsoft.com/office/drawing/2014/main" id="{A9762826-3B7A-45E6-BB3C-CFB3539C9021}"/>
                </a:ext>
              </a:extLst>
            </p:cNvPr>
            <p:cNvSpPr>
              <a:spLocks/>
            </p:cNvSpPr>
            <p:nvPr/>
          </p:nvSpPr>
          <p:spPr bwMode="auto">
            <a:xfrm>
              <a:off x="446" y="166"/>
              <a:ext cx="189" cy="308"/>
            </a:xfrm>
            <a:custGeom>
              <a:avLst/>
              <a:gdLst>
                <a:gd name="T0" fmla="*/ 29 w 70"/>
                <a:gd name="T1" fmla="*/ 114 h 114"/>
                <a:gd name="T2" fmla="*/ 29 w 70"/>
                <a:gd name="T3" fmla="*/ 114 h 114"/>
                <a:gd name="T4" fmla="*/ 29 w 70"/>
                <a:gd name="T5" fmla="*/ 114 h 114"/>
                <a:gd name="T6" fmla="*/ 29 w 70"/>
                <a:gd name="T7" fmla="*/ 114 h 114"/>
                <a:gd name="T8" fmla="*/ 39 w 70"/>
                <a:gd name="T9" fmla="*/ 52 h 114"/>
                <a:gd name="T10" fmla="*/ 0 w 70"/>
                <a:gd name="T11" fmla="*/ 0 h 114"/>
                <a:gd name="T12" fmla="*/ 0 w 70"/>
                <a:gd name="T13" fmla="*/ 0 h 114"/>
                <a:gd name="T14" fmla="*/ 66 w 70"/>
                <a:gd name="T15" fmla="*/ 39 h 114"/>
                <a:gd name="T16" fmla="*/ 69 w 70"/>
                <a:gd name="T17" fmla="*/ 48 h 114"/>
                <a:gd name="T18" fmla="*/ 29 w 70"/>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14">
                  <a:moveTo>
                    <a:pt x="29" y="114"/>
                  </a:moveTo>
                  <a:cubicBezTo>
                    <a:pt x="29" y="114"/>
                    <a:pt x="29" y="114"/>
                    <a:pt x="29" y="114"/>
                  </a:cubicBezTo>
                  <a:cubicBezTo>
                    <a:pt x="29" y="114"/>
                    <a:pt x="29" y="114"/>
                    <a:pt x="29" y="114"/>
                  </a:cubicBezTo>
                  <a:cubicBezTo>
                    <a:pt x="29" y="114"/>
                    <a:pt x="29" y="114"/>
                    <a:pt x="29" y="114"/>
                  </a:cubicBezTo>
                  <a:cubicBezTo>
                    <a:pt x="40" y="95"/>
                    <a:pt x="44" y="71"/>
                    <a:pt x="39" y="52"/>
                  </a:cubicBezTo>
                  <a:cubicBezTo>
                    <a:pt x="33" y="32"/>
                    <a:pt x="18" y="11"/>
                    <a:pt x="0" y="0"/>
                  </a:cubicBezTo>
                  <a:cubicBezTo>
                    <a:pt x="0" y="0"/>
                    <a:pt x="0" y="0"/>
                    <a:pt x="0" y="0"/>
                  </a:cubicBezTo>
                  <a:cubicBezTo>
                    <a:pt x="66" y="39"/>
                    <a:pt x="66" y="39"/>
                    <a:pt x="66" y="39"/>
                  </a:cubicBezTo>
                  <a:cubicBezTo>
                    <a:pt x="69" y="41"/>
                    <a:pt x="70" y="45"/>
                    <a:pt x="69" y="48"/>
                  </a:cubicBezTo>
                  <a:lnTo>
                    <a:pt x="29" y="114"/>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p:cNvSpPr>
            <a:spLocks noGrp="1"/>
          </p:cNvSpPr>
          <p:nvPr>
            <p:ph type="title"/>
          </p:nvPr>
        </p:nvSpPr>
        <p:spPr>
          <a:xfrm>
            <a:off x="1154152" y="4608610"/>
            <a:ext cx="3377208" cy="1777748"/>
          </a:xfrm>
        </p:spPr>
        <p:txBody>
          <a:bodyPr/>
          <a:lstStyle>
            <a:lvl1pPr>
              <a:defRPr lang="en-US" sz="4800" b="1" kern="1200" dirty="0">
                <a:solidFill>
                  <a:schemeClr val="bg1"/>
                </a:solidFill>
                <a:latin typeface="Century Gothic" panose="020B0502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8725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8" presetClass="emph" presetSubtype="0" decel="100000" fill="hold" nodeType="withEffect">
                                  <p:stCondLst>
                                    <p:cond delay="250"/>
                                  </p:stCondLst>
                                  <p:childTnLst>
                                    <p:animRot by="21600000">
                                      <p:cBhvr>
                                        <p:cTn id="9" dur="1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Рисунок 4"/>
          <p:cNvPicPr>
            <a:picLocks noChangeAspect="1"/>
          </p:cNvPicPr>
          <p:nvPr userDrawn="1"/>
        </p:nvPicPr>
        <p:blipFill rotWithShape="1">
          <a:blip r:embed="rId2" cstate="print">
            <a:extLst>
              <a:ext uri="{28A0092B-C50C-407E-A947-70E740481C1C}">
                <a14:useLocalDpi xmlns:a14="http://schemas.microsoft.com/office/drawing/2010/main" val="0"/>
              </a:ext>
            </a:extLst>
          </a:blip>
          <a:srcRect t="3395" b="5617"/>
          <a:stretch/>
        </p:blipFill>
        <p:spPr>
          <a:xfrm>
            <a:off x="0" y="0"/>
            <a:ext cx="12192000" cy="6858000"/>
          </a:xfrm>
          <a:prstGeom prst="rect">
            <a:avLst/>
          </a:prstGeom>
        </p:spPr>
      </p:pic>
      <p:sp>
        <p:nvSpPr>
          <p:cNvPr id="2" name="Title 1"/>
          <p:cNvSpPr>
            <a:spLocks noGrp="1"/>
          </p:cNvSpPr>
          <p:nvPr>
            <p:ph type="title"/>
          </p:nvPr>
        </p:nvSpPr>
        <p:spPr>
          <a:xfrm>
            <a:off x="1069930" y="4289773"/>
            <a:ext cx="3377208" cy="1777748"/>
          </a:xfrm>
        </p:spPr>
        <p:txBody>
          <a:bodyPr/>
          <a:lstStyle>
            <a:lvl1pPr>
              <a:defRPr lang="en-US" sz="4800" b="1" kern="1200" dirty="0">
                <a:solidFill>
                  <a:schemeClr val="bg1"/>
                </a:solidFill>
                <a:latin typeface="Century Gothic" panose="020B0502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14561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9" name="Picture 2" descr="O:\IBD_Regional_Documents_Repository_EMEA_Groups\PTG Graphics\Bespoke Client Graphics\Kazatomprom\2018-06-2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0236" b="8450"/>
          <a:stretch/>
        </p:blipFill>
        <p:spPr bwMode="auto">
          <a:xfrm>
            <a:off x="0" y="0"/>
            <a:ext cx="12195367" cy="68675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480597" y="3241329"/>
            <a:ext cx="4562743" cy="99719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a:defRPr lang="en-CA" sz="3600" dirty="0">
                <a:solidFill>
                  <a:schemeClr val="bg1"/>
                </a:solidFill>
                <a:latin typeface="Arial" panose="020B0604020202020204" pitchFamily="34" charset="0"/>
                <a:ea typeface="+mj-ea"/>
                <a:cs typeface="+mj-cs"/>
              </a:defRPr>
            </a:lvl1pPr>
          </a:lstStyle>
          <a:p>
            <a:pPr marL="0" lvl="0" defTabSz="914400" eaLnBrk="1" latinLnBrk="0" hangingPunct="1"/>
            <a:r>
              <a:rPr lang="en-US" dirty="0"/>
              <a:t>Click to edit Master title style</a:t>
            </a:r>
            <a:endParaRPr lang="en-CA" dirty="0"/>
          </a:p>
        </p:txBody>
      </p:sp>
      <p:pic>
        <p:nvPicPr>
          <p:cNvPr id="11"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63" y="1995326"/>
            <a:ext cx="5022592" cy="3016002"/>
          </a:xfrm>
          <a:prstGeom prst="rect">
            <a:avLst/>
          </a:prstGeom>
        </p:spPr>
      </p:pic>
      <p:sp>
        <p:nvSpPr>
          <p:cNvPr id="2" name="Date Placeholder 1"/>
          <p:cNvSpPr>
            <a:spLocks noGrp="1"/>
          </p:cNvSpPr>
          <p:nvPr>
            <p:ph type="dt" sz="half" idx="10"/>
          </p:nvPr>
        </p:nvSpPr>
        <p:spPr>
          <a:xfrm>
            <a:off x="480597" y="2847048"/>
            <a:ext cx="2743200" cy="27699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sz="2000" b="0" smtClean="0">
                <a:solidFill>
                  <a:schemeClr val="bg1"/>
                </a:solidFill>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FY2021</a:t>
            </a:r>
            <a:endParaRPr kumimoji="0" lang="en-CA"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93745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Рисунок 4"/>
          <p:cNvPicPr>
            <a:picLocks noChangeAspect="1"/>
          </p:cNvPicPr>
          <p:nvPr userDrawn="1"/>
        </p:nvPicPr>
        <p:blipFill rotWithShape="1">
          <a:blip r:embed="rId2" cstate="print">
            <a:extLst>
              <a:ext uri="{28A0092B-C50C-407E-A947-70E740481C1C}">
                <a14:useLocalDpi xmlns:a14="http://schemas.microsoft.com/office/drawing/2010/main" val="0"/>
              </a:ext>
            </a:extLst>
          </a:blip>
          <a:srcRect t="3395" b="5617"/>
          <a:stretch/>
        </p:blipFill>
        <p:spPr>
          <a:xfrm>
            <a:off x="0" y="0"/>
            <a:ext cx="12192000" cy="6858000"/>
          </a:xfrm>
          <a:prstGeom prst="rect">
            <a:avLst/>
          </a:prstGeom>
        </p:spPr>
      </p:pic>
      <p:sp>
        <p:nvSpPr>
          <p:cNvPr id="2" name="Title 1"/>
          <p:cNvSpPr>
            <a:spLocks noGrp="1"/>
          </p:cNvSpPr>
          <p:nvPr>
            <p:ph type="title"/>
          </p:nvPr>
        </p:nvSpPr>
        <p:spPr>
          <a:xfrm>
            <a:off x="1069930" y="4289773"/>
            <a:ext cx="3377208" cy="1777748"/>
          </a:xfrm>
        </p:spPr>
        <p:txBody>
          <a:bodyPr/>
          <a:lstStyle>
            <a:lvl1pPr>
              <a:defRPr lang="en-US" sz="4800" b="1" kern="1200" dirty="0">
                <a:solidFill>
                  <a:schemeClr val="bg1"/>
                </a:solidFill>
                <a:latin typeface="Century Gothic" panose="020B0502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42861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B60E5-1DF6-445F-A12E-753FF236EA72}"/>
              </a:ext>
            </a:extLst>
          </p:cNvPr>
          <p:cNvPicPr>
            <a:picLocks noChangeAspect="1"/>
          </p:cNvPicPr>
          <p:nvPr userDrawn="1"/>
        </p:nvPicPr>
        <p:blipFill rotWithShape="1">
          <a:blip r:embed="rId2"/>
          <a:srcRect r="18652"/>
          <a:stretch/>
        </p:blipFill>
        <p:spPr>
          <a:xfrm>
            <a:off x="8" y="-15"/>
            <a:ext cx="12203723" cy="6858015"/>
          </a:xfrm>
          <a:prstGeom prst="rect">
            <a:avLst/>
          </a:prstGeom>
        </p:spPr>
      </p:pic>
      <p:pic>
        <p:nvPicPr>
          <p:cNvPr id="4" name="Picture 3">
            <a:extLst>
              <a:ext uri="{FF2B5EF4-FFF2-40B4-BE49-F238E27FC236}">
                <a16:creationId xmlns:a16="http://schemas.microsoft.com/office/drawing/2014/main" id="{0028A179-7457-4A78-A212-7AA4DD40F2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2856" y="1085851"/>
            <a:ext cx="4477516" cy="2179686"/>
          </a:xfrm>
          <a:prstGeom prst="rect">
            <a:avLst/>
          </a:prstGeom>
        </p:spPr>
      </p:pic>
      <p:cxnSp>
        <p:nvCxnSpPr>
          <p:cNvPr id="6" name="Straight Connector 5">
            <a:extLst>
              <a:ext uri="{FF2B5EF4-FFF2-40B4-BE49-F238E27FC236}">
                <a16:creationId xmlns:a16="http://schemas.microsoft.com/office/drawing/2014/main" id="{0886D768-7B90-458A-84EE-D9E04679FF98}"/>
              </a:ext>
            </a:extLst>
          </p:cNvPr>
          <p:cNvCxnSpPr>
            <a:cxnSpLocks/>
          </p:cNvCxnSpPr>
          <p:nvPr userDrawn="1"/>
        </p:nvCxnSpPr>
        <p:spPr>
          <a:xfrm>
            <a:off x="0" y="3583231"/>
            <a:ext cx="7033846"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79FDEB3-6370-4A87-86B4-3FD83CB44493}"/>
              </a:ext>
            </a:extLst>
          </p:cNvPr>
          <p:cNvCxnSpPr>
            <a:cxnSpLocks/>
          </p:cNvCxnSpPr>
          <p:nvPr userDrawn="1"/>
        </p:nvCxnSpPr>
        <p:spPr>
          <a:xfrm>
            <a:off x="0" y="5292770"/>
            <a:ext cx="103632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377525" y="5485821"/>
            <a:ext cx="97013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pt-PT" sz="1800" b="0" i="0" u="none" strike="noStrike" kern="1200" cap="none" spc="100" normalizeH="0" baseline="0" noProof="0" dirty="0">
                <a:ln>
                  <a:noFill/>
                </a:ln>
                <a:solidFill>
                  <a:prstClr val="white"/>
                </a:solidFill>
                <a:effectLst/>
                <a:uLnTx/>
                <a:uFillTx/>
                <a:latin typeface="Century Gothic" panose="020B0502020202020204" pitchFamily="34" charset="0"/>
                <a:ea typeface="Segoe UI" panose="020B0502040204020203" pitchFamily="34" charset="0"/>
                <a:cs typeface="Segoe UI" panose="020B0502040204020203" pitchFamily="34" charset="0"/>
              </a:rPr>
              <a:t>[date]</a:t>
            </a: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title" hasCustomPrompt="1"/>
          </p:nvPr>
        </p:nvSpPr>
        <p:spPr>
          <a:xfrm>
            <a:off x="492856" y="3900930"/>
            <a:ext cx="7385052" cy="1107996"/>
          </a:xfrm>
        </p:spPr>
        <p:txBody>
          <a:bodyPr/>
          <a:lstStyle>
            <a:lvl1pPr>
              <a:defRPr lang="en-US" sz="4000" b="1" kern="1200" spc="100" dirty="0" smtClean="0">
                <a:solidFill>
                  <a:srgbClr val="F7A700"/>
                </a:solidFill>
                <a:latin typeface="Century Gothic" panose="020B0502020202020204" pitchFamily="34" charset="0"/>
                <a:ea typeface="+mn-ea"/>
                <a:cs typeface="Segoe UI" panose="020B0502040204020203" pitchFamily="34" charset="0"/>
              </a:defRPr>
            </a:lvl1pPr>
          </a:lstStyle>
          <a:p>
            <a:r>
              <a:rPr lang="en-US" dirty="0"/>
              <a:t>Click to edit </a:t>
            </a:r>
            <a:br>
              <a:rPr lang="en-US" dirty="0"/>
            </a:br>
            <a:r>
              <a:rPr lang="en-US" dirty="0"/>
              <a:t>Master title style</a:t>
            </a:r>
            <a:endParaRPr lang="en-CA" dirty="0"/>
          </a:p>
        </p:txBody>
      </p:sp>
    </p:spTree>
    <p:extLst>
      <p:ext uri="{BB962C8B-B14F-4D97-AF65-F5344CB8AC3E}">
        <p14:creationId xmlns:p14="http://schemas.microsoft.com/office/powerpoint/2010/main" val="4153260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sic Slide - Subheader">
    <p:spTree>
      <p:nvGrpSpPr>
        <p:cNvPr id="1" name=""/>
        <p:cNvGrpSpPr/>
        <p:nvPr/>
      </p:nvGrpSpPr>
      <p:grpSpPr>
        <a:xfrm>
          <a:off x="0" y="0"/>
          <a:ext cx="0" cy="0"/>
          <a:chOff x="0" y="0"/>
          <a:chExt cx="0" cy="0"/>
        </a:xfrm>
      </p:grpSpPr>
      <p:sp>
        <p:nvSpPr>
          <p:cNvPr id="2" name="Title 1"/>
          <p:cNvSpPr>
            <a:spLocks noGrp="1"/>
          </p:cNvSpPr>
          <p:nvPr>
            <p:ph type="title"/>
          </p:nvPr>
        </p:nvSpPr>
        <p:spPr>
          <a:xfrm>
            <a:off x="295283" y="211446"/>
            <a:ext cx="10897654" cy="553998"/>
          </a:xfrm>
        </p:spPr>
        <p:txBody>
          <a:bodyPr wrap="square" lIns="0" tIns="0" rIns="0" bIns="0" anchor="t" anchorCtr="0">
            <a:spAutoFit/>
          </a:bodyPr>
          <a:lstStyle>
            <a:lvl1pPr>
              <a:defRPr lang="en-CA" baseline="0" dirty="0"/>
            </a:lvl1pPr>
          </a:lstStyle>
          <a:p>
            <a:pPr lvl="0"/>
            <a:r>
              <a:rPr lang="en-US" dirty="0"/>
              <a:t>Click to edit Master title style</a:t>
            </a:r>
            <a:endParaRPr lang="en-CA" dirty="0"/>
          </a:p>
        </p:txBody>
      </p:sp>
      <p:sp>
        <p:nvSpPr>
          <p:cNvPr id="3" name="Date Placeholder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rPr>
              <a:t>FY2021</a:t>
            </a:r>
            <a:endPar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rPr>
              <a:t>Investor Handout</a:t>
            </a: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FA1D94E-16F3-49BA-ABDF-8DF15B85F6DB}" type="slidenum">
              <a:rPr kumimoji="0" lang="en-CA" sz="1100" b="1" i="0" u="none" strike="noStrike" kern="1200" cap="none" spc="0" normalizeH="0" baseline="0" noProof="0" smtClean="0">
                <a:ln>
                  <a:noFill/>
                </a:ln>
                <a:solidFill>
                  <a:srgbClr val="002673"/>
                </a:solidFill>
                <a:effectLst/>
                <a:uLnTx/>
                <a:uFillTx/>
                <a:latin typeface="Century Gothic" panose="020B0502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endParaRPr>
          </a:p>
        </p:txBody>
      </p:sp>
      <p:sp>
        <p:nvSpPr>
          <p:cNvPr id="7" name="Text Placeholder 2"/>
          <p:cNvSpPr>
            <a:spLocks noGrp="1"/>
          </p:cNvSpPr>
          <p:nvPr>
            <p:ph idx="1"/>
          </p:nvPr>
        </p:nvSpPr>
        <p:spPr bwMode="auto">
          <a:xfrm>
            <a:off x="292355" y="1552353"/>
            <a:ext cx="11598793" cy="471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lvl1pPr>
            <a:lvl2pPr>
              <a:defRPr sz="2000"/>
            </a:lvl2pPr>
            <a:lvl3pPr>
              <a:defRPr sz="1600"/>
            </a:lvl3pPr>
            <a:lvl4pPr>
              <a:defRPr sz="1400"/>
            </a:lvl4pPr>
            <a:lvl5pPr>
              <a:defRPr sz="1400"/>
            </a:lvl5pPr>
          </a:lstStyle>
          <a:p>
            <a:pPr lvl="0"/>
            <a:r>
              <a:rPr lang="ru-RU" altLang="ru-RU" dirty="0"/>
              <a:t>Образец текста</a:t>
            </a:r>
          </a:p>
          <a:p>
            <a:pPr lvl="1"/>
            <a:r>
              <a:rPr lang="ru-RU" altLang="ru-RU" dirty="0"/>
              <a:t>Второй уровень</a:t>
            </a:r>
          </a:p>
          <a:p>
            <a:pPr lvl="2"/>
            <a:r>
              <a:rPr lang="ru-RU" altLang="ru-RU" dirty="0"/>
              <a:t>Третий уровень</a:t>
            </a:r>
          </a:p>
          <a:p>
            <a:pPr lvl="3"/>
            <a:r>
              <a:rPr lang="ru-RU" altLang="ru-RU" dirty="0"/>
              <a:t>Четвертый уровень</a:t>
            </a:r>
          </a:p>
          <a:p>
            <a:pPr lvl="4"/>
            <a:r>
              <a:rPr lang="ru-RU" altLang="ru-RU" dirty="0"/>
              <a:t>Пятый уровень</a:t>
            </a:r>
            <a:endParaRPr lang="en-US" altLang="ru-RU" dirty="0"/>
          </a:p>
        </p:txBody>
      </p:sp>
      <p:grpSp>
        <p:nvGrpSpPr>
          <p:cNvPr id="8" name="Group 8">
            <a:extLst>
              <a:ext uri="{FF2B5EF4-FFF2-40B4-BE49-F238E27FC236}">
                <a16:creationId xmlns:a16="http://schemas.microsoft.com/office/drawing/2014/main" id="{B8612A9F-EDB1-45A9-9D61-905FF60A0C4A}"/>
              </a:ext>
            </a:extLst>
          </p:cNvPr>
          <p:cNvGrpSpPr>
            <a:grpSpLocks noChangeAspect="1"/>
          </p:cNvGrpSpPr>
          <p:nvPr userDrawn="1"/>
        </p:nvGrpSpPr>
        <p:grpSpPr bwMode="auto">
          <a:xfrm>
            <a:off x="11318961" y="210312"/>
            <a:ext cx="534544" cy="480413"/>
            <a:chOff x="3" y="1"/>
            <a:chExt cx="632" cy="568"/>
          </a:xfrm>
        </p:grpSpPr>
        <p:sp>
          <p:nvSpPr>
            <p:cNvPr id="9" name="Freeform 9">
              <a:extLst>
                <a:ext uri="{FF2B5EF4-FFF2-40B4-BE49-F238E27FC236}">
                  <a16:creationId xmlns:a16="http://schemas.microsoft.com/office/drawing/2014/main" id="{95794DC2-FF23-4B22-ADA4-8C78703490D8}"/>
                </a:ext>
              </a:extLst>
            </p:cNvPr>
            <p:cNvSpPr>
              <a:spLocks/>
            </p:cNvSpPr>
            <p:nvPr/>
          </p:nvSpPr>
          <p:spPr bwMode="auto">
            <a:xfrm>
              <a:off x="265" y="1"/>
              <a:ext cx="308" cy="192"/>
            </a:xfrm>
            <a:custGeom>
              <a:avLst/>
              <a:gdLst>
                <a:gd name="T0" fmla="*/ 114 w 114"/>
                <a:gd name="T1" fmla="*/ 71 h 71"/>
                <a:gd name="T2" fmla="*/ 114 w 114"/>
                <a:gd name="T3" fmla="*/ 71 h 71"/>
                <a:gd name="T4" fmla="*/ 114 w 114"/>
                <a:gd name="T5" fmla="*/ 71 h 71"/>
                <a:gd name="T6" fmla="*/ 113 w 114"/>
                <a:gd name="T7" fmla="*/ 71 h 71"/>
                <a:gd name="T8" fmla="*/ 64 w 114"/>
                <a:gd name="T9" fmla="*/ 32 h 71"/>
                <a:gd name="T10" fmla="*/ 0 w 114"/>
                <a:gd name="T11" fmla="*/ 41 h 71"/>
                <a:gd name="T12" fmla="*/ 0 w 114"/>
                <a:gd name="T13" fmla="*/ 40 h 71"/>
                <a:gd name="T14" fmla="*/ 67 w 114"/>
                <a:gd name="T15" fmla="*/ 1 h 71"/>
                <a:gd name="T16" fmla="*/ 76 w 114"/>
                <a:gd name="T17" fmla="*/ 4 h 71"/>
                <a:gd name="T18" fmla="*/ 114 w 114"/>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1">
                  <a:moveTo>
                    <a:pt x="114" y="71"/>
                  </a:moveTo>
                  <a:cubicBezTo>
                    <a:pt x="114" y="71"/>
                    <a:pt x="114" y="71"/>
                    <a:pt x="114" y="71"/>
                  </a:cubicBezTo>
                  <a:cubicBezTo>
                    <a:pt x="114" y="71"/>
                    <a:pt x="114" y="71"/>
                    <a:pt x="114" y="71"/>
                  </a:cubicBezTo>
                  <a:cubicBezTo>
                    <a:pt x="113" y="71"/>
                    <a:pt x="113" y="71"/>
                    <a:pt x="113" y="71"/>
                  </a:cubicBezTo>
                  <a:cubicBezTo>
                    <a:pt x="102" y="52"/>
                    <a:pt x="84" y="37"/>
                    <a:pt x="64" y="32"/>
                  </a:cubicBezTo>
                  <a:cubicBezTo>
                    <a:pt x="44" y="27"/>
                    <a:pt x="19" y="30"/>
                    <a:pt x="0" y="41"/>
                  </a:cubicBezTo>
                  <a:cubicBezTo>
                    <a:pt x="0" y="40"/>
                    <a:pt x="0" y="40"/>
                    <a:pt x="0" y="40"/>
                  </a:cubicBezTo>
                  <a:cubicBezTo>
                    <a:pt x="67" y="1"/>
                    <a:pt x="67" y="1"/>
                    <a:pt x="67" y="1"/>
                  </a:cubicBezTo>
                  <a:cubicBezTo>
                    <a:pt x="70" y="0"/>
                    <a:pt x="74" y="1"/>
                    <a:pt x="76" y="4"/>
                  </a:cubicBezTo>
                  <a:lnTo>
                    <a:pt x="114" y="71"/>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C670A7C4-4EDA-4B1D-A13F-737F64A1A45F}"/>
                </a:ext>
              </a:extLst>
            </p:cNvPr>
            <p:cNvSpPr>
              <a:spLocks/>
            </p:cNvSpPr>
            <p:nvPr/>
          </p:nvSpPr>
          <p:spPr bwMode="auto">
            <a:xfrm>
              <a:off x="138" y="17"/>
              <a:ext cx="227" cy="225"/>
            </a:xfrm>
            <a:custGeom>
              <a:avLst/>
              <a:gdLst>
                <a:gd name="T0" fmla="*/ 84 w 84"/>
                <a:gd name="T1" fmla="*/ 0 h 83"/>
                <a:gd name="T2" fmla="*/ 84 w 84"/>
                <a:gd name="T3" fmla="*/ 0 h 83"/>
                <a:gd name="T4" fmla="*/ 84 w 84"/>
                <a:gd name="T5" fmla="*/ 0 h 83"/>
                <a:gd name="T6" fmla="*/ 84 w 84"/>
                <a:gd name="T7" fmla="*/ 1 h 83"/>
                <a:gd name="T8" fmla="*/ 26 w 84"/>
                <a:gd name="T9" fmla="*/ 24 h 83"/>
                <a:gd name="T10" fmla="*/ 1 w 84"/>
                <a:gd name="T11" fmla="*/ 83 h 83"/>
                <a:gd name="T12" fmla="*/ 0 w 84"/>
                <a:gd name="T13" fmla="*/ 83 h 83"/>
                <a:gd name="T14" fmla="*/ 1 w 84"/>
                <a:gd name="T15" fmla="*/ 6 h 83"/>
                <a:gd name="T16" fmla="*/ 7 w 84"/>
                <a:gd name="T17" fmla="*/ 0 h 83"/>
                <a:gd name="T18" fmla="*/ 84 w 84"/>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84" y="0"/>
                  </a:moveTo>
                  <a:cubicBezTo>
                    <a:pt x="84" y="0"/>
                    <a:pt x="84" y="0"/>
                    <a:pt x="84" y="0"/>
                  </a:cubicBezTo>
                  <a:cubicBezTo>
                    <a:pt x="84" y="0"/>
                    <a:pt x="84" y="0"/>
                    <a:pt x="84" y="0"/>
                  </a:cubicBezTo>
                  <a:cubicBezTo>
                    <a:pt x="84" y="1"/>
                    <a:pt x="84" y="1"/>
                    <a:pt x="84" y="1"/>
                  </a:cubicBezTo>
                  <a:cubicBezTo>
                    <a:pt x="62" y="1"/>
                    <a:pt x="40" y="9"/>
                    <a:pt x="26" y="24"/>
                  </a:cubicBezTo>
                  <a:cubicBezTo>
                    <a:pt x="11" y="38"/>
                    <a:pt x="1" y="61"/>
                    <a:pt x="1" y="83"/>
                  </a:cubicBezTo>
                  <a:cubicBezTo>
                    <a:pt x="0" y="83"/>
                    <a:pt x="0" y="83"/>
                    <a:pt x="0" y="83"/>
                  </a:cubicBezTo>
                  <a:cubicBezTo>
                    <a:pt x="1" y="6"/>
                    <a:pt x="1" y="6"/>
                    <a:pt x="1" y="6"/>
                  </a:cubicBezTo>
                  <a:cubicBezTo>
                    <a:pt x="1" y="3"/>
                    <a:pt x="4" y="0"/>
                    <a:pt x="7" y="0"/>
                  </a:cubicBezTo>
                  <a:lnTo>
                    <a:pt x="84"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315B0613-4392-40AF-AAD5-D8178B6074CD}"/>
                </a:ext>
              </a:extLst>
            </p:cNvPr>
            <p:cNvSpPr>
              <a:spLocks/>
            </p:cNvSpPr>
            <p:nvPr/>
          </p:nvSpPr>
          <p:spPr bwMode="auto">
            <a:xfrm>
              <a:off x="3" y="96"/>
              <a:ext cx="192" cy="308"/>
            </a:xfrm>
            <a:custGeom>
              <a:avLst/>
              <a:gdLst>
                <a:gd name="T0" fmla="*/ 40 w 71"/>
                <a:gd name="T1" fmla="*/ 0 h 114"/>
                <a:gd name="T2" fmla="*/ 40 w 71"/>
                <a:gd name="T3" fmla="*/ 0 h 114"/>
                <a:gd name="T4" fmla="*/ 40 w 71"/>
                <a:gd name="T5" fmla="*/ 0 h 114"/>
                <a:gd name="T6" fmla="*/ 41 w 71"/>
                <a:gd name="T7" fmla="*/ 1 h 114"/>
                <a:gd name="T8" fmla="*/ 32 w 71"/>
                <a:gd name="T9" fmla="*/ 63 h 114"/>
                <a:gd name="T10" fmla="*/ 71 w 71"/>
                <a:gd name="T11" fmla="*/ 114 h 114"/>
                <a:gd name="T12" fmla="*/ 70 w 71"/>
                <a:gd name="T13" fmla="*/ 114 h 114"/>
                <a:gd name="T14" fmla="*/ 4 w 71"/>
                <a:gd name="T15" fmla="*/ 76 h 114"/>
                <a:gd name="T16" fmla="*/ 2 w 71"/>
                <a:gd name="T17" fmla="*/ 67 h 114"/>
                <a:gd name="T18" fmla="*/ 40 w 71"/>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14">
                  <a:moveTo>
                    <a:pt x="40" y="0"/>
                  </a:moveTo>
                  <a:cubicBezTo>
                    <a:pt x="40" y="0"/>
                    <a:pt x="40" y="0"/>
                    <a:pt x="40" y="0"/>
                  </a:cubicBezTo>
                  <a:cubicBezTo>
                    <a:pt x="40" y="0"/>
                    <a:pt x="40" y="0"/>
                    <a:pt x="40" y="0"/>
                  </a:cubicBezTo>
                  <a:cubicBezTo>
                    <a:pt x="41" y="1"/>
                    <a:pt x="41" y="1"/>
                    <a:pt x="41" y="1"/>
                  </a:cubicBezTo>
                  <a:cubicBezTo>
                    <a:pt x="30" y="20"/>
                    <a:pt x="26" y="43"/>
                    <a:pt x="32" y="63"/>
                  </a:cubicBezTo>
                  <a:cubicBezTo>
                    <a:pt x="37" y="82"/>
                    <a:pt x="52" y="103"/>
                    <a:pt x="71" y="114"/>
                  </a:cubicBezTo>
                  <a:cubicBezTo>
                    <a:pt x="70" y="114"/>
                    <a:pt x="70" y="114"/>
                    <a:pt x="70" y="114"/>
                  </a:cubicBezTo>
                  <a:cubicBezTo>
                    <a:pt x="4" y="76"/>
                    <a:pt x="4" y="76"/>
                    <a:pt x="4" y="76"/>
                  </a:cubicBezTo>
                  <a:cubicBezTo>
                    <a:pt x="1" y="74"/>
                    <a:pt x="0" y="70"/>
                    <a:pt x="2" y="67"/>
                  </a:cubicBezTo>
                  <a:lnTo>
                    <a:pt x="40" y="0"/>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34E49F00-A225-4F69-8EC3-8DD0772B9643}"/>
                </a:ext>
              </a:extLst>
            </p:cNvPr>
            <p:cNvSpPr>
              <a:spLocks/>
            </p:cNvSpPr>
            <p:nvPr/>
          </p:nvSpPr>
          <p:spPr bwMode="auto">
            <a:xfrm>
              <a:off x="65" y="374"/>
              <a:ext cx="308" cy="195"/>
            </a:xfrm>
            <a:custGeom>
              <a:avLst/>
              <a:gdLst>
                <a:gd name="T0" fmla="*/ 0 w 114"/>
                <a:gd name="T1" fmla="*/ 0 h 72"/>
                <a:gd name="T2" fmla="*/ 0 w 114"/>
                <a:gd name="T3" fmla="*/ 0 h 72"/>
                <a:gd name="T4" fmla="*/ 0 w 114"/>
                <a:gd name="T5" fmla="*/ 0 h 72"/>
                <a:gd name="T6" fmla="*/ 1 w 114"/>
                <a:gd name="T7" fmla="*/ 0 h 72"/>
                <a:gd name="T8" fmla="*/ 49 w 114"/>
                <a:gd name="T9" fmla="*/ 39 h 72"/>
                <a:gd name="T10" fmla="*/ 113 w 114"/>
                <a:gd name="T11" fmla="*/ 31 h 72"/>
                <a:gd name="T12" fmla="*/ 114 w 114"/>
                <a:gd name="T13" fmla="*/ 32 h 72"/>
                <a:gd name="T14" fmla="*/ 47 w 114"/>
                <a:gd name="T15" fmla="*/ 70 h 72"/>
                <a:gd name="T16" fmla="*/ 38 w 114"/>
                <a:gd name="T17" fmla="*/ 67 h 72"/>
                <a:gd name="T18" fmla="*/ 0 w 114"/>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2">
                  <a:moveTo>
                    <a:pt x="0" y="0"/>
                  </a:moveTo>
                  <a:cubicBezTo>
                    <a:pt x="0" y="0"/>
                    <a:pt x="0" y="0"/>
                    <a:pt x="0" y="0"/>
                  </a:cubicBezTo>
                  <a:cubicBezTo>
                    <a:pt x="0" y="0"/>
                    <a:pt x="0" y="0"/>
                    <a:pt x="0" y="0"/>
                  </a:cubicBezTo>
                  <a:cubicBezTo>
                    <a:pt x="1" y="0"/>
                    <a:pt x="1" y="0"/>
                    <a:pt x="1" y="0"/>
                  </a:cubicBezTo>
                  <a:cubicBezTo>
                    <a:pt x="11" y="19"/>
                    <a:pt x="30" y="34"/>
                    <a:pt x="49" y="39"/>
                  </a:cubicBezTo>
                  <a:cubicBezTo>
                    <a:pt x="69" y="45"/>
                    <a:pt x="94" y="42"/>
                    <a:pt x="113" y="31"/>
                  </a:cubicBezTo>
                  <a:cubicBezTo>
                    <a:pt x="114" y="32"/>
                    <a:pt x="114" y="32"/>
                    <a:pt x="114" y="32"/>
                  </a:cubicBezTo>
                  <a:cubicBezTo>
                    <a:pt x="47" y="70"/>
                    <a:pt x="47" y="70"/>
                    <a:pt x="47" y="70"/>
                  </a:cubicBezTo>
                  <a:cubicBezTo>
                    <a:pt x="44" y="72"/>
                    <a:pt x="40" y="70"/>
                    <a:pt x="38" y="67"/>
                  </a:cubicBezTo>
                  <a:lnTo>
                    <a:pt x="0"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4A478D84-2445-475B-874F-EDD93B28183C}"/>
                </a:ext>
              </a:extLst>
            </p:cNvPr>
            <p:cNvSpPr>
              <a:spLocks/>
            </p:cNvSpPr>
            <p:nvPr/>
          </p:nvSpPr>
          <p:spPr bwMode="auto">
            <a:xfrm>
              <a:off x="260" y="339"/>
              <a:ext cx="226" cy="227"/>
            </a:xfrm>
            <a:custGeom>
              <a:avLst/>
              <a:gdLst>
                <a:gd name="T0" fmla="*/ 0 w 84"/>
                <a:gd name="T1" fmla="*/ 83 h 84"/>
                <a:gd name="T2" fmla="*/ 0 w 84"/>
                <a:gd name="T3" fmla="*/ 83 h 84"/>
                <a:gd name="T4" fmla="*/ 0 w 84"/>
                <a:gd name="T5" fmla="*/ 83 h 84"/>
                <a:gd name="T6" fmla="*/ 0 w 84"/>
                <a:gd name="T7" fmla="*/ 82 h 84"/>
                <a:gd name="T8" fmla="*/ 58 w 84"/>
                <a:gd name="T9" fmla="*/ 60 h 84"/>
                <a:gd name="T10" fmla="*/ 83 w 84"/>
                <a:gd name="T11" fmla="*/ 0 h 84"/>
                <a:gd name="T12" fmla="*/ 84 w 84"/>
                <a:gd name="T13" fmla="*/ 0 h 84"/>
                <a:gd name="T14" fmla="*/ 83 w 84"/>
                <a:gd name="T15" fmla="*/ 77 h 84"/>
                <a:gd name="T16" fmla="*/ 77 w 84"/>
                <a:gd name="T17" fmla="*/ 84 h 84"/>
                <a:gd name="T18" fmla="*/ 0 w 84"/>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0" y="83"/>
                  </a:moveTo>
                  <a:cubicBezTo>
                    <a:pt x="0" y="83"/>
                    <a:pt x="0" y="83"/>
                    <a:pt x="0" y="83"/>
                  </a:cubicBezTo>
                  <a:cubicBezTo>
                    <a:pt x="0" y="83"/>
                    <a:pt x="0" y="83"/>
                    <a:pt x="0" y="83"/>
                  </a:cubicBezTo>
                  <a:cubicBezTo>
                    <a:pt x="0" y="82"/>
                    <a:pt x="0" y="82"/>
                    <a:pt x="0" y="82"/>
                  </a:cubicBezTo>
                  <a:cubicBezTo>
                    <a:pt x="22" y="82"/>
                    <a:pt x="44" y="74"/>
                    <a:pt x="58" y="60"/>
                  </a:cubicBezTo>
                  <a:cubicBezTo>
                    <a:pt x="73" y="45"/>
                    <a:pt x="83" y="22"/>
                    <a:pt x="83" y="0"/>
                  </a:cubicBezTo>
                  <a:cubicBezTo>
                    <a:pt x="84" y="0"/>
                    <a:pt x="84" y="0"/>
                    <a:pt x="84" y="0"/>
                  </a:cubicBezTo>
                  <a:cubicBezTo>
                    <a:pt x="83" y="77"/>
                    <a:pt x="83" y="77"/>
                    <a:pt x="83" y="77"/>
                  </a:cubicBezTo>
                  <a:cubicBezTo>
                    <a:pt x="83" y="81"/>
                    <a:pt x="80" y="84"/>
                    <a:pt x="77" y="84"/>
                  </a:cubicBezTo>
                  <a:lnTo>
                    <a:pt x="0" y="83"/>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4">
              <a:extLst>
                <a:ext uri="{FF2B5EF4-FFF2-40B4-BE49-F238E27FC236}">
                  <a16:creationId xmlns:a16="http://schemas.microsoft.com/office/drawing/2014/main" id="{A9762826-3B7A-45E6-BB3C-CFB3539C9021}"/>
                </a:ext>
              </a:extLst>
            </p:cNvPr>
            <p:cNvSpPr>
              <a:spLocks/>
            </p:cNvSpPr>
            <p:nvPr/>
          </p:nvSpPr>
          <p:spPr bwMode="auto">
            <a:xfrm>
              <a:off x="446" y="166"/>
              <a:ext cx="189" cy="308"/>
            </a:xfrm>
            <a:custGeom>
              <a:avLst/>
              <a:gdLst>
                <a:gd name="T0" fmla="*/ 29 w 70"/>
                <a:gd name="T1" fmla="*/ 114 h 114"/>
                <a:gd name="T2" fmla="*/ 29 w 70"/>
                <a:gd name="T3" fmla="*/ 114 h 114"/>
                <a:gd name="T4" fmla="*/ 29 w 70"/>
                <a:gd name="T5" fmla="*/ 114 h 114"/>
                <a:gd name="T6" fmla="*/ 29 w 70"/>
                <a:gd name="T7" fmla="*/ 114 h 114"/>
                <a:gd name="T8" fmla="*/ 39 w 70"/>
                <a:gd name="T9" fmla="*/ 52 h 114"/>
                <a:gd name="T10" fmla="*/ 0 w 70"/>
                <a:gd name="T11" fmla="*/ 0 h 114"/>
                <a:gd name="T12" fmla="*/ 0 w 70"/>
                <a:gd name="T13" fmla="*/ 0 h 114"/>
                <a:gd name="T14" fmla="*/ 66 w 70"/>
                <a:gd name="T15" fmla="*/ 39 h 114"/>
                <a:gd name="T16" fmla="*/ 69 w 70"/>
                <a:gd name="T17" fmla="*/ 48 h 114"/>
                <a:gd name="T18" fmla="*/ 29 w 70"/>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14">
                  <a:moveTo>
                    <a:pt x="29" y="114"/>
                  </a:moveTo>
                  <a:cubicBezTo>
                    <a:pt x="29" y="114"/>
                    <a:pt x="29" y="114"/>
                    <a:pt x="29" y="114"/>
                  </a:cubicBezTo>
                  <a:cubicBezTo>
                    <a:pt x="29" y="114"/>
                    <a:pt x="29" y="114"/>
                    <a:pt x="29" y="114"/>
                  </a:cubicBezTo>
                  <a:cubicBezTo>
                    <a:pt x="29" y="114"/>
                    <a:pt x="29" y="114"/>
                    <a:pt x="29" y="114"/>
                  </a:cubicBezTo>
                  <a:cubicBezTo>
                    <a:pt x="40" y="95"/>
                    <a:pt x="44" y="71"/>
                    <a:pt x="39" y="52"/>
                  </a:cubicBezTo>
                  <a:cubicBezTo>
                    <a:pt x="33" y="32"/>
                    <a:pt x="18" y="11"/>
                    <a:pt x="0" y="0"/>
                  </a:cubicBezTo>
                  <a:cubicBezTo>
                    <a:pt x="0" y="0"/>
                    <a:pt x="0" y="0"/>
                    <a:pt x="0" y="0"/>
                  </a:cubicBezTo>
                  <a:cubicBezTo>
                    <a:pt x="66" y="39"/>
                    <a:pt x="66" y="39"/>
                    <a:pt x="66" y="39"/>
                  </a:cubicBezTo>
                  <a:cubicBezTo>
                    <a:pt x="69" y="41"/>
                    <a:pt x="70" y="45"/>
                    <a:pt x="69" y="48"/>
                  </a:cubicBezTo>
                  <a:lnTo>
                    <a:pt x="29" y="114"/>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Content Placeholder 4"/>
          <p:cNvSpPr>
            <a:spLocks noGrp="1"/>
          </p:cNvSpPr>
          <p:nvPr>
            <p:ph sz="quarter" idx="13"/>
          </p:nvPr>
        </p:nvSpPr>
        <p:spPr>
          <a:xfrm>
            <a:off x="292355" y="894397"/>
            <a:ext cx="11621593" cy="620138"/>
          </a:xfrm>
        </p:spPr>
        <p:txBody>
          <a:bodyPr anchor="ctr"/>
          <a:lstStyle>
            <a:lvl1pPr marL="0" indent="0">
              <a:buFont typeface="Arial" panose="020B0604020202020204" pitchFamily="34" charset="0"/>
              <a:buNone/>
              <a:defRPr/>
            </a:lvl1pPr>
          </a:lstStyle>
          <a:p>
            <a:pPr lvl="0" algn="l" defTabSz="914400" eaLnBrk="1" fontAlgn="auto" hangingPunct="1">
              <a:lnSpc>
                <a:spcPct val="100000"/>
              </a:lnSpc>
              <a:spcBef>
                <a:spcPts val="0"/>
              </a:spcBef>
              <a:spcAft>
                <a:spcPts val="0"/>
              </a:spcAft>
            </a:pPr>
            <a:r>
              <a:rPr lang="en-US" sz="1800" b="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Largest producer of natural uranium with priority access to one </a:t>
            </a:r>
          </a:p>
          <a:p>
            <a:pPr lvl="0" algn="l" defTabSz="914400" eaLnBrk="1" fontAlgn="auto" hangingPunct="1">
              <a:lnSpc>
                <a:spcPct val="100000"/>
              </a:lnSpc>
              <a:spcBef>
                <a:spcPts val="0"/>
              </a:spcBef>
              <a:spcAft>
                <a:spcPts val="0"/>
              </a:spcAft>
            </a:pPr>
            <a:r>
              <a:rPr lang="en-US" sz="1800" b="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of the world’s largest reserve bases</a:t>
            </a:r>
            <a:endParaRPr lang="en-CA" sz="1800" b="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endParaRPr>
          </a:p>
        </p:txBody>
      </p:sp>
      <p:cxnSp>
        <p:nvCxnSpPr>
          <p:cNvPr id="17" name="Straight Connector 49">
            <a:extLst>
              <a:ext uri="{FF2B5EF4-FFF2-40B4-BE49-F238E27FC236}">
                <a16:creationId xmlns:a16="http://schemas.microsoft.com/office/drawing/2014/main" id="{92606902-89BA-485C-A0F6-C9B2E7B38CFF}"/>
              </a:ext>
            </a:extLst>
          </p:cNvPr>
          <p:cNvCxnSpPr>
            <a:cxnSpLocks/>
          </p:cNvCxnSpPr>
          <p:nvPr userDrawn="1"/>
        </p:nvCxnSpPr>
        <p:spPr>
          <a:xfrm>
            <a:off x="284509" y="1533668"/>
            <a:ext cx="10080000"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CEC89328-7EEF-455D-813C-E0D908E266C5}"/>
              </a:ext>
            </a:extLst>
          </p:cNvPr>
          <p:cNvCxnSpPr>
            <a:cxnSpLocks/>
          </p:cNvCxnSpPr>
          <p:nvPr userDrawn="1"/>
        </p:nvCxnSpPr>
        <p:spPr>
          <a:xfrm flipV="1">
            <a:off x="292936" y="873471"/>
            <a:ext cx="10080000"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62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8" presetClass="emph" presetSubtype="0" decel="100000" fill="hold" nodeType="withEffect">
                                  <p:stCondLst>
                                    <p:cond delay="250"/>
                                  </p:stCondLst>
                                  <p:childTnLst>
                                    <p:animRot by="21600000">
                                      <p:cBhvr>
                                        <p:cTn id="9" dur="1000" fill="hold"/>
                                        <p:tgtEl>
                                          <p:spTgt spid="8"/>
                                        </p:tgtEl>
                                        <p:attrNameLst>
                                          <p:attrName>r</p:attrName>
                                        </p:attrNameLst>
                                      </p:cBhvr>
                                    </p:animRot>
                                  </p:childTnLst>
                                </p:cTn>
                              </p:par>
                              <p:par>
                                <p:cTn id="10" presetID="22" presetClass="entr" presetSubtype="2" fill="hold" nodeType="withEffect">
                                  <p:stCondLst>
                                    <p:cond delay="125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par>
                                <p:cTn id="13" presetID="22" presetClass="entr" presetSubtype="8" fill="hold" nodeType="withEffect">
                                  <p:stCondLst>
                                    <p:cond delay="125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ic Layout 1">
    <p:spTree>
      <p:nvGrpSpPr>
        <p:cNvPr id="1" name=""/>
        <p:cNvGrpSpPr/>
        <p:nvPr/>
      </p:nvGrpSpPr>
      <p:grpSpPr>
        <a:xfrm>
          <a:off x="0" y="0"/>
          <a:ext cx="0" cy="0"/>
          <a:chOff x="0" y="0"/>
          <a:chExt cx="0" cy="0"/>
        </a:xfrm>
      </p:grpSpPr>
      <p:sp>
        <p:nvSpPr>
          <p:cNvPr id="6" name="Text Placeholder 2"/>
          <p:cNvSpPr>
            <a:spLocks noGrp="1"/>
          </p:cNvSpPr>
          <p:nvPr>
            <p:ph idx="1"/>
          </p:nvPr>
        </p:nvSpPr>
        <p:spPr bwMode="auto">
          <a:xfrm>
            <a:off x="292355" y="1412875"/>
            <a:ext cx="11598793"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lvl1pPr>
            <a:lvl2pPr>
              <a:defRPr sz="2000"/>
            </a:lvl2pPr>
            <a:lvl3pPr>
              <a:defRPr sz="1600"/>
            </a:lvl3pPr>
            <a:lvl4pPr>
              <a:defRPr sz="1400"/>
            </a:lvl4pPr>
            <a:lvl5pPr>
              <a:defRPr sz="1400"/>
            </a:lvl5pPr>
          </a:lstStyle>
          <a:p>
            <a:pPr lvl="0"/>
            <a:r>
              <a:rPr lang="ru-RU" altLang="ru-RU" dirty="0"/>
              <a:t>Образец текста</a:t>
            </a:r>
          </a:p>
          <a:p>
            <a:pPr lvl="1"/>
            <a:r>
              <a:rPr lang="ru-RU" altLang="ru-RU" dirty="0"/>
              <a:t>Второй уровень</a:t>
            </a:r>
          </a:p>
          <a:p>
            <a:pPr lvl="2"/>
            <a:r>
              <a:rPr lang="ru-RU" altLang="ru-RU" dirty="0"/>
              <a:t>Третий уровень</a:t>
            </a:r>
          </a:p>
          <a:p>
            <a:pPr lvl="3"/>
            <a:r>
              <a:rPr lang="ru-RU" altLang="ru-RU" dirty="0"/>
              <a:t>Четвертый уровень</a:t>
            </a:r>
          </a:p>
          <a:p>
            <a:pPr lvl="4"/>
            <a:r>
              <a:rPr lang="ru-RU" altLang="ru-RU" dirty="0"/>
              <a:t>Пятый уровень</a:t>
            </a:r>
            <a:endParaRPr lang="en-US" altLang="ru-RU" dirty="0"/>
          </a:p>
        </p:txBody>
      </p:sp>
      <p:sp>
        <p:nvSpPr>
          <p:cNvPr id="12" name="Title 11">
            <a:extLst>
              <a:ext uri="{FF2B5EF4-FFF2-40B4-BE49-F238E27FC236}">
                <a16:creationId xmlns:a16="http://schemas.microsoft.com/office/drawing/2014/main" id="{CFDACD9A-4AB4-4759-BB3A-14E79C64DFC6}"/>
              </a:ext>
            </a:extLst>
          </p:cNvPr>
          <p:cNvSpPr>
            <a:spLocks noGrp="1"/>
          </p:cNvSpPr>
          <p:nvPr>
            <p:ph type="title"/>
          </p:nvPr>
        </p:nvSpPr>
        <p:spPr>
          <a:xfrm>
            <a:off x="295283" y="211446"/>
            <a:ext cx="10980542" cy="553998"/>
          </a:xfrm>
        </p:spPr>
        <p:txBody>
          <a:bodyPr/>
          <a:lstStyle>
            <a:lvl1pPr>
              <a:defRPr sz="4000" spc="200" baseline="0">
                <a:solidFill>
                  <a:srgbClr val="F7A700"/>
                </a:solidFill>
              </a:defRPr>
            </a:lvl1p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rPr>
              <a:t>FY2021</a:t>
            </a:r>
            <a:endPar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rPr>
              <a:t>Investor Handout</a:t>
            </a:r>
          </a:p>
        </p:txBody>
      </p:sp>
      <p:sp>
        <p:nvSpPr>
          <p:cNvPr id="4" name="Slide Number Placeholder 3"/>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FA1D94E-16F3-49BA-ABDF-8DF15B85F6DB}" type="slidenum">
              <a:rPr kumimoji="0" lang="en-CA" sz="1100" b="1" i="0" u="none" strike="noStrike" kern="1200" cap="none" spc="0" normalizeH="0" baseline="0" noProof="0" smtClean="0">
                <a:ln>
                  <a:noFill/>
                </a:ln>
                <a:solidFill>
                  <a:srgbClr val="002673"/>
                </a:solidFill>
                <a:effectLst/>
                <a:uLnTx/>
                <a:uFillTx/>
                <a:latin typeface="Century Gothic" panose="020B0502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endParaRPr>
          </a:p>
        </p:txBody>
      </p:sp>
      <p:grpSp>
        <p:nvGrpSpPr>
          <p:cNvPr id="7" name="Group 8">
            <a:extLst>
              <a:ext uri="{FF2B5EF4-FFF2-40B4-BE49-F238E27FC236}">
                <a16:creationId xmlns:a16="http://schemas.microsoft.com/office/drawing/2014/main" id="{B8612A9F-EDB1-45A9-9D61-905FF60A0C4A}"/>
              </a:ext>
            </a:extLst>
          </p:cNvPr>
          <p:cNvGrpSpPr>
            <a:grpSpLocks noChangeAspect="1"/>
          </p:cNvGrpSpPr>
          <p:nvPr userDrawn="1"/>
        </p:nvGrpSpPr>
        <p:grpSpPr bwMode="auto">
          <a:xfrm>
            <a:off x="11318961" y="210312"/>
            <a:ext cx="534544" cy="480413"/>
            <a:chOff x="3" y="1"/>
            <a:chExt cx="632" cy="568"/>
          </a:xfrm>
        </p:grpSpPr>
        <p:sp>
          <p:nvSpPr>
            <p:cNvPr id="8" name="Freeform 9">
              <a:extLst>
                <a:ext uri="{FF2B5EF4-FFF2-40B4-BE49-F238E27FC236}">
                  <a16:creationId xmlns:a16="http://schemas.microsoft.com/office/drawing/2014/main" id="{95794DC2-FF23-4B22-ADA4-8C78703490D8}"/>
                </a:ext>
              </a:extLst>
            </p:cNvPr>
            <p:cNvSpPr>
              <a:spLocks/>
            </p:cNvSpPr>
            <p:nvPr/>
          </p:nvSpPr>
          <p:spPr bwMode="auto">
            <a:xfrm>
              <a:off x="265" y="1"/>
              <a:ext cx="308" cy="192"/>
            </a:xfrm>
            <a:custGeom>
              <a:avLst/>
              <a:gdLst>
                <a:gd name="T0" fmla="*/ 114 w 114"/>
                <a:gd name="T1" fmla="*/ 71 h 71"/>
                <a:gd name="T2" fmla="*/ 114 w 114"/>
                <a:gd name="T3" fmla="*/ 71 h 71"/>
                <a:gd name="T4" fmla="*/ 114 w 114"/>
                <a:gd name="T5" fmla="*/ 71 h 71"/>
                <a:gd name="T6" fmla="*/ 113 w 114"/>
                <a:gd name="T7" fmla="*/ 71 h 71"/>
                <a:gd name="T8" fmla="*/ 64 w 114"/>
                <a:gd name="T9" fmla="*/ 32 h 71"/>
                <a:gd name="T10" fmla="*/ 0 w 114"/>
                <a:gd name="T11" fmla="*/ 41 h 71"/>
                <a:gd name="T12" fmla="*/ 0 w 114"/>
                <a:gd name="T13" fmla="*/ 40 h 71"/>
                <a:gd name="T14" fmla="*/ 67 w 114"/>
                <a:gd name="T15" fmla="*/ 1 h 71"/>
                <a:gd name="T16" fmla="*/ 76 w 114"/>
                <a:gd name="T17" fmla="*/ 4 h 71"/>
                <a:gd name="T18" fmla="*/ 114 w 114"/>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1">
                  <a:moveTo>
                    <a:pt x="114" y="71"/>
                  </a:moveTo>
                  <a:cubicBezTo>
                    <a:pt x="114" y="71"/>
                    <a:pt x="114" y="71"/>
                    <a:pt x="114" y="71"/>
                  </a:cubicBezTo>
                  <a:cubicBezTo>
                    <a:pt x="114" y="71"/>
                    <a:pt x="114" y="71"/>
                    <a:pt x="114" y="71"/>
                  </a:cubicBezTo>
                  <a:cubicBezTo>
                    <a:pt x="113" y="71"/>
                    <a:pt x="113" y="71"/>
                    <a:pt x="113" y="71"/>
                  </a:cubicBezTo>
                  <a:cubicBezTo>
                    <a:pt x="102" y="52"/>
                    <a:pt x="84" y="37"/>
                    <a:pt x="64" y="32"/>
                  </a:cubicBezTo>
                  <a:cubicBezTo>
                    <a:pt x="44" y="27"/>
                    <a:pt x="19" y="30"/>
                    <a:pt x="0" y="41"/>
                  </a:cubicBezTo>
                  <a:cubicBezTo>
                    <a:pt x="0" y="40"/>
                    <a:pt x="0" y="40"/>
                    <a:pt x="0" y="40"/>
                  </a:cubicBezTo>
                  <a:cubicBezTo>
                    <a:pt x="67" y="1"/>
                    <a:pt x="67" y="1"/>
                    <a:pt x="67" y="1"/>
                  </a:cubicBezTo>
                  <a:cubicBezTo>
                    <a:pt x="70" y="0"/>
                    <a:pt x="74" y="1"/>
                    <a:pt x="76" y="4"/>
                  </a:cubicBezTo>
                  <a:lnTo>
                    <a:pt x="114" y="71"/>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0">
              <a:extLst>
                <a:ext uri="{FF2B5EF4-FFF2-40B4-BE49-F238E27FC236}">
                  <a16:creationId xmlns:a16="http://schemas.microsoft.com/office/drawing/2014/main" id="{C670A7C4-4EDA-4B1D-A13F-737F64A1A45F}"/>
                </a:ext>
              </a:extLst>
            </p:cNvPr>
            <p:cNvSpPr>
              <a:spLocks/>
            </p:cNvSpPr>
            <p:nvPr/>
          </p:nvSpPr>
          <p:spPr bwMode="auto">
            <a:xfrm>
              <a:off x="138" y="17"/>
              <a:ext cx="227" cy="225"/>
            </a:xfrm>
            <a:custGeom>
              <a:avLst/>
              <a:gdLst>
                <a:gd name="T0" fmla="*/ 84 w 84"/>
                <a:gd name="T1" fmla="*/ 0 h 83"/>
                <a:gd name="T2" fmla="*/ 84 w 84"/>
                <a:gd name="T3" fmla="*/ 0 h 83"/>
                <a:gd name="T4" fmla="*/ 84 w 84"/>
                <a:gd name="T5" fmla="*/ 0 h 83"/>
                <a:gd name="T6" fmla="*/ 84 w 84"/>
                <a:gd name="T7" fmla="*/ 1 h 83"/>
                <a:gd name="T8" fmla="*/ 26 w 84"/>
                <a:gd name="T9" fmla="*/ 24 h 83"/>
                <a:gd name="T10" fmla="*/ 1 w 84"/>
                <a:gd name="T11" fmla="*/ 83 h 83"/>
                <a:gd name="T12" fmla="*/ 0 w 84"/>
                <a:gd name="T13" fmla="*/ 83 h 83"/>
                <a:gd name="T14" fmla="*/ 1 w 84"/>
                <a:gd name="T15" fmla="*/ 6 h 83"/>
                <a:gd name="T16" fmla="*/ 7 w 84"/>
                <a:gd name="T17" fmla="*/ 0 h 83"/>
                <a:gd name="T18" fmla="*/ 84 w 84"/>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84" y="0"/>
                  </a:moveTo>
                  <a:cubicBezTo>
                    <a:pt x="84" y="0"/>
                    <a:pt x="84" y="0"/>
                    <a:pt x="84" y="0"/>
                  </a:cubicBezTo>
                  <a:cubicBezTo>
                    <a:pt x="84" y="0"/>
                    <a:pt x="84" y="0"/>
                    <a:pt x="84" y="0"/>
                  </a:cubicBezTo>
                  <a:cubicBezTo>
                    <a:pt x="84" y="1"/>
                    <a:pt x="84" y="1"/>
                    <a:pt x="84" y="1"/>
                  </a:cubicBezTo>
                  <a:cubicBezTo>
                    <a:pt x="62" y="1"/>
                    <a:pt x="40" y="9"/>
                    <a:pt x="26" y="24"/>
                  </a:cubicBezTo>
                  <a:cubicBezTo>
                    <a:pt x="11" y="38"/>
                    <a:pt x="1" y="61"/>
                    <a:pt x="1" y="83"/>
                  </a:cubicBezTo>
                  <a:cubicBezTo>
                    <a:pt x="0" y="83"/>
                    <a:pt x="0" y="83"/>
                    <a:pt x="0" y="83"/>
                  </a:cubicBezTo>
                  <a:cubicBezTo>
                    <a:pt x="1" y="6"/>
                    <a:pt x="1" y="6"/>
                    <a:pt x="1" y="6"/>
                  </a:cubicBezTo>
                  <a:cubicBezTo>
                    <a:pt x="1" y="3"/>
                    <a:pt x="4" y="0"/>
                    <a:pt x="7" y="0"/>
                  </a:cubicBezTo>
                  <a:lnTo>
                    <a:pt x="84"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315B0613-4392-40AF-AAD5-D8178B6074CD}"/>
                </a:ext>
              </a:extLst>
            </p:cNvPr>
            <p:cNvSpPr>
              <a:spLocks/>
            </p:cNvSpPr>
            <p:nvPr/>
          </p:nvSpPr>
          <p:spPr bwMode="auto">
            <a:xfrm>
              <a:off x="3" y="96"/>
              <a:ext cx="192" cy="308"/>
            </a:xfrm>
            <a:custGeom>
              <a:avLst/>
              <a:gdLst>
                <a:gd name="T0" fmla="*/ 40 w 71"/>
                <a:gd name="T1" fmla="*/ 0 h 114"/>
                <a:gd name="T2" fmla="*/ 40 w 71"/>
                <a:gd name="T3" fmla="*/ 0 h 114"/>
                <a:gd name="T4" fmla="*/ 40 w 71"/>
                <a:gd name="T5" fmla="*/ 0 h 114"/>
                <a:gd name="T6" fmla="*/ 41 w 71"/>
                <a:gd name="T7" fmla="*/ 1 h 114"/>
                <a:gd name="T8" fmla="*/ 32 w 71"/>
                <a:gd name="T9" fmla="*/ 63 h 114"/>
                <a:gd name="T10" fmla="*/ 71 w 71"/>
                <a:gd name="T11" fmla="*/ 114 h 114"/>
                <a:gd name="T12" fmla="*/ 70 w 71"/>
                <a:gd name="T13" fmla="*/ 114 h 114"/>
                <a:gd name="T14" fmla="*/ 4 w 71"/>
                <a:gd name="T15" fmla="*/ 76 h 114"/>
                <a:gd name="T16" fmla="*/ 2 w 71"/>
                <a:gd name="T17" fmla="*/ 67 h 114"/>
                <a:gd name="T18" fmla="*/ 40 w 71"/>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14">
                  <a:moveTo>
                    <a:pt x="40" y="0"/>
                  </a:moveTo>
                  <a:cubicBezTo>
                    <a:pt x="40" y="0"/>
                    <a:pt x="40" y="0"/>
                    <a:pt x="40" y="0"/>
                  </a:cubicBezTo>
                  <a:cubicBezTo>
                    <a:pt x="40" y="0"/>
                    <a:pt x="40" y="0"/>
                    <a:pt x="40" y="0"/>
                  </a:cubicBezTo>
                  <a:cubicBezTo>
                    <a:pt x="41" y="1"/>
                    <a:pt x="41" y="1"/>
                    <a:pt x="41" y="1"/>
                  </a:cubicBezTo>
                  <a:cubicBezTo>
                    <a:pt x="30" y="20"/>
                    <a:pt x="26" y="43"/>
                    <a:pt x="32" y="63"/>
                  </a:cubicBezTo>
                  <a:cubicBezTo>
                    <a:pt x="37" y="82"/>
                    <a:pt x="52" y="103"/>
                    <a:pt x="71" y="114"/>
                  </a:cubicBezTo>
                  <a:cubicBezTo>
                    <a:pt x="70" y="114"/>
                    <a:pt x="70" y="114"/>
                    <a:pt x="70" y="114"/>
                  </a:cubicBezTo>
                  <a:cubicBezTo>
                    <a:pt x="4" y="76"/>
                    <a:pt x="4" y="76"/>
                    <a:pt x="4" y="76"/>
                  </a:cubicBezTo>
                  <a:cubicBezTo>
                    <a:pt x="1" y="74"/>
                    <a:pt x="0" y="70"/>
                    <a:pt x="2" y="67"/>
                  </a:cubicBezTo>
                  <a:lnTo>
                    <a:pt x="40" y="0"/>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2">
              <a:extLst>
                <a:ext uri="{FF2B5EF4-FFF2-40B4-BE49-F238E27FC236}">
                  <a16:creationId xmlns:a16="http://schemas.microsoft.com/office/drawing/2014/main" id="{34E49F00-A225-4F69-8EC3-8DD0772B9643}"/>
                </a:ext>
              </a:extLst>
            </p:cNvPr>
            <p:cNvSpPr>
              <a:spLocks/>
            </p:cNvSpPr>
            <p:nvPr/>
          </p:nvSpPr>
          <p:spPr bwMode="auto">
            <a:xfrm>
              <a:off x="65" y="374"/>
              <a:ext cx="308" cy="195"/>
            </a:xfrm>
            <a:custGeom>
              <a:avLst/>
              <a:gdLst>
                <a:gd name="T0" fmla="*/ 0 w 114"/>
                <a:gd name="T1" fmla="*/ 0 h 72"/>
                <a:gd name="T2" fmla="*/ 0 w 114"/>
                <a:gd name="T3" fmla="*/ 0 h 72"/>
                <a:gd name="T4" fmla="*/ 0 w 114"/>
                <a:gd name="T5" fmla="*/ 0 h 72"/>
                <a:gd name="T6" fmla="*/ 1 w 114"/>
                <a:gd name="T7" fmla="*/ 0 h 72"/>
                <a:gd name="T8" fmla="*/ 49 w 114"/>
                <a:gd name="T9" fmla="*/ 39 h 72"/>
                <a:gd name="T10" fmla="*/ 113 w 114"/>
                <a:gd name="T11" fmla="*/ 31 h 72"/>
                <a:gd name="T12" fmla="*/ 114 w 114"/>
                <a:gd name="T13" fmla="*/ 32 h 72"/>
                <a:gd name="T14" fmla="*/ 47 w 114"/>
                <a:gd name="T15" fmla="*/ 70 h 72"/>
                <a:gd name="T16" fmla="*/ 38 w 114"/>
                <a:gd name="T17" fmla="*/ 67 h 72"/>
                <a:gd name="T18" fmla="*/ 0 w 114"/>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2">
                  <a:moveTo>
                    <a:pt x="0" y="0"/>
                  </a:moveTo>
                  <a:cubicBezTo>
                    <a:pt x="0" y="0"/>
                    <a:pt x="0" y="0"/>
                    <a:pt x="0" y="0"/>
                  </a:cubicBezTo>
                  <a:cubicBezTo>
                    <a:pt x="0" y="0"/>
                    <a:pt x="0" y="0"/>
                    <a:pt x="0" y="0"/>
                  </a:cubicBezTo>
                  <a:cubicBezTo>
                    <a:pt x="1" y="0"/>
                    <a:pt x="1" y="0"/>
                    <a:pt x="1" y="0"/>
                  </a:cubicBezTo>
                  <a:cubicBezTo>
                    <a:pt x="11" y="19"/>
                    <a:pt x="30" y="34"/>
                    <a:pt x="49" y="39"/>
                  </a:cubicBezTo>
                  <a:cubicBezTo>
                    <a:pt x="69" y="45"/>
                    <a:pt x="94" y="42"/>
                    <a:pt x="113" y="31"/>
                  </a:cubicBezTo>
                  <a:cubicBezTo>
                    <a:pt x="114" y="32"/>
                    <a:pt x="114" y="32"/>
                    <a:pt x="114" y="32"/>
                  </a:cubicBezTo>
                  <a:cubicBezTo>
                    <a:pt x="47" y="70"/>
                    <a:pt x="47" y="70"/>
                    <a:pt x="47" y="70"/>
                  </a:cubicBezTo>
                  <a:cubicBezTo>
                    <a:pt x="44" y="72"/>
                    <a:pt x="40" y="70"/>
                    <a:pt x="38" y="67"/>
                  </a:cubicBezTo>
                  <a:lnTo>
                    <a:pt x="0"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a:extLst>
                <a:ext uri="{FF2B5EF4-FFF2-40B4-BE49-F238E27FC236}">
                  <a16:creationId xmlns:a16="http://schemas.microsoft.com/office/drawing/2014/main" id="{4A478D84-2445-475B-874F-EDD93B28183C}"/>
                </a:ext>
              </a:extLst>
            </p:cNvPr>
            <p:cNvSpPr>
              <a:spLocks/>
            </p:cNvSpPr>
            <p:nvPr/>
          </p:nvSpPr>
          <p:spPr bwMode="auto">
            <a:xfrm>
              <a:off x="260" y="339"/>
              <a:ext cx="226" cy="227"/>
            </a:xfrm>
            <a:custGeom>
              <a:avLst/>
              <a:gdLst>
                <a:gd name="T0" fmla="*/ 0 w 84"/>
                <a:gd name="T1" fmla="*/ 83 h 84"/>
                <a:gd name="T2" fmla="*/ 0 w 84"/>
                <a:gd name="T3" fmla="*/ 83 h 84"/>
                <a:gd name="T4" fmla="*/ 0 w 84"/>
                <a:gd name="T5" fmla="*/ 83 h 84"/>
                <a:gd name="T6" fmla="*/ 0 w 84"/>
                <a:gd name="T7" fmla="*/ 82 h 84"/>
                <a:gd name="T8" fmla="*/ 58 w 84"/>
                <a:gd name="T9" fmla="*/ 60 h 84"/>
                <a:gd name="T10" fmla="*/ 83 w 84"/>
                <a:gd name="T11" fmla="*/ 0 h 84"/>
                <a:gd name="T12" fmla="*/ 84 w 84"/>
                <a:gd name="T13" fmla="*/ 0 h 84"/>
                <a:gd name="T14" fmla="*/ 83 w 84"/>
                <a:gd name="T15" fmla="*/ 77 h 84"/>
                <a:gd name="T16" fmla="*/ 77 w 84"/>
                <a:gd name="T17" fmla="*/ 84 h 84"/>
                <a:gd name="T18" fmla="*/ 0 w 84"/>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0" y="83"/>
                  </a:moveTo>
                  <a:cubicBezTo>
                    <a:pt x="0" y="83"/>
                    <a:pt x="0" y="83"/>
                    <a:pt x="0" y="83"/>
                  </a:cubicBezTo>
                  <a:cubicBezTo>
                    <a:pt x="0" y="83"/>
                    <a:pt x="0" y="83"/>
                    <a:pt x="0" y="83"/>
                  </a:cubicBezTo>
                  <a:cubicBezTo>
                    <a:pt x="0" y="82"/>
                    <a:pt x="0" y="82"/>
                    <a:pt x="0" y="82"/>
                  </a:cubicBezTo>
                  <a:cubicBezTo>
                    <a:pt x="22" y="82"/>
                    <a:pt x="44" y="74"/>
                    <a:pt x="58" y="60"/>
                  </a:cubicBezTo>
                  <a:cubicBezTo>
                    <a:pt x="73" y="45"/>
                    <a:pt x="83" y="22"/>
                    <a:pt x="83" y="0"/>
                  </a:cubicBezTo>
                  <a:cubicBezTo>
                    <a:pt x="84" y="0"/>
                    <a:pt x="84" y="0"/>
                    <a:pt x="84" y="0"/>
                  </a:cubicBezTo>
                  <a:cubicBezTo>
                    <a:pt x="83" y="77"/>
                    <a:pt x="83" y="77"/>
                    <a:pt x="83" y="77"/>
                  </a:cubicBezTo>
                  <a:cubicBezTo>
                    <a:pt x="83" y="81"/>
                    <a:pt x="80" y="84"/>
                    <a:pt x="77" y="84"/>
                  </a:cubicBezTo>
                  <a:lnTo>
                    <a:pt x="0" y="83"/>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a:extLst>
                <a:ext uri="{FF2B5EF4-FFF2-40B4-BE49-F238E27FC236}">
                  <a16:creationId xmlns:a16="http://schemas.microsoft.com/office/drawing/2014/main" id="{A9762826-3B7A-45E6-BB3C-CFB3539C9021}"/>
                </a:ext>
              </a:extLst>
            </p:cNvPr>
            <p:cNvSpPr>
              <a:spLocks/>
            </p:cNvSpPr>
            <p:nvPr/>
          </p:nvSpPr>
          <p:spPr bwMode="auto">
            <a:xfrm>
              <a:off x="446" y="166"/>
              <a:ext cx="189" cy="308"/>
            </a:xfrm>
            <a:custGeom>
              <a:avLst/>
              <a:gdLst>
                <a:gd name="T0" fmla="*/ 29 w 70"/>
                <a:gd name="T1" fmla="*/ 114 h 114"/>
                <a:gd name="T2" fmla="*/ 29 w 70"/>
                <a:gd name="T3" fmla="*/ 114 h 114"/>
                <a:gd name="T4" fmla="*/ 29 w 70"/>
                <a:gd name="T5" fmla="*/ 114 h 114"/>
                <a:gd name="T6" fmla="*/ 29 w 70"/>
                <a:gd name="T7" fmla="*/ 114 h 114"/>
                <a:gd name="T8" fmla="*/ 39 w 70"/>
                <a:gd name="T9" fmla="*/ 52 h 114"/>
                <a:gd name="T10" fmla="*/ 0 w 70"/>
                <a:gd name="T11" fmla="*/ 0 h 114"/>
                <a:gd name="T12" fmla="*/ 0 w 70"/>
                <a:gd name="T13" fmla="*/ 0 h 114"/>
                <a:gd name="T14" fmla="*/ 66 w 70"/>
                <a:gd name="T15" fmla="*/ 39 h 114"/>
                <a:gd name="T16" fmla="*/ 69 w 70"/>
                <a:gd name="T17" fmla="*/ 48 h 114"/>
                <a:gd name="T18" fmla="*/ 29 w 70"/>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14">
                  <a:moveTo>
                    <a:pt x="29" y="114"/>
                  </a:moveTo>
                  <a:cubicBezTo>
                    <a:pt x="29" y="114"/>
                    <a:pt x="29" y="114"/>
                    <a:pt x="29" y="114"/>
                  </a:cubicBezTo>
                  <a:cubicBezTo>
                    <a:pt x="29" y="114"/>
                    <a:pt x="29" y="114"/>
                    <a:pt x="29" y="114"/>
                  </a:cubicBezTo>
                  <a:cubicBezTo>
                    <a:pt x="29" y="114"/>
                    <a:pt x="29" y="114"/>
                    <a:pt x="29" y="114"/>
                  </a:cubicBezTo>
                  <a:cubicBezTo>
                    <a:pt x="40" y="95"/>
                    <a:pt x="44" y="71"/>
                    <a:pt x="39" y="52"/>
                  </a:cubicBezTo>
                  <a:cubicBezTo>
                    <a:pt x="33" y="32"/>
                    <a:pt x="18" y="11"/>
                    <a:pt x="0" y="0"/>
                  </a:cubicBezTo>
                  <a:cubicBezTo>
                    <a:pt x="0" y="0"/>
                    <a:pt x="0" y="0"/>
                    <a:pt x="0" y="0"/>
                  </a:cubicBezTo>
                  <a:cubicBezTo>
                    <a:pt x="66" y="39"/>
                    <a:pt x="66" y="39"/>
                    <a:pt x="66" y="39"/>
                  </a:cubicBezTo>
                  <a:cubicBezTo>
                    <a:pt x="69" y="41"/>
                    <a:pt x="70" y="45"/>
                    <a:pt x="69" y="48"/>
                  </a:cubicBezTo>
                  <a:lnTo>
                    <a:pt x="29" y="114"/>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710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8" presetClass="emph" presetSubtype="0" decel="100000" fill="hold" nodeType="withEffect">
                                  <p:stCondLst>
                                    <p:cond delay="250"/>
                                  </p:stCondLst>
                                  <p:childTnLst>
                                    <p:animRot by="21600000">
                                      <p:cBhvr>
                                        <p:cTn id="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ic Layout - Graphic">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92" y="1605"/>
          <a:ext cx="1586"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 y="1605"/>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295282" y="211446"/>
            <a:ext cx="10950093" cy="553998"/>
          </a:xfrm>
        </p:spPr>
        <p:txBody>
          <a:body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rPr>
              <a:t>FY2021</a:t>
            </a:r>
            <a:endPar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rPr>
              <a:t>Investor Handout</a:t>
            </a: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FA1D94E-16F3-49BA-ABDF-8DF15B85F6DB}" type="slidenum">
              <a:rPr kumimoji="0" lang="en-CA" sz="1100" b="1" i="0" u="none" strike="noStrike" kern="1200" cap="none" spc="0" normalizeH="0" baseline="0" noProof="0" smtClean="0">
                <a:ln>
                  <a:noFill/>
                </a:ln>
                <a:solidFill>
                  <a:srgbClr val="002673"/>
                </a:solidFill>
                <a:effectLst/>
                <a:uLnTx/>
                <a:uFillTx/>
                <a:latin typeface="Century Gothic" panose="020B0502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endParaRPr>
          </a:p>
        </p:txBody>
      </p:sp>
      <p:grpSp>
        <p:nvGrpSpPr>
          <p:cNvPr id="7" name="Group 8">
            <a:extLst>
              <a:ext uri="{FF2B5EF4-FFF2-40B4-BE49-F238E27FC236}">
                <a16:creationId xmlns:a16="http://schemas.microsoft.com/office/drawing/2014/main" id="{B8612A9F-EDB1-45A9-9D61-905FF60A0C4A}"/>
              </a:ext>
            </a:extLst>
          </p:cNvPr>
          <p:cNvGrpSpPr>
            <a:grpSpLocks noChangeAspect="1"/>
          </p:cNvGrpSpPr>
          <p:nvPr userDrawn="1"/>
        </p:nvGrpSpPr>
        <p:grpSpPr bwMode="auto">
          <a:xfrm>
            <a:off x="11318961" y="210312"/>
            <a:ext cx="534544" cy="480413"/>
            <a:chOff x="3" y="1"/>
            <a:chExt cx="632" cy="568"/>
          </a:xfrm>
        </p:grpSpPr>
        <p:sp>
          <p:nvSpPr>
            <p:cNvPr id="8" name="Freeform 9">
              <a:extLst>
                <a:ext uri="{FF2B5EF4-FFF2-40B4-BE49-F238E27FC236}">
                  <a16:creationId xmlns:a16="http://schemas.microsoft.com/office/drawing/2014/main" id="{95794DC2-FF23-4B22-ADA4-8C78703490D8}"/>
                </a:ext>
              </a:extLst>
            </p:cNvPr>
            <p:cNvSpPr>
              <a:spLocks/>
            </p:cNvSpPr>
            <p:nvPr/>
          </p:nvSpPr>
          <p:spPr bwMode="auto">
            <a:xfrm>
              <a:off x="265" y="1"/>
              <a:ext cx="308" cy="192"/>
            </a:xfrm>
            <a:custGeom>
              <a:avLst/>
              <a:gdLst>
                <a:gd name="T0" fmla="*/ 114 w 114"/>
                <a:gd name="T1" fmla="*/ 71 h 71"/>
                <a:gd name="T2" fmla="*/ 114 w 114"/>
                <a:gd name="T3" fmla="*/ 71 h 71"/>
                <a:gd name="T4" fmla="*/ 114 w 114"/>
                <a:gd name="T5" fmla="*/ 71 h 71"/>
                <a:gd name="T6" fmla="*/ 113 w 114"/>
                <a:gd name="T7" fmla="*/ 71 h 71"/>
                <a:gd name="T8" fmla="*/ 64 w 114"/>
                <a:gd name="T9" fmla="*/ 32 h 71"/>
                <a:gd name="T10" fmla="*/ 0 w 114"/>
                <a:gd name="T11" fmla="*/ 41 h 71"/>
                <a:gd name="T12" fmla="*/ 0 w 114"/>
                <a:gd name="T13" fmla="*/ 40 h 71"/>
                <a:gd name="T14" fmla="*/ 67 w 114"/>
                <a:gd name="T15" fmla="*/ 1 h 71"/>
                <a:gd name="T16" fmla="*/ 76 w 114"/>
                <a:gd name="T17" fmla="*/ 4 h 71"/>
                <a:gd name="T18" fmla="*/ 114 w 114"/>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1">
                  <a:moveTo>
                    <a:pt x="114" y="71"/>
                  </a:moveTo>
                  <a:cubicBezTo>
                    <a:pt x="114" y="71"/>
                    <a:pt x="114" y="71"/>
                    <a:pt x="114" y="71"/>
                  </a:cubicBezTo>
                  <a:cubicBezTo>
                    <a:pt x="114" y="71"/>
                    <a:pt x="114" y="71"/>
                    <a:pt x="114" y="71"/>
                  </a:cubicBezTo>
                  <a:cubicBezTo>
                    <a:pt x="113" y="71"/>
                    <a:pt x="113" y="71"/>
                    <a:pt x="113" y="71"/>
                  </a:cubicBezTo>
                  <a:cubicBezTo>
                    <a:pt x="102" y="52"/>
                    <a:pt x="84" y="37"/>
                    <a:pt x="64" y="32"/>
                  </a:cubicBezTo>
                  <a:cubicBezTo>
                    <a:pt x="44" y="27"/>
                    <a:pt x="19" y="30"/>
                    <a:pt x="0" y="41"/>
                  </a:cubicBezTo>
                  <a:cubicBezTo>
                    <a:pt x="0" y="40"/>
                    <a:pt x="0" y="40"/>
                    <a:pt x="0" y="40"/>
                  </a:cubicBezTo>
                  <a:cubicBezTo>
                    <a:pt x="67" y="1"/>
                    <a:pt x="67" y="1"/>
                    <a:pt x="67" y="1"/>
                  </a:cubicBezTo>
                  <a:cubicBezTo>
                    <a:pt x="70" y="0"/>
                    <a:pt x="74" y="1"/>
                    <a:pt x="76" y="4"/>
                  </a:cubicBezTo>
                  <a:lnTo>
                    <a:pt x="114" y="71"/>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0">
              <a:extLst>
                <a:ext uri="{FF2B5EF4-FFF2-40B4-BE49-F238E27FC236}">
                  <a16:creationId xmlns:a16="http://schemas.microsoft.com/office/drawing/2014/main" id="{C670A7C4-4EDA-4B1D-A13F-737F64A1A45F}"/>
                </a:ext>
              </a:extLst>
            </p:cNvPr>
            <p:cNvSpPr>
              <a:spLocks/>
            </p:cNvSpPr>
            <p:nvPr/>
          </p:nvSpPr>
          <p:spPr bwMode="auto">
            <a:xfrm>
              <a:off x="138" y="17"/>
              <a:ext cx="227" cy="225"/>
            </a:xfrm>
            <a:custGeom>
              <a:avLst/>
              <a:gdLst>
                <a:gd name="T0" fmla="*/ 84 w 84"/>
                <a:gd name="T1" fmla="*/ 0 h 83"/>
                <a:gd name="T2" fmla="*/ 84 w 84"/>
                <a:gd name="T3" fmla="*/ 0 h 83"/>
                <a:gd name="T4" fmla="*/ 84 w 84"/>
                <a:gd name="T5" fmla="*/ 0 h 83"/>
                <a:gd name="T6" fmla="*/ 84 w 84"/>
                <a:gd name="T7" fmla="*/ 1 h 83"/>
                <a:gd name="T8" fmla="*/ 26 w 84"/>
                <a:gd name="T9" fmla="*/ 24 h 83"/>
                <a:gd name="T10" fmla="*/ 1 w 84"/>
                <a:gd name="T11" fmla="*/ 83 h 83"/>
                <a:gd name="T12" fmla="*/ 0 w 84"/>
                <a:gd name="T13" fmla="*/ 83 h 83"/>
                <a:gd name="T14" fmla="*/ 1 w 84"/>
                <a:gd name="T15" fmla="*/ 6 h 83"/>
                <a:gd name="T16" fmla="*/ 7 w 84"/>
                <a:gd name="T17" fmla="*/ 0 h 83"/>
                <a:gd name="T18" fmla="*/ 84 w 84"/>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84" y="0"/>
                  </a:moveTo>
                  <a:cubicBezTo>
                    <a:pt x="84" y="0"/>
                    <a:pt x="84" y="0"/>
                    <a:pt x="84" y="0"/>
                  </a:cubicBezTo>
                  <a:cubicBezTo>
                    <a:pt x="84" y="0"/>
                    <a:pt x="84" y="0"/>
                    <a:pt x="84" y="0"/>
                  </a:cubicBezTo>
                  <a:cubicBezTo>
                    <a:pt x="84" y="1"/>
                    <a:pt x="84" y="1"/>
                    <a:pt x="84" y="1"/>
                  </a:cubicBezTo>
                  <a:cubicBezTo>
                    <a:pt x="62" y="1"/>
                    <a:pt x="40" y="9"/>
                    <a:pt x="26" y="24"/>
                  </a:cubicBezTo>
                  <a:cubicBezTo>
                    <a:pt x="11" y="38"/>
                    <a:pt x="1" y="61"/>
                    <a:pt x="1" y="83"/>
                  </a:cubicBezTo>
                  <a:cubicBezTo>
                    <a:pt x="0" y="83"/>
                    <a:pt x="0" y="83"/>
                    <a:pt x="0" y="83"/>
                  </a:cubicBezTo>
                  <a:cubicBezTo>
                    <a:pt x="1" y="6"/>
                    <a:pt x="1" y="6"/>
                    <a:pt x="1" y="6"/>
                  </a:cubicBezTo>
                  <a:cubicBezTo>
                    <a:pt x="1" y="3"/>
                    <a:pt x="4" y="0"/>
                    <a:pt x="7" y="0"/>
                  </a:cubicBezTo>
                  <a:lnTo>
                    <a:pt x="84"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315B0613-4392-40AF-AAD5-D8178B6074CD}"/>
                </a:ext>
              </a:extLst>
            </p:cNvPr>
            <p:cNvSpPr>
              <a:spLocks/>
            </p:cNvSpPr>
            <p:nvPr/>
          </p:nvSpPr>
          <p:spPr bwMode="auto">
            <a:xfrm>
              <a:off x="3" y="96"/>
              <a:ext cx="192" cy="308"/>
            </a:xfrm>
            <a:custGeom>
              <a:avLst/>
              <a:gdLst>
                <a:gd name="T0" fmla="*/ 40 w 71"/>
                <a:gd name="T1" fmla="*/ 0 h 114"/>
                <a:gd name="T2" fmla="*/ 40 w 71"/>
                <a:gd name="T3" fmla="*/ 0 h 114"/>
                <a:gd name="T4" fmla="*/ 40 w 71"/>
                <a:gd name="T5" fmla="*/ 0 h 114"/>
                <a:gd name="T6" fmla="*/ 41 w 71"/>
                <a:gd name="T7" fmla="*/ 1 h 114"/>
                <a:gd name="T8" fmla="*/ 32 w 71"/>
                <a:gd name="T9" fmla="*/ 63 h 114"/>
                <a:gd name="T10" fmla="*/ 71 w 71"/>
                <a:gd name="T11" fmla="*/ 114 h 114"/>
                <a:gd name="T12" fmla="*/ 70 w 71"/>
                <a:gd name="T13" fmla="*/ 114 h 114"/>
                <a:gd name="T14" fmla="*/ 4 w 71"/>
                <a:gd name="T15" fmla="*/ 76 h 114"/>
                <a:gd name="T16" fmla="*/ 2 w 71"/>
                <a:gd name="T17" fmla="*/ 67 h 114"/>
                <a:gd name="T18" fmla="*/ 40 w 71"/>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14">
                  <a:moveTo>
                    <a:pt x="40" y="0"/>
                  </a:moveTo>
                  <a:cubicBezTo>
                    <a:pt x="40" y="0"/>
                    <a:pt x="40" y="0"/>
                    <a:pt x="40" y="0"/>
                  </a:cubicBezTo>
                  <a:cubicBezTo>
                    <a:pt x="40" y="0"/>
                    <a:pt x="40" y="0"/>
                    <a:pt x="40" y="0"/>
                  </a:cubicBezTo>
                  <a:cubicBezTo>
                    <a:pt x="41" y="1"/>
                    <a:pt x="41" y="1"/>
                    <a:pt x="41" y="1"/>
                  </a:cubicBezTo>
                  <a:cubicBezTo>
                    <a:pt x="30" y="20"/>
                    <a:pt x="26" y="43"/>
                    <a:pt x="32" y="63"/>
                  </a:cubicBezTo>
                  <a:cubicBezTo>
                    <a:pt x="37" y="82"/>
                    <a:pt x="52" y="103"/>
                    <a:pt x="71" y="114"/>
                  </a:cubicBezTo>
                  <a:cubicBezTo>
                    <a:pt x="70" y="114"/>
                    <a:pt x="70" y="114"/>
                    <a:pt x="70" y="114"/>
                  </a:cubicBezTo>
                  <a:cubicBezTo>
                    <a:pt x="4" y="76"/>
                    <a:pt x="4" y="76"/>
                    <a:pt x="4" y="76"/>
                  </a:cubicBezTo>
                  <a:cubicBezTo>
                    <a:pt x="1" y="74"/>
                    <a:pt x="0" y="70"/>
                    <a:pt x="2" y="67"/>
                  </a:cubicBezTo>
                  <a:lnTo>
                    <a:pt x="40" y="0"/>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2">
              <a:extLst>
                <a:ext uri="{FF2B5EF4-FFF2-40B4-BE49-F238E27FC236}">
                  <a16:creationId xmlns:a16="http://schemas.microsoft.com/office/drawing/2014/main" id="{34E49F00-A225-4F69-8EC3-8DD0772B9643}"/>
                </a:ext>
              </a:extLst>
            </p:cNvPr>
            <p:cNvSpPr>
              <a:spLocks/>
            </p:cNvSpPr>
            <p:nvPr/>
          </p:nvSpPr>
          <p:spPr bwMode="auto">
            <a:xfrm>
              <a:off x="65" y="374"/>
              <a:ext cx="308" cy="195"/>
            </a:xfrm>
            <a:custGeom>
              <a:avLst/>
              <a:gdLst>
                <a:gd name="T0" fmla="*/ 0 w 114"/>
                <a:gd name="T1" fmla="*/ 0 h 72"/>
                <a:gd name="T2" fmla="*/ 0 w 114"/>
                <a:gd name="T3" fmla="*/ 0 h 72"/>
                <a:gd name="T4" fmla="*/ 0 w 114"/>
                <a:gd name="T5" fmla="*/ 0 h 72"/>
                <a:gd name="T6" fmla="*/ 1 w 114"/>
                <a:gd name="T7" fmla="*/ 0 h 72"/>
                <a:gd name="T8" fmla="*/ 49 w 114"/>
                <a:gd name="T9" fmla="*/ 39 h 72"/>
                <a:gd name="T10" fmla="*/ 113 w 114"/>
                <a:gd name="T11" fmla="*/ 31 h 72"/>
                <a:gd name="T12" fmla="*/ 114 w 114"/>
                <a:gd name="T13" fmla="*/ 32 h 72"/>
                <a:gd name="T14" fmla="*/ 47 w 114"/>
                <a:gd name="T15" fmla="*/ 70 h 72"/>
                <a:gd name="T16" fmla="*/ 38 w 114"/>
                <a:gd name="T17" fmla="*/ 67 h 72"/>
                <a:gd name="T18" fmla="*/ 0 w 114"/>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2">
                  <a:moveTo>
                    <a:pt x="0" y="0"/>
                  </a:moveTo>
                  <a:cubicBezTo>
                    <a:pt x="0" y="0"/>
                    <a:pt x="0" y="0"/>
                    <a:pt x="0" y="0"/>
                  </a:cubicBezTo>
                  <a:cubicBezTo>
                    <a:pt x="0" y="0"/>
                    <a:pt x="0" y="0"/>
                    <a:pt x="0" y="0"/>
                  </a:cubicBezTo>
                  <a:cubicBezTo>
                    <a:pt x="1" y="0"/>
                    <a:pt x="1" y="0"/>
                    <a:pt x="1" y="0"/>
                  </a:cubicBezTo>
                  <a:cubicBezTo>
                    <a:pt x="11" y="19"/>
                    <a:pt x="30" y="34"/>
                    <a:pt x="49" y="39"/>
                  </a:cubicBezTo>
                  <a:cubicBezTo>
                    <a:pt x="69" y="45"/>
                    <a:pt x="94" y="42"/>
                    <a:pt x="113" y="31"/>
                  </a:cubicBezTo>
                  <a:cubicBezTo>
                    <a:pt x="114" y="32"/>
                    <a:pt x="114" y="32"/>
                    <a:pt x="114" y="32"/>
                  </a:cubicBezTo>
                  <a:cubicBezTo>
                    <a:pt x="47" y="70"/>
                    <a:pt x="47" y="70"/>
                    <a:pt x="47" y="70"/>
                  </a:cubicBezTo>
                  <a:cubicBezTo>
                    <a:pt x="44" y="72"/>
                    <a:pt x="40" y="70"/>
                    <a:pt x="38" y="67"/>
                  </a:cubicBezTo>
                  <a:lnTo>
                    <a:pt x="0"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4A478D84-2445-475B-874F-EDD93B28183C}"/>
                </a:ext>
              </a:extLst>
            </p:cNvPr>
            <p:cNvSpPr>
              <a:spLocks/>
            </p:cNvSpPr>
            <p:nvPr/>
          </p:nvSpPr>
          <p:spPr bwMode="auto">
            <a:xfrm>
              <a:off x="260" y="339"/>
              <a:ext cx="226" cy="227"/>
            </a:xfrm>
            <a:custGeom>
              <a:avLst/>
              <a:gdLst>
                <a:gd name="T0" fmla="*/ 0 w 84"/>
                <a:gd name="T1" fmla="*/ 83 h 84"/>
                <a:gd name="T2" fmla="*/ 0 w 84"/>
                <a:gd name="T3" fmla="*/ 83 h 84"/>
                <a:gd name="T4" fmla="*/ 0 w 84"/>
                <a:gd name="T5" fmla="*/ 83 h 84"/>
                <a:gd name="T6" fmla="*/ 0 w 84"/>
                <a:gd name="T7" fmla="*/ 82 h 84"/>
                <a:gd name="T8" fmla="*/ 58 w 84"/>
                <a:gd name="T9" fmla="*/ 60 h 84"/>
                <a:gd name="T10" fmla="*/ 83 w 84"/>
                <a:gd name="T11" fmla="*/ 0 h 84"/>
                <a:gd name="T12" fmla="*/ 84 w 84"/>
                <a:gd name="T13" fmla="*/ 0 h 84"/>
                <a:gd name="T14" fmla="*/ 83 w 84"/>
                <a:gd name="T15" fmla="*/ 77 h 84"/>
                <a:gd name="T16" fmla="*/ 77 w 84"/>
                <a:gd name="T17" fmla="*/ 84 h 84"/>
                <a:gd name="T18" fmla="*/ 0 w 84"/>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0" y="83"/>
                  </a:moveTo>
                  <a:cubicBezTo>
                    <a:pt x="0" y="83"/>
                    <a:pt x="0" y="83"/>
                    <a:pt x="0" y="83"/>
                  </a:cubicBezTo>
                  <a:cubicBezTo>
                    <a:pt x="0" y="83"/>
                    <a:pt x="0" y="83"/>
                    <a:pt x="0" y="83"/>
                  </a:cubicBezTo>
                  <a:cubicBezTo>
                    <a:pt x="0" y="82"/>
                    <a:pt x="0" y="82"/>
                    <a:pt x="0" y="82"/>
                  </a:cubicBezTo>
                  <a:cubicBezTo>
                    <a:pt x="22" y="82"/>
                    <a:pt x="44" y="74"/>
                    <a:pt x="58" y="60"/>
                  </a:cubicBezTo>
                  <a:cubicBezTo>
                    <a:pt x="73" y="45"/>
                    <a:pt x="83" y="22"/>
                    <a:pt x="83" y="0"/>
                  </a:cubicBezTo>
                  <a:cubicBezTo>
                    <a:pt x="84" y="0"/>
                    <a:pt x="84" y="0"/>
                    <a:pt x="84" y="0"/>
                  </a:cubicBezTo>
                  <a:cubicBezTo>
                    <a:pt x="83" y="77"/>
                    <a:pt x="83" y="77"/>
                    <a:pt x="83" y="77"/>
                  </a:cubicBezTo>
                  <a:cubicBezTo>
                    <a:pt x="83" y="81"/>
                    <a:pt x="80" y="84"/>
                    <a:pt x="77" y="84"/>
                  </a:cubicBezTo>
                  <a:lnTo>
                    <a:pt x="0" y="83"/>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4">
              <a:extLst>
                <a:ext uri="{FF2B5EF4-FFF2-40B4-BE49-F238E27FC236}">
                  <a16:creationId xmlns:a16="http://schemas.microsoft.com/office/drawing/2014/main" id="{A9762826-3B7A-45E6-BB3C-CFB3539C9021}"/>
                </a:ext>
              </a:extLst>
            </p:cNvPr>
            <p:cNvSpPr>
              <a:spLocks/>
            </p:cNvSpPr>
            <p:nvPr/>
          </p:nvSpPr>
          <p:spPr bwMode="auto">
            <a:xfrm>
              <a:off x="446" y="166"/>
              <a:ext cx="189" cy="308"/>
            </a:xfrm>
            <a:custGeom>
              <a:avLst/>
              <a:gdLst>
                <a:gd name="T0" fmla="*/ 29 w 70"/>
                <a:gd name="T1" fmla="*/ 114 h 114"/>
                <a:gd name="T2" fmla="*/ 29 w 70"/>
                <a:gd name="T3" fmla="*/ 114 h 114"/>
                <a:gd name="T4" fmla="*/ 29 w 70"/>
                <a:gd name="T5" fmla="*/ 114 h 114"/>
                <a:gd name="T6" fmla="*/ 29 w 70"/>
                <a:gd name="T7" fmla="*/ 114 h 114"/>
                <a:gd name="T8" fmla="*/ 39 w 70"/>
                <a:gd name="T9" fmla="*/ 52 h 114"/>
                <a:gd name="T10" fmla="*/ 0 w 70"/>
                <a:gd name="T11" fmla="*/ 0 h 114"/>
                <a:gd name="T12" fmla="*/ 0 w 70"/>
                <a:gd name="T13" fmla="*/ 0 h 114"/>
                <a:gd name="T14" fmla="*/ 66 w 70"/>
                <a:gd name="T15" fmla="*/ 39 h 114"/>
                <a:gd name="T16" fmla="*/ 69 w 70"/>
                <a:gd name="T17" fmla="*/ 48 h 114"/>
                <a:gd name="T18" fmla="*/ 29 w 70"/>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14">
                  <a:moveTo>
                    <a:pt x="29" y="114"/>
                  </a:moveTo>
                  <a:cubicBezTo>
                    <a:pt x="29" y="114"/>
                    <a:pt x="29" y="114"/>
                    <a:pt x="29" y="114"/>
                  </a:cubicBezTo>
                  <a:cubicBezTo>
                    <a:pt x="29" y="114"/>
                    <a:pt x="29" y="114"/>
                    <a:pt x="29" y="114"/>
                  </a:cubicBezTo>
                  <a:cubicBezTo>
                    <a:pt x="29" y="114"/>
                    <a:pt x="29" y="114"/>
                    <a:pt x="29" y="114"/>
                  </a:cubicBezTo>
                  <a:cubicBezTo>
                    <a:pt x="40" y="95"/>
                    <a:pt x="44" y="71"/>
                    <a:pt x="39" y="52"/>
                  </a:cubicBezTo>
                  <a:cubicBezTo>
                    <a:pt x="33" y="32"/>
                    <a:pt x="18" y="11"/>
                    <a:pt x="0" y="0"/>
                  </a:cubicBezTo>
                  <a:cubicBezTo>
                    <a:pt x="0" y="0"/>
                    <a:pt x="0" y="0"/>
                    <a:pt x="0" y="0"/>
                  </a:cubicBezTo>
                  <a:cubicBezTo>
                    <a:pt x="66" y="39"/>
                    <a:pt x="66" y="39"/>
                    <a:pt x="66" y="39"/>
                  </a:cubicBezTo>
                  <a:cubicBezTo>
                    <a:pt x="69" y="41"/>
                    <a:pt x="70" y="45"/>
                    <a:pt x="69" y="48"/>
                  </a:cubicBezTo>
                  <a:lnTo>
                    <a:pt x="29" y="114"/>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9006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8" presetClass="emph" presetSubtype="0" decel="100000" fill="hold" nodeType="withEffect">
                                  <p:stCondLst>
                                    <p:cond delay="250"/>
                                  </p:stCondLst>
                                  <p:childTnLst>
                                    <p:animRot by="21600000">
                                      <p:cBhvr>
                                        <p:cTn id="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sic Layout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rPr>
              <a:t>FY2021</a:t>
            </a:r>
            <a:endPar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rPr>
              <a:t>Investor Handout</a:t>
            </a:r>
          </a:p>
        </p:txBody>
      </p:sp>
      <p:sp>
        <p:nvSpPr>
          <p:cNvPr id="4" name="Slide Number Placeholder 3"/>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FA1D94E-16F3-49BA-ABDF-8DF15B85F6DB}" type="slidenum">
              <a:rPr kumimoji="0" lang="en-CA" sz="1100" b="1" i="0" u="none" strike="noStrike" kern="1200" cap="none" spc="0" normalizeH="0" baseline="0" noProof="0" smtClean="0">
                <a:ln>
                  <a:noFill/>
                </a:ln>
                <a:solidFill>
                  <a:srgbClr val="002673"/>
                </a:solidFill>
                <a:effectLst/>
                <a:uLnTx/>
                <a:uFillTx/>
                <a:latin typeface="Century Gothic" panose="020B0502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158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92" y="1602"/>
          <a:ext cx="1586" cy="1587"/>
        </p:xfrm>
        <a:graphic>
          <a:graphicData uri="http://schemas.openxmlformats.org/presentationml/2006/ole">
            <mc:AlternateContent xmlns:mc="http://schemas.openxmlformats.org/markup-compatibility/2006">
              <mc:Choice xmlns:v="urn:schemas-microsoft-com:vml" Requires="v">
                <p:oleObj name="think-cell Slide" r:id="rId3" imgW="393" imgH="394" progId="TCLayout.ActiveDocument.1">
                  <p:embed/>
                </p:oleObj>
              </mc:Choice>
              <mc:Fallback>
                <p:oleObj name="think-cell Slide" r:id="rId3" imgW="393" imgH="394" progId="TCLayout.ActiveDocument.1">
                  <p:embed/>
                  <p:pic>
                    <p:nvPicPr>
                      <p:cNvPr id="2" name="Object 1" hidden="1"/>
                      <p:cNvPicPr/>
                      <p:nvPr/>
                    </p:nvPicPr>
                    <p:blipFill>
                      <a:blip r:embed="rId4"/>
                      <a:stretch>
                        <a:fillRect/>
                      </a:stretch>
                    </p:blipFill>
                    <p:spPr>
                      <a:xfrm>
                        <a:off x="1592" y="1602"/>
                        <a:ext cx="1586" cy="1587"/>
                      </a:xfrm>
                      <a:prstGeom prst="rect">
                        <a:avLst/>
                      </a:prstGeom>
                    </p:spPr>
                  </p:pic>
                </p:oleObj>
              </mc:Fallback>
            </mc:AlternateContent>
          </a:graphicData>
        </a:graphic>
      </p:graphicFrame>
    </p:spTree>
    <p:extLst>
      <p:ext uri="{BB962C8B-B14F-4D97-AF65-F5344CB8AC3E}">
        <p14:creationId xmlns:p14="http://schemas.microsoft.com/office/powerpoint/2010/main" val="2424069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Break 2">
    <p:spTree>
      <p:nvGrpSpPr>
        <p:cNvPr id="1" name=""/>
        <p:cNvGrpSpPr/>
        <p:nvPr/>
      </p:nvGrpSpPr>
      <p:grpSpPr>
        <a:xfrm>
          <a:off x="0" y="0"/>
          <a:ext cx="0" cy="0"/>
          <a:chOff x="0" y="0"/>
          <a:chExt cx="0" cy="0"/>
        </a:xfrm>
      </p:grpSpPr>
      <p:pic>
        <p:nvPicPr>
          <p:cNvPr id="460802" name="Picture 2" descr="O:\IBD_Regional_Documents_Repository_EMEA_Groups\PTG Graphics\Bespoke Client Graphics\K9NR (Kazatomprom)\Kazatomprom Custom Covers\Creative\0_NEW_KAZATOMPROM_Custom_Flysheet_v8_F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Object 13" hidden="1"/>
          <p:cNvGraphicFramePr>
            <a:graphicFrameLocks noChangeAspect="1"/>
          </p:cNvGraphicFramePr>
          <p:nvPr>
            <p:custDataLst>
              <p:tags r:id="rId1"/>
            </p:custDataLst>
          </p:nvPr>
        </p:nvGraphicFramePr>
        <p:xfrm>
          <a:off x="1592" y="1612"/>
          <a:ext cx="1586" cy="1587"/>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 y="1612"/>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itle"/>
          <p:cNvSpPr>
            <a:spLocks noGrp="1"/>
          </p:cNvSpPr>
          <p:nvPr>
            <p:ph type="ctrTitle" hasCustomPrompt="1"/>
          </p:nvPr>
        </p:nvSpPr>
        <p:spPr bwMode="gray">
          <a:xfrm>
            <a:off x="593929" y="3865501"/>
            <a:ext cx="10697746" cy="350865"/>
          </a:xfrm>
          <a:prstGeom prst="rect">
            <a:avLst/>
          </a:prstGeom>
        </p:spPr>
        <p:txBody>
          <a:bodyPr wrap="square" lIns="0" tIns="0" rIns="0" bIns="0" anchor="b" anchorCtr="0">
            <a:spAutoFit/>
          </a:bodyPr>
          <a:lstStyle>
            <a:lvl1pPr algn="l">
              <a:lnSpc>
                <a:spcPct val="95000"/>
              </a:lnSpc>
              <a:defRPr sz="2400" b="1" baseline="0">
                <a:solidFill>
                  <a:srgbClr val="FFA700"/>
                </a:solidFill>
                <a:latin typeface="Arial" panose="020B0604020202020204" pitchFamily="34" charset="0"/>
                <a:ea typeface="+mn-ea"/>
                <a:cs typeface="Arial" panose="020B0604020202020204" pitchFamily="34" charset="0"/>
              </a:defRPr>
            </a:lvl1pPr>
          </a:lstStyle>
          <a:p>
            <a:r>
              <a:rPr lang="en-US" dirty="0"/>
              <a:t>Flysheet title</a:t>
            </a:r>
          </a:p>
        </p:txBody>
      </p:sp>
      <p:sp>
        <p:nvSpPr>
          <p:cNvPr id="16" name="SubTitle"/>
          <p:cNvSpPr>
            <a:spLocks noGrp="1"/>
          </p:cNvSpPr>
          <p:nvPr>
            <p:ph type="subTitle" idx="1" hasCustomPrompt="1"/>
          </p:nvPr>
        </p:nvSpPr>
        <p:spPr bwMode="gray">
          <a:xfrm>
            <a:off x="625192" y="4281098"/>
            <a:ext cx="5501340" cy="204671"/>
          </a:xfrm>
          <a:prstGeom prst="rect">
            <a:avLst/>
          </a:prstGeom>
        </p:spPr>
        <p:txBody>
          <a:bodyPr wrap="square" lIns="0" tIns="0" rIns="0" bIns="0" anchor="t" anchorCtr="0">
            <a:spAutoFit/>
          </a:bodyPr>
          <a:lstStyle>
            <a:lvl1pPr marL="0" marR="0" indent="0" algn="l" defTabSz="914492" rtl="0" eaLnBrk="1" fontAlgn="auto" latinLnBrk="0" hangingPunct="1">
              <a:lnSpc>
                <a:spcPct val="95000"/>
              </a:lnSpc>
              <a:spcBef>
                <a:spcPts val="0"/>
              </a:spcBef>
              <a:spcAft>
                <a:spcPts val="0"/>
              </a:spcAft>
              <a:buClrTx/>
              <a:buSzTx/>
              <a:buFont typeface="Arial" pitchFamily="34" charset="0"/>
              <a:buNone/>
              <a:tabLst/>
              <a:defRPr sz="1400" b="0" baseline="0">
                <a:solidFill>
                  <a:srgbClr val="003885"/>
                </a:solidFill>
                <a:latin typeface="Arial" panose="020B0604020202020204" pitchFamily="34" charset="0"/>
                <a:ea typeface="+mn-ea"/>
                <a:cs typeface="Arial" panose="020B0604020202020204" pitchFamily="34" charset="0"/>
              </a:defRPr>
            </a:lvl1pPr>
            <a:lvl2pPr marL="457247" indent="0" algn="ctr">
              <a:buNone/>
              <a:defRPr>
                <a:solidFill>
                  <a:schemeClr val="tx1">
                    <a:tint val="75000"/>
                  </a:schemeClr>
                </a:solidFill>
              </a:defRPr>
            </a:lvl2pPr>
            <a:lvl3pPr marL="914492" indent="0" algn="ctr">
              <a:buNone/>
              <a:defRPr>
                <a:solidFill>
                  <a:schemeClr val="tx1">
                    <a:tint val="75000"/>
                  </a:schemeClr>
                </a:solidFill>
              </a:defRPr>
            </a:lvl3pPr>
            <a:lvl4pPr marL="1371736" indent="0" algn="ctr">
              <a:buNone/>
              <a:defRPr>
                <a:solidFill>
                  <a:schemeClr val="tx1">
                    <a:tint val="75000"/>
                  </a:schemeClr>
                </a:solidFill>
              </a:defRPr>
            </a:lvl4pPr>
            <a:lvl5pPr marL="1828984" indent="0" algn="ctr">
              <a:buNone/>
              <a:defRPr>
                <a:solidFill>
                  <a:schemeClr val="tx1">
                    <a:tint val="75000"/>
                  </a:schemeClr>
                </a:solidFill>
              </a:defRPr>
            </a:lvl5pPr>
            <a:lvl6pPr marL="2286228" indent="0" algn="ctr">
              <a:buNone/>
              <a:defRPr>
                <a:solidFill>
                  <a:schemeClr val="tx1">
                    <a:tint val="75000"/>
                  </a:schemeClr>
                </a:solidFill>
              </a:defRPr>
            </a:lvl6pPr>
            <a:lvl7pPr marL="2743474" indent="0" algn="ctr">
              <a:buNone/>
              <a:defRPr>
                <a:solidFill>
                  <a:schemeClr val="tx1">
                    <a:tint val="75000"/>
                  </a:schemeClr>
                </a:solidFill>
              </a:defRPr>
            </a:lvl7pPr>
            <a:lvl8pPr marL="3200720" indent="0" algn="ctr">
              <a:buNone/>
              <a:defRPr>
                <a:solidFill>
                  <a:schemeClr val="tx1">
                    <a:tint val="75000"/>
                  </a:schemeClr>
                </a:solidFill>
              </a:defRPr>
            </a:lvl8pPr>
            <a:lvl9pPr marL="3657964" indent="0" algn="ctr">
              <a:buNone/>
              <a:defRPr>
                <a:solidFill>
                  <a:schemeClr val="tx1">
                    <a:tint val="75000"/>
                  </a:schemeClr>
                </a:solidFill>
              </a:defRPr>
            </a:lvl9pPr>
          </a:lstStyle>
          <a:p>
            <a:r>
              <a:rPr lang="en-US" dirty="0"/>
              <a:t>Flysheet subtitle</a:t>
            </a:r>
          </a:p>
        </p:txBody>
      </p:sp>
      <p:pic>
        <p:nvPicPr>
          <p:cNvPr id="11" name="Picture 6"/>
          <p:cNvPicPr>
            <a:picLocks noChangeAspect="1" noChangeArrowheads="1"/>
          </p:cNvPicPr>
          <p:nvPr userDrawn="1"/>
        </p:nvPicPr>
        <p:blipFill>
          <a:blip r:embed="rId6">
            <a:lum bright="100000"/>
            <a:extLst>
              <a:ext uri="{28A0092B-C50C-407E-A947-70E740481C1C}">
                <a14:useLocalDpi xmlns:a14="http://schemas.microsoft.com/office/drawing/2010/main" val="0"/>
              </a:ext>
            </a:extLst>
          </a:blip>
          <a:srcRect/>
          <a:stretch>
            <a:fillRect/>
          </a:stretch>
        </p:blipFill>
        <p:spPr bwMode="auto">
          <a:xfrm>
            <a:off x="7938283" y="219075"/>
            <a:ext cx="3869007" cy="62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803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Break 3">
    <p:spTree>
      <p:nvGrpSpPr>
        <p:cNvPr id="1" name=""/>
        <p:cNvGrpSpPr/>
        <p:nvPr/>
      </p:nvGrpSpPr>
      <p:grpSpPr>
        <a:xfrm>
          <a:off x="0" y="0"/>
          <a:ext cx="0" cy="0"/>
          <a:chOff x="0" y="0"/>
          <a:chExt cx="0" cy="0"/>
        </a:xfrm>
      </p:grpSpPr>
      <p:pic>
        <p:nvPicPr>
          <p:cNvPr id="458755" name="Picture 3" descr="O:\IBD_Regional_Documents_Repository_EMEA_Groups\PTG Graphics\Bespoke Client Graphics\K9NR (Kazatomprom)\Kazatomprom Custom Covers\Creative\0_NEW_KAZATOMPROM_Custom_Flysheet_v8_F3.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Object 13" hidden="1"/>
          <p:cNvGraphicFramePr>
            <a:graphicFrameLocks noChangeAspect="1"/>
          </p:cNvGraphicFramePr>
          <p:nvPr>
            <p:custDataLst>
              <p:tags r:id="rId1"/>
            </p:custDataLst>
          </p:nvPr>
        </p:nvGraphicFramePr>
        <p:xfrm>
          <a:off x="1592" y="1612"/>
          <a:ext cx="1586" cy="1587"/>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 y="1612"/>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itle"/>
          <p:cNvSpPr>
            <a:spLocks noGrp="1"/>
          </p:cNvSpPr>
          <p:nvPr>
            <p:ph type="ctrTitle" hasCustomPrompt="1"/>
          </p:nvPr>
        </p:nvSpPr>
        <p:spPr bwMode="gray">
          <a:xfrm>
            <a:off x="5361354" y="5172858"/>
            <a:ext cx="6445936" cy="350865"/>
          </a:xfrm>
          <a:prstGeom prst="rect">
            <a:avLst/>
          </a:prstGeom>
        </p:spPr>
        <p:txBody>
          <a:bodyPr wrap="square" lIns="0" tIns="0" rIns="0" bIns="0" anchor="b" anchorCtr="0">
            <a:spAutoFit/>
          </a:bodyPr>
          <a:lstStyle>
            <a:lvl1pPr algn="r">
              <a:lnSpc>
                <a:spcPct val="95000"/>
              </a:lnSpc>
              <a:defRPr sz="2400" b="1" baseline="0">
                <a:solidFill>
                  <a:srgbClr val="FFA700"/>
                </a:solidFill>
                <a:latin typeface="Arial" panose="020B0604020202020204" pitchFamily="34" charset="0"/>
                <a:ea typeface="+mn-ea"/>
                <a:cs typeface="Arial" panose="020B0604020202020204" pitchFamily="34" charset="0"/>
              </a:defRPr>
            </a:lvl1pPr>
          </a:lstStyle>
          <a:p>
            <a:r>
              <a:rPr lang="en-US" dirty="0"/>
              <a:t>Flysheet title</a:t>
            </a:r>
          </a:p>
        </p:txBody>
      </p:sp>
      <p:sp>
        <p:nvSpPr>
          <p:cNvPr id="16" name="SubTitle"/>
          <p:cNvSpPr>
            <a:spLocks noGrp="1"/>
          </p:cNvSpPr>
          <p:nvPr>
            <p:ph type="subTitle" idx="1" hasCustomPrompt="1"/>
          </p:nvPr>
        </p:nvSpPr>
        <p:spPr bwMode="gray">
          <a:xfrm>
            <a:off x="3216815" y="5588448"/>
            <a:ext cx="8590478" cy="204671"/>
          </a:xfrm>
          <a:prstGeom prst="rect">
            <a:avLst/>
          </a:prstGeom>
        </p:spPr>
        <p:txBody>
          <a:bodyPr wrap="square" lIns="0" tIns="0" rIns="0" bIns="0" anchor="t" anchorCtr="0">
            <a:spAutoFit/>
          </a:bodyPr>
          <a:lstStyle>
            <a:lvl1pPr marL="0" marR="0" indent="0" algn="r" defTabSz="914492" rtl="0" eaLnBrk="1" fontAlgn="auto" latinLnBrk="0" hangingPunct="1">
              <a:lnSpc>
                <a:spcPct val="95000"/>
              </a:lnSpc>
              <a:spcBef>
                <a:spcPts val="0"/>
              </a:spcBef>
              <a:spcAft>
                <a:spcPts val="0"/>
              </a:spcAft>
              <a:buClrTx/>
              <a:buSzTx/>
              <a:buFont typeface="Arial" pitchFamily="34" charset="0"/>
              <a:buNone/>
              <a:tabLst/>
              <a:defRPr sz="1400" b="0" baseline="0">
                <a:solidFill>
                  <a:schemeClr val="bg1"/>
                </a:solidFill>
                <a:latin typeface="Arial" panose="020B0604020202020204" pitchFamily="34" charset="0"/>
                <a:ea typeface="+mn-ea"/>
                <a:cs typeface="Arial" panose="020B0604020202020204" pitchFamily="34" charset="0"/>
              </a:defRPr>
            </a:lvl1pPr>
            <a:lvl2pPr marL="457247" indent="0" algn="ctr">
              <a:buNone/>
              <a:defRPr>
                <a:solidFill>
                  <a:schemeClr val="tx1">
                    <a:tint val="75000"/>
                  </a:schemeClr>
                </a:solidFill>
              </a:defRPr>
            </a:lvl2pPr>
            <a:lvl3pPr marL="914492" indent="0" algn="ctr">
              <a:buNone/>
              <a:defRPr>
                <a:solidFill>
                  <a:schemeClr val="tx1">
                    <a:tint val="75000"/>
                  </a:schemeClr>
                </a:solidFill>
              </a:defRPr>
            </a:lvl3pPr>
            <a:lvl4pPr marL="1371736" indent="0" algn="ctr">
              <a:buNone/>
              <a:defRPr>
                <a:solidFill>
                  <a:schemeClr val="tx1">
                    <a:tint val="75000"/>
                  </a:schemeClr>
                </a:solidFill>
              </a:defRPr>
            </a:lvl4pPr>
            <a:lvl5pPr marL="1828984" indent="0" algn="ctr">
              <a:buNone/>
              <a:defRPr>
                <a:solidFill>
                  <a:schemeClr val="tx1">
                    <a:tint val="75000"/>
                  </a:schemeClr>
                </a:solidFill>
              </a:defRPr>
            </a:lvl5pPr>
            <a:lvl6pPr marL="2286228" indent="0" algn="ctr">
              <a:buNone/>
              <a:defRPr>
                <a:solidFill>
                  <a:schemeClr val="tx1">
                    <a:tint val="75000"/>
                  </a:schemeClr>
                </a:solidFill>
              </a:defRPr>
            </a:lvl6pPr>
            <a:lvl7pPr marL="2743474" indent="0" algn="ctr">
              <a:buNone/>
              <a:defRPr>
                <a:solidFill>
                  <a:schemeClr val="tx1">
                    <a:tint val="75000"/>
                  </a:schemeClr>
                </a:solidFill>
              </a:defRPr>
            </a:lvl7pPr>
            <a:lvl8pPr marL="3200720" indent="0" algn="ctr">
              <a:buNone/>
              <a:defRPr>
                <a:solidFill>
                  <a:schemeClr val="tx1">
                    <a:tint val="75000"/>
                  </a:schemeClr>
                </a:solidFill>
              </a:defRPr>
            </a:lvl8pPr>
            <a:lvl9pPr marL="3657964" indent="0" algn="ctr">
              <a:buNone/>
              <a:defRPr>
                <a:solidFill>
                  <a:schemeClr val="tx1">
                    <a:tint val="75000"/>
                  </a:schemeClr>
                </a:solidFill>
              </a:defRPr>
            </a:lvl9pPr>
          </a:lstStyle>
          <a:p>
            <a:r>
              <a:rPr lang="en-US" dirty="0"/>
              <a:t>Flysheet subtitle</a:t>
            </a:r>
          </a:p>
        </p:txBody>
      </p:sp>
      <p:pic>
        <p:nvPicPr>
          <p:cNvPr id="11" name="Picture 6"/>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938283" y="219075"/>
            <a:ext cx="3869007" cy="62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751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16229A-2D8C-4E0D-AE7B-D0848FB7DCBF}"/>
              </a:ext>
            </a:extLst>
          </p:cNvPr>
          <p:cNvPicPr>
            <a:picLocks noChangeAspect="1"/>
          </p:cNvPicPr>
          <p:nvPr userDrawn="1"/>
        </p:nvPicPr>
        <p:blipFill rotWithShape="1">
          <a:blip r:embed="rId2"/>
          <a:srcRect l="55298" r="13779"/>
          <a:stretch/>
        </p:blipFill>
        <p:spPr>
          <a:xfrm>
            <a:off x="0" y="-1"/>
            <a:ext cx="3769192" cy="6858001"/>
          </a:xfrm>
          <a:prstGeom prst="rect">
            <a:avLst/>
          </a:prstGeom>
        </p:spPr>
      </p:pic>
      <p:pic>
        <p:nvPicPr>
          <p:cNvPr id="7" name="Picture 6">
            <a:extLst>
              <a:ext uri="{FF2B5EF4-FFF2-40B4-BE49-F238E27FC236}">
                <a16:creationId xmlns:a16="http://schemas.microsoft.com/office/drawing/2014/main" id="{EEF89EC9-0605-4331-B29D-AA0D46136AB3}"/>
              </a:ext>
            </a:extLst>
          </p:cNvPr>
          <p:cNvPicPr>
            <a:picLocks noChangeAspect="1"/>
          </p:cNvPicPr>
          <p:nvPr userDrawn="1"/>
        </p:nvPicPr>
        <p:blipFill rotWithShape="1">
          <a:blip r:embed="rId3"/>
          <a:srcRect t="25719" r="68010" b="30684"/>
          <a:stretch/>
        </p:blipFill>
        <p:spPr>
          <a:xfrm>
            <a:off x="1" y="1789547"/>
            <a:ext cx="3900249" cy="2967504"/>
          </a:xfrm>
          <a:prstGeom prst="rect">
            <a:avLst/>
          </a:prstGeom>
        </p:spPr>
      </p:pic>
      <p:pic>
        <p:nvPicPr>
          <p:cNvPr id="8" name="Picture 7">
            <a:extLst>
              <a:ext uri="{FF2B5EF4-FFF2-40B4-BE49-F238E27FC236}">
                <a16:creationId xmlns:a16="http://schemas.microsoft.com/office/drawing/2014/main" id="{9CEA3112-D636-409D-8B9F-249981A52587}"/>
              </a:ext>
            </a:extLst>
          </p:cNvPr>
          <p:cNvPicPr>
            <a:picLocks noChangeAspect="1"/>
          </p:cNvPicPr>
          <p:nvPr userDrawn="1"/>
        </p:nvPicPr>
        <p:blipFill rotWithShape="1">
          <a:blip r:embed="rId4"/>
          <a:srcRect l="30899" t="25062" r="-1" b="30754"/>
          <a:stretch/>
        </p:blipFill>
        <p:spPr>
          <a:xfrm>
            <a:off x="3769192" y="1726945"/>
            <a:ext cx="8422808" cy="3030106"/>
          </a:xfrm>
          <a:prstGeom prst="rect">
            <a:avLst/>
          </a:prstGeom>
        </p:spPr>
      </p:pic>
      <p:pic>
        <p:nvPicPr>
          <p:cNvPr id="9" name="Picture 8">
            <a:extLst>
              <a:ext uri="{FF2B5EF4-FFF2-40B4-BE49-F238E27FC236}">
                <a16:creationId xmlns:a16="http://schemas.microsoft.com/office/drawing/2014/main" id="{144CB05E-C173-400A-A501-6B5807A37A86}"/>
              </a:ext>
            </a:extLst>
          </p:cNvPr>
          <p:cNvPicPr>
            <a:picLocks noChangeAspect="1"/>
          </p:cNvPicPr>
          <p:nvPr userDrawn="1"/>
        </p:nvPicPr>
        <p:blipFill rotWithShape="1">
          <a:blip r:embed="rId4"/>
          <a:srcRect l="119" t="25062" r="68957" b="30754"/>
          <a:stretch/>
        </p:blipFill>
        <p:spPr>
          <a:xfrm>
            <a:off x="0" y="1726945"/>
            <a:ext cx="3769192" cy="3030106"/>
          </a:xfrm>
          <a:prstGeom prst="rect">
            <a:avLst/>
          </a:prstGeom>
        </p:spPr>
      </p:pic>
      <p:grpSp>
        <p:nvGrpSpPr>
          <p:cNvPr id="11" name="Group 8">
            <a:extLst>
              <a:ext uri="{FF2B5EF4-FFF2-40B4-BE49-F238E27FC236}">
                <a16:creationId xmlns:a16="http://schemas.microsoft.com/office/drawing/2014/main" id="{B8612A9F-EDB1-45A9-9D61-905FF60A0C4A}"/>
              </a:ext>
            </a:extLst>
          </p:cNvPr>
          <p:cNvGrpSpPr>
            <a:grpSpLocks noChangeAspect="1"/>
          </p:cNvGrpSpPr>
          <p:nvPr userDrawn="1"/>
        </p:nvGrpSpPr>
        <p:grpSpPr bwMode="auto">
          <a:xfrm>
            <a:off x="11309129" y="259473"/>
            <a:ext cx="534544" cy="480413"/>
            <a:chOff x="3" y="1"/>
            <a:chExt cx="632" cy="568"/>
          </a:xfrm>
        </p:grpSpPr>
        <p:sp>
          <p:nvSpPr>
            <p:cNvPr id="12" name="Freeform 9">
              <a:extLst>
                <a:ext uri="{FF2B5EF4-FFF2-40B4-BE49-F238E27FC236}">
                  <a16:creationId xmlns:a16="http://schemas.microsoft.com/office/drawing/2014/main" id="{95794DC2-FF23-4B22-ADA4-8C78703490D8}"/>
                </a:ext>
              </a:extLst>
            </p:cNvPr>
            <p:cNvSpPr>
              <a:spLocks/>
            </p:cNvSpPr>
            <p:nvPr/>
          </p:nvSpPr>
          <p:spPr bwMode="auto">
            <a:xfrm>
              <a:off x="265" y="1"/>
              <a:ext cx="308" cy="192"/>
            </a:xfrm>
            <a:custGeom>
              <a:avLst/>
              <a:gdLst>
                <a:gd name="T0" fmla="*/ 114 w 114"/>
                <a:gd name="T1" fmla="*/ 71 h 71"/>
                <a:gd name="T2" fmla="*/ 114 w 114"/>
                <a:gd name="T3" fmla="*/ 71 h 71"/>
                <a:gd name="T4" fmla="*/ 114 w 114"/>
                <a:gd name="T5" fmla="*/ 71 h 71"/>
                <a:gd name="T6" fmla="*/ 113 w 114"/>
                <a:gd name="T7" fmla="*/ 71 h 71"/>
                <a:gd name="T8" fmla="*/ 64 w 114"/>
                <a:gd name="T9" fmla="*/ 32 h 71"/>
                <a:gd name="T10" fmla="*/ 0 w 114"/>
                <a:gd name="T11" fmla="*/ 41 h 71"/>
                <a:gd name="T12" fmla="*/ 0 w 114"/>
                <a:gd name="T13" fmla="*/ 40 h 71"/>
                <a:gd name="T14" fmla="*/ 67 w 114"/>
                <a:gd name="T15" fmla="*/ 1 h 71"/>
                <a:gd name="T16" fmla="*/ 76 w 114"/>
                <a:gd name="T17" fmla="*/ 4 h 71"/>
                <a:gd name="T18" fmla="*/ 114 w 114"/>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1">
                  <a:moveTo>
                    <a:pt x="114" y="71"/>
                  </a:moveTo>
                  <a:cubicBezTo>
                    <a:pt x="114" y="71"/>
                    <a:pt x="114" y="71"/>
                    <a:pt x="114" y="71"/>
                  </a:cubicBezTo>
                  <a:cubicBezTo>
                    <a:pt x="114" y="71"/>
                    <a:pt x="114" y="71"/>
                    <a:pt x="114" y="71"/>
                  </a:cubicBezTo>
                  <a:cubicBezTo>
                    <a:pt x="113" y="71"/>
                    <a:pt x="113" y="71"/>
                    <a:pt x="113" y="71"/>
                  </a:cubicBezTo>
                  <a:cubicBezTo>
                    <a:pt x="102" y="52"/>
                    <a:pt x="84" y="37"/>
                    <a:pt x="64" y="32"/>
                  </a:cubicBezTo>
                  <a:cubicBezTo>
                    <a:pt x="44" y="27"/>
                    <a:pt x="19" y="30"/>
                    <a:pt x="0" y="41"/>
                  </a:cubicBezTo>
                  <a:cubicBezTo>
                    <a:pt x="0" y="40"/>
                    <a:pt x="0" y="40"/>
                    <a:pt x="0" y="40"/>
                  </a:cubicBezTo>
                  <a:cubicBezTo>
                    <a:pt x="67" y="1"/>
                    <a:pt x="67" y="1"/>
                    <a:pt x="67" y="1"/>
                  </a:cubicBezTo>
                  <a:cubicBezTo>
                    <a:pt x="70" y="0"/>
                    <a:pt x="74" y="1"/>
                    <a:pt x="76" y="4"/>
                  </a:cubicBezTo>
                  <a:lnTo>
                    <a:pt x="114" y="71"/>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0">
              <a:extLst>
                <a:ext uri="{FF2B5EF4-FFF2-40B4-BE49-F238E27FC236}">
                  <a16:creationId xmlns:a16="http://schemas.microsoft.com/office/drawing/2014/main" id="{C670A7C4-4EDA-4B1D-A13F-737F64A1A45F}"/>
                </a:ext>
              </a:extLst>
            </p:cNvPr>
            <p:cNvSpPr>
              <a:spLocks/>
            </p:cNvSpPr>
            <p:nvPr/>
          </p:nvSpPr>
          <p:spPr bwMode="auto">
            <a:xfrm>
              <a:off x="138" y="17"/>
              <a:ext cx="227" cy="225"/>
            </a:xfrm>
            <a:custGeom>
              <a:avLst/>
              <a:gdLst>
                <a:gd name="T0" fmla="*/ 84 w 84"/>
                <a:gd name="T1" fmla="*/ 0 h 83"/>
                <a:gd name="T2" fmla="*/ 84 w 84"/>
                <a:gd name="T3" fmla="*/ 0 h 83"/>
                <a:gd name="T4" fmla="*/ 84 w 84"/>
                <a:gd name="T5" fmla="*/ 0 h 83"/>
                <a:gd name="T6" fmla="*/ 84 w 84"/>
                <a:gd name="T7" fmla="*/ 1 h 83"/>
                <a:gd name="T8" fmla="*/ 26 w 84"/>
                <a:gd name="T9" fmla="*/ 24 h 83"/>
                <a:gd name="T10" fmla="*/ 1 w 84"/>
                <a:gd name="T11" fmla="*/ 83 h 83"/>
                <a:gd name="T12" fmla="*/ 0 w 84"/>
                <a:gd name="T13" fmla="*/ 83 h 83"/>
                <a:gd name="T14" fmla="*/ 1 w 84"/>
                <a:gd name="T15" fmla="*/ 6 h 83"/>
                <a:gd name="T16" fmla="*/ 7 w 84"/>
                <a:gd name="T17" fmla="*/ 0 h 83"/>
                <a:gd name="T18" fmla="*/ 84 w 84"/>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84" y="0"/>
                  </a:moveTo>
                  <a:cubicBezTo>
                    <a:pt x="84" y="0"/>
                    <a:pt x="84" y="0"/>
                    <a:pt x="84" y="0"/>
                  </a:cubicBezTo>
                  <a:cubicBezTo>
                    <a:pt x="84" y="0"/>
                    <a:pt x="84" y="0"/>
                    <a:pt x="84" y="0"/>
                  </a:cubicBezTo>
                  <a:cubicBezTo>
                    <a:pt x="84" y="1"/>
                    <a:pt x="84" y="1"/>
                    <a:pt x="84" y="1"/>
                  </a:cubicBezTo>
                  <a:cubicBezTo>
                    <a:pt x="62" y="1"/>
                    <a:pt x="40" y="9"/>
                    <a:pt x="26" y="24"/>
                  </a:cubicBezTo>
                  <a:cubicBezTo>
                    <a:pt x="11" y="38"/>
                    <a:pt x="1" y="61"/>
                    <a:pt x="1" y="83"/>
                  </a:cubicBezTo>
                  <a:cubicBezTo>
                    <a:pt x="0" y="83"/>
                    <a:pt x="0" y="83"/>
                    <a:pt x="0" y="83"/>
                  </a:cubicBezTo>
                  <a:cubicBezTo>
                    <a:pt x="1" y="6"/>
                    <a:pt x="1" y="6"/>
                    <a:pt x="1" y="6"/>
                  </a:cubicBezTo>
                  <a:cubicBezTo>
                    <a:pt x="1" y="3"/>
                    <a:pt x="4" y="0"/>
                    <a:pt x="7" y="0"/>
                  </a:cubicBezTo>
                  <a:lnTo>
                    <a:pt x="84"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315B0613-4392-40AF-AAD5-D8178B6074CD}"/>
                </a:ext>
              </a:extLst>
            </p:cNvPr>
            <p:cNvSpPr>
              <a:spLocks/>
            </p:cNvSpPr>
            <p:nvPr/>
          </p:nvSpPr>
          <p:spPr bwMode="auto">
            <a:xfrm>
              <a:off x="3" y="96"/>
              <a:ext cx="192" cy="308"/>
            </a:xfrm>
            <a:custGeom>
              <a:avLst/>
              <a:gdLst>
                <a:gd name="T0" fmla="*/ 40 w 71"/>
                <a:gd name="T1" fmla="*/ 0 h 114"/>
                <a:gd name="T2" fmla="*/ 40 w 71"/>
                <a:gd name="T3" fmla="*/ 0 h 114"/>
                <a:gd name="T4" fmla="*/ 40 w 71"/>
                <a:gd name="T5" fmla="*/ 0 h 114"/>
                <a:gd name="T6" fmla="*/ 41 w 71"/>
                <a:gd name="T7" fmla="*/ 1 h 114"/>
                <a:gd name="T8" fmla="*/ 32 w 71"/>
                <a:gd name="T9" fmla="*/ 63 h 114"/>
                <a:gd name="T10" fmla="*/ 71 w 71"/>
                <a:gd name="T11" fmla="*/ 114 h 114"/>
                <a:gd name="T12" fmla="*/ 70 w 71"/>
                <a:gd name="T13" fmla="*/ 114 h 114"/>
                <a:gd name="T14" fmla="*/ 4 w 71"/>
                <a:gd name="T15" fmla="*/ 76 h 114"/>
                <a:gd name="T16" fmla="*/ 2 w 71"/>
                <a:gd name="T17" fmla="*/ 67 h 114"/>
                <a:gd name="T18" fmla="*/ 40 w 71"/>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14">
                  <a:moveTo>
                    <a:pt x="40" y="0"/>
                  </a:moveTo>
                  <a:cubicBezTo>
                    <a:pt x="40" y="0"/>
                    <a:pt x="40" y="0"/>
                    <a:pt x="40" y="0"/>
                  </a:cubicBezTo>
                  <a:cubicBezTo>
                    <a:pt x="40" y="0"/>
                    <a:pt x="40" y="0"/>
                    <a:pt x="40" y="0"/>
                  </a:cubicBezTo>
                  <a:cubicBezTo>
                    <a:pt x="41" y="1"/>
                    <a:pt x="41" y="1"/>
                    <a:pt x="41" y="1"/>
                  </a:cubicBezTo>
                  <a:cubicBezTo>
                    <a:pt x="30" y="20"/>
                    <a:pt x="26" y="43"/>
                    <a:pt x="32" y="63"/>
                  </a:cubicBezTo>
                  <a:cubicBezTo>
                    <a:pt x="37" y="82"/>
                    <a:pt x="52" y="103"/>
                    <a:pt x="71" y="114"/>
                  </a:cubicBezTo>
                  <a:cubicBezTo>
                    <a:pt x="70" y="114"/>
                    <a:pt x="70" y="114"/>
                    <a:pt x="70" y="114"/>
                  </a:cubicBezTo>
                  <a:cubicBezTo>
                    <a:pt x="4" y="76"/>
                    <a:pt x="4" y="76"/>
                    <a:pt x="4" y="76"/>
                  </a:cubicBezTo>
                  <a:cubicBezTo>
                    <a:pt x="1" y="74"/>
                    <a:pt x="0" y="70"/>
                    <a:pt x="2" y="67"/>
                  </a:cubicBezTo>
                  <a:lnTo>
                    <a:pt x="40" y="0"/>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a16="http://schemas.microsoft.com/office/drawing/2014/main" id="{34E49F00-A225-4F69-8EC3-8DD0772B9643}"/>
                </a:ext>
              </a:extLst>
            </p:cNvPr>
            <p:cNvSpPr>
              <a:spLocks/>
            </p:cNvSpPr>
            <p:nvPr/>
          </p:nvSpPr>
          <p:spPr bwMode="auto">
            <a:xfrm>
              <a:off x="65" y="374"/>
              <a:ext cx="308" cy="195"/>
            </a:xfrm>
            <a:custGeom>
              <a:avLst/>
              <a:gdLst>
                <a:gd name="T0" fmla="*/ 0 w 114"/>
                <a:gd name="T1" fmla="*/ 0 h 72"/>
                <a:gd name="T2" fmla="*/ 0 w 114"/>
                <a:gd name="T3" fmla="*/ 0 h 72"/>
                <a:gd name="T4" fmla="*/ 0 w 114"/>
                <a:gd name="T5" fmla="*/ 0 h 72"/>
                <a:gd name="T6" fmla="*/ 1 w 114"/>
                <a:gd name="T7" fmla="*/ 0 h 72"/>
                <a:gd name="T8" fmla="*/ 49 w 114"/>
                <a:gd name="T9" fmla="*/ 39 h 72"/>
                <a:gd name="T10" fmla="*/ 113 w 114"/>
                <a:gd name="T11" fmla="*/ 31 h 72"/>
                <a:gd name="T12" fmla="*/ 114 w 114"/>
                <a:gd name="T13" fmla="*/ 32 h 72"/>
                <a:gd name="T14" fmla="*/ 47 w 114"/>
                <a:gd name="T15" fmla="*/ 70 h 72"/>
                <a:gd name="T16" fmla="*/ 38 w 114"/>
                <a:gd name="T17" fmla="*/ 67 h 72"/>
                <a:gd name="T18" fmla="*/ 0 w 114"/>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2">
                  <a:moveTo>
                    <a:pt x="0" y="0"/>
                  </a:moveTo>
                  <a:cubicBezTo>
                    <a:pt x="0" y="0"/>
                    <a:pt x="0" y="0"/>
                    <a:pt x="0" y="0"/>
                  </a:cubicBezTo>
                  <a:cubicBezTo>
                    <a:pt x="0" y="0"/>
                    <a:pt x="0" y="0"/>
                    <a:pt x="0" y="0"/>
                  </a:cubicBezTo>
                  <a:cubicBezTo>
                    <a:pt x="1" y="0"/>
                    <a:pt x="1" y="0"/>
                    <a:pt x="1" y="0"/>
                  </a:cubicBezTo>
                  <a:cubicBezTo>
                    <a:pt x="11" y="19"/>
                    <a:pt x="30" y="34"/>
                    <a:pt x="49" y="39"/>
                  </a:cubicBezTo>
                  <a:cubicBezTo>
                    <a:pt x="69" y="45"/>
                    <a:pt x="94" y="42"/>
                    <a:pt x="113" y="31"/>
                  </a:cubicBezTo>
                  <a:cubicBezTo>
                    <a:pt x="114" y="32"/>
                    <a:pt x="114" y="32"/>
                    <a:pt x="114" y="32"/>
                  </a:cubicBezTo>
                  <a:cubicBezTo>
                    <a:pt x="47" y="70"/>
                    <a:pt x="47" y="70"/>
                    <a:pt x="47" y="70"/>
                  </a:cubicBezTo>
                  <a:cubicBezTo>
                    <a:pt x="44" y="72"/>
                    <a:pt x="40" y="70"/>
                    <a:pt x="38" y="67"/>
                  </a:cubicBezTo>
                  <a:lnTo>
                    <a:pt x="0"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3">
              <a:extLst>
                <a:ext uri="{FF2B5EF4-FFF2-40B4-BE49-F238E27FC236}">
                  <a16:creationId xmlns:a16="http://schemas.microsoft.com/office/drawing/2014/main" id="{4A478D84-2445-475B-874F-EDD93B28183C}"/>
                </a:ext>
              </a:extLst>
            </p:cNvPr>
            <p:cNvSpPr>
              <a:spLocks/>
            </p:cNvSpPr>
            <p:nvPr/>
          </p:nvSpPr>
          <p:spPr bwMode="auto">
            <a:xfrm>
              <a:off x="260" y="339"/>
              <a:ext cx="226" cy="227"/>
            </a:xfrm>
            <a:custGeom>
              <a:avLst/>
              <a:gdLst>
                <a:gd name="T0" fmla="*/ 0 w 84"/>
                <a:gd name="T1" fmla="*/ 83 h 84"/>
                <a:gd name="T2" fmla="*/ 0 w 84"/>
                <a:gd name="T3" fmla="*/ 83 h 84"/>
                <a:gd name="T4" fmla="*/ 0 w 84"/>
                <a:gd name="T5" fmla="*/ 83 h 84"/>
                <a:gd name="T6" fmla="*/ 0 w 84"/>
                <a:gd name="T7" fmla="*/ 82 h 84"/>
                <a:gd name="T8" fmla="*/ 58 w 84"/>
                <a:gd name="T9" fmla="*/ 60 h 84"/>
                <a:gd name="T10" fmla="*/ 83 w 84"/>
                <a:gd name="T11" fmla="*/ 0 h 84"/>
                <a:gd name="T12" fmla="*/ 84 w 84"/>
                <a:gd name="T13" fmla="*/ 0 h 84"/>
                <a:gd name="T14" fmla="*/ 83 w 84"/>
                <a:gd name="T15" fmla="*/ 77 h 84"/>
                <a:gd name="T16" fmla="*/ 77 w 84"/>
                <a:gd name="T17" fmla="*/ 84 h 84"/>
                <a:gd name="T18" fmla="*/ 0 w 84"/>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0" y="83"/>
                  </a:moveTo>
                  <a:cubicBezTo>
                    <a:pt x="0" y="83"/>
                    <a:pt x="0" y="83"/>
                    <a:pt x="0" y="83"/>
                  </a:cubicBezTo>
                  <a:cubicBezTo>
                    <a:pt x="0" y="83"/>
                    <a:pt x="0" y="83"/>
                    <a:pt x="0" y="83"/>
                  </a:cubicBezTo>
                  <a:cubicBezTo>
                    <a:pt x="0" y="82"/>
                    <a:pt x="0" y="82"/>
                    <a:pt x="0" y="82"/>
                  </a:cubicBezTo>
                  <a:cubicBezTo>
                    <a:pt x="22" y="82"/>
                    <a:pt x="44" y="74"/>
                    <a:pt x="58" y="60"/>
                  </a:cubicBezTo>
                  <a:cubicBezTo>
                    <a:pt x="73" y="45"/>
                    <a:pt x="83" y="22"/>
                    <a:pt x="83" y="0"/>
                  </a:cubicBezTo>
                  <a:cubicBezTo>
                    <a:pt x="84" y="0"/>
                    <a:pt x="84" y="0"/>
                    <a:pt x="84" y="0"/>
                  </a:cubicBezTo>
                  <a:cubicBezTo>
                    <a:pt x="83" y="77"/>
                    <a:pt x="83" y="77"/>
                    <a:pt x="83" y="77"/>
                  </a:cubicBezTo>
                  <a:cubicBezTo>
                    <a:pt x="83" y="81"/>
                    <a:pt x="80" y="84"/>
                    <a:pt x="77" y="84"/>
                  </a:cubicBezTo>
                  <a:lnTo>
                    <a:pt x="0" y="83"/>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4">
              <a:extLst>
                <a:ext uri="{FF2B5EF4-FFF2-40B4-BE49-F238E27FC236}">
                  <a16:creationId xmlns:a16="http://schemas.microsoft.com/office/drawing/2014/main" id="{A9762826-3B7A-45E6-BB3C-CFB3539C9021}"/>
                </a:ext>
              </a:extLst>
            </p:cNvPr>
            <p:cNvSpPr>
              <a:spLocks/>
            </p:cNvSpPr>
            <p:nvPr/>
          </p:nvSpPr>
          <p:spPr bwMode="auto">
            <a:xfrm>
              <a:off x="446" y="166"/>
              <a:ext cx="189" cy="308"/>
            </a:xfrm>
            <a:custGeom>
              <a:avLst/>
              <a:gdLst>
                <a:gd name="T0" fmla="*/ 29 w 70"/>
                <a:gd name="T1" fmla="*/ 114 h 114"/>
                <a:gd name="T2" fmla="*/ 29 w 70"/>
                <a:gd name="T3" fmla="*/ 114 h 114"/>
                <a:gd name="T4" fmla="*/ 29 w 70"/>
                <a:gd name="T5" fmla="*/ 114 h 114"/>
                <a:gd name="T6" fmla="*/ 29 w 70"/>
                <a:gd name="T7" fmla="*/ 114 h 114"/>
                <a:gd name="T8" fmla="*/ 39 w 70"/>
                <a:gd name="T9" fmla="*/ 52 h 114"/>
                <a:gd name="T10" fmla="*/ 0 w 70"/>
                <a:gd name="T11" fmla="*/ 0 h 114"/>
                <a:gd name="T12" fmla="*/ 0 w 70"/>
                <a:gd name="T13" fmla="*/ 0 h 114"/>
                <a:gd name="T14" fmla="*/ 66 w 70"/>
                <a:gd name="T15" fmla="*/ 39 h 114"/>
                <a:gd name="T16" fmla="*/ 69 w 70"/>
                <a:gd name="T17" fmla="*/ 48 h 114"/>
                <a:gd name="T18" fmla="*/ 29 w 70"/>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14">
                  <a:moveTo>
                    <a:pt x="29" y="114"/>
                  </a:moveTo>
                  <a:cubicBezTo>
                    <a:pt x="29" y="114"/>
                    <a:pt x="29" y="114"/>
                    <a:pt x="29" y="114"/>
                  </a:cubicBezTo>
                  <a:cubicBezTo>
                    <a:pt x="29" y="114"/>
                    <a:pt x="29" y="114"/>
                    <a:pt x="29" y="114"/>
                  </a:cubicBezTo>
                  <a:cubicBezTo>
                    <a:pt x="29" y="114"/>
                    <a:pt x="29" y="114"/>
                    <a:pt x="29" y="114"/>
                  </a:cubicBezTo>
                  <a:cubicBezTo>
                    <a:pt x="40" y="95"/>
                    <a:pt x="44" y="71"/>
                    <a:pt x="39" y="52"/>
                  </a:cubicBezTo>
                  <a:cubicBezTo>
                    <a:pt x="33" y="32"/>
                    <a:pt x="18" y="11"/>
                    <a:pt x="0" y="0"/>
                  </a:cubicBezTo>
                  <a:cubicBezTo>
                    <a:pt x="0" y="0"/>
                    <a:pt x="0" y="0"/>
                    <a:pt x="0" y="0"/>
                  </a:cubicBezTo>
                  <a:cubicBezTo>
                    <a:pt x="66" y="39"/>
                    <a:pt x="66" y="39"/>
                    <a:pt x="66" y="39"/>
                  </a:cubicBezTo>
                  <a:cubicBezTo>
                    <a:pt x="69" y="41"/>
                    <a:pt x="70" y="45"/>
                    <a:pt x="69" y="48"/>
                  </a:cubicBezTo>
                  <a:lnTo>
                    <a:pt x="29" y="114"/>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8" name="Straight Connector 48">
            <a:extLst>
              <a:ext uri="{FF2B5EF4-FFF2-40B4-BE49-F238E27FC236}">
                <a16:creationId xmlns:a16="http://schemas.microsoft.com/office/drawing/2014/main" id="{CEC89328-7EEF-455D-813C-E0D908E266C5}"/>
              </a:ext>
            </a:extLst>
          </p:cNvPr>
          <p:cNvCxnSpPr>
            <a:cxnSpLocks/>
          </p:cNvCxnSpPr>
          <p:nvPr userDrawn="1"/>
        </p:nvCxnSpPr>
        <p:spPr>
          <a:xfrm>
            <a:off x="3900250" y="3798772"/>
            <a:ext cx="8062310" cy="25334"/>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92606902-89BA-485C-A0F6-C9B2E7B38CFF}"/>
              </a:ext>
            </a:extLst>
          </p:cNvPr>
          <p:cNvCxnSpPr>
            <a:cxnSpLocks/>
          </p:cNvCxnSpPr>
          <p:nvPr userDrawn="1"/>
        </p:nvCxnSpPr>
        <p:spPr>
          <a:xfrm flipV="1">
            <a:off x="3900250" y="3030286"/>
            <a:ext cx="8291750" cy="2559"/>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058976" y="3138809"/>
            <a:ext cx="6016483" cy="553998"/>
          </a:xfrm>
        </p:spPr>
        <p:txBody>
          <a:bodyPr/>
          <a:lstStyle>
            <a:lvl1pPr algn="r">
              <a:defRPr cap="all" baseline="0"/>
            </a:lvl1pPr>
          </a:lstStyle>
          <a:p>
            <a:r>
              <a:rPr lang="en-US" dirty="0"/>
              <a:t>Flysheet Title</a:t>
            </a:r>
          </a:p>
        </p:txBody>
      </p:sp>
    </p:spTree>
    <p:extLst>
      <p:ext uri="{BB962C8B-B14F-4D97-AF65-F5344CB8AC3E}">
        <p14:creationId xmlns:p14="http://schemas.microsoft.com/office/powerpoint/2010/main" val="378974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xit" presetSubtype="8" accel="100000" fill="hold" nodeType="withEffect">
                                  <p:stCondLst>
                                    <p:cond delay="0"/>
                                  </p:stCondLst>
                                  <p:childTnLst>
                                    <p:anim calcmode="lin" valueType="num">
                                      <p:cBhvr additive="base">
                                        <p:cTn id="9" dur="500"/>
                                        <p:tgtEl>
                                          <p:spTgt spid="6"/>
                                        </p:tgtEl>
                                        <p:attrNameLst>
                                          <p:attrName>ppt_x</p:attrName>
                                        </p:attrNameLst>
                                      </p:cBhvr>
                                      <p:tavLst>
                                        <p:tav tm="0">
                                          <p:val>
                                            <p:strVal val="ppt_x"/>
                                          </p:val>
                                        </p:tav>
                                        <p:tav tm="100000">
                                          <p:val>
                                            <p:strVal val="0-ppt_w/2"/>
                                          </p:val>
                                        </p:tav>
                                      </p:tavLst>
                                    </p:anim>
                                    <p:anim calcmode="lin" valueType="num">
                                      <p:cBhvr additive="base">
                                        <p:cTn id="10" dur="500"/>
                                        <p:tgtEl>
                                          <p:spTgt spid="6"/>
                                        </p:tgtEl>
                                        <p:attrNameLst>
                                          <p:attrName>ppt_y</p:attrName>
                                        </p:attrNameLst>
                                      </p:cBhvr>
                                      <p:tavLst>
                                        <p:tav tm="0">
                                          <p:val>
                                            <p:strVal val="ppt_y"/>
                                          </p:val>
                                        </p:tav>
                                        <p:tav tm="100000">
                                          <p:val>
                                            <p:strVal val="ppt_y"/>
                                          </p:val>
                                        </p:tav>
                                      </p:tavLst>
                                    </p:anim>
                                    <p:set>
                                      <p:cBhvr>
                                        <p:cTn id="11" dur="1" fill="hold">
                                          <p:stCondLst>
                                            <p:cond delay="499"/>
                                          </p:stCondLst>
                                        </p:cTn>
                                        <p:tgtEl>
                                          <p:spTgt spid="6"/>
                                        </p:tgtEl>
                                        <p:attrNameLst>
                                          <p:attrName>style.visibility</p:attrName>
                                        </p:attrNameLst>
                                      </p:cBhvr>
                                      <p:to>
                                        <p:strVal val="hidden"/>
                                      </p:to>
                                    </p:set>
                                  </p:childTnLst>
                                </p:cTn>
                              </p:par>
                              <p:par>
                                <p:cTn id="12" presetID="2" presetClass="exit" presetSubtype="2" accel="100000" fill="hold" nodeType="withEffect">
                                  <p:stCondLst>
                                    <p:cond delay="0"/>
                                  </p:stCondLst>
                                  <p:childTnLst>
                                    <p:anim calcmode="lin" valueType="num">
                                      <p:cBhvr additive="base">
                                        <p:cTn id="13" dur="500"/>
                                        <p:tgtEl>
                                          <p:spTgt spid="7"/>
                                        </p:tgtEl>
                                        <p:attrNameLst>
                                          <p:attrName>ppt_x</p:attrName>
                                        </p:attrNameLst>
                                      </p:cBhvr>
                                      <p:tavLst>
                                        <p:tav tm="0">
                                          <p:val>
                                            <p:strVal val="ppt_x"/>
                                          </p:val>
                                        </p:tav>
                                        <p:tav tm="100000">
                                          <p:val>
                                            <p:strVal val="1+ppt_w/2"/>
                                          </p:val>
                                        </p:tav>
                                      </p:tavLst>
                                    </p:anim>
                                    <p:anim calcmode="lin" valueType="num">
                                      <p:cBhvr additive="base">
                                        <p:cTn id="14" dur="500"/>
                                        <p:tgtEl>
                                          <p:spTgt spid="7"/>
                                        </p:tgtEl>
                                        <p:attrNameLst>
                                          <p:attrName>ppt_y</p:attrName>
                                        </p:attrNameLst>
                                      </p:cBhvr>
                                      <p:tavLst>
                                        <p:tav tm="0">
                                          <p:val>
                                            <p:strVal val="ppt_y"/>
                                          </p:val>
                                        </p:tav>
                                        <p:tav tm="100000">
                                          <p:val>
                                            <p:strVal val="ppt_y"/>
                                          </p:val>
                                        </p:tav>
                                      </p:tavLst>
                                    </p:anim>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8" presetClass="emph" presetSubtype="0" decel="100000" fill="hold" nodeType="withEffect">
                                  <p:stCondLst>
                                    <p:cond delay="250"/>
                                  </p:stCondLst>
                                  <p:childTnLst>
                                    <p:animRot by="21600000">
                                      <p:cBhvr>
                                        <p:cTn id="20" dur="1000" fill="hold"/>
                                        <p:tgtEl>
                                          <p:spTgt spid="11"/>
                                        </p:tgtEl>
                                        <p:attrNameLst>
                                          <p:attrName>r</p:attrName>
                                        </p:attrNameLst>
                                      </p:cBhvr>
                                    </p:animRot>
                                  </p:childTnLst>
                                </p:cTn>
                              </p:par>
                              <p:par>
                                <p:cTn id="21" presetID="22" presetClass="entr" presetSubtype="8" fill="hold" nodeType="withEffect">
                                  <p:stCondLst>
                                    <p:cond delay="125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2" fill="hold" nodeType="withEffect">
                                  <p:stCondLst>
                                    <p:cond delay="125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Slid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280416"/>
            <a:ext cx="12192000" cy="5573518"/>
          </a:xfrm>
          <a:prstGeom prst="rect">
            <a:avLst/>
          </a:prstGeom>
        </p:spPr>
      </p:pic>
      <p:graphicFrame>
        <p:nvGraphicFramePr>
          <p:cNvPr id="14" name="Object 13" hidden="1"/>
          <p:cNvGraphicFramePr>
            <a:graphicFrameLocks noChangeAspect="1"/>
          </p:cNvGraphicFramePr>
          <p:nvPr>
            <p:custDataLst>
              <p:tags r:id="rId1"/>
            </p:custDataLst>
          </p:nvPr>
        </p:nvGraphicFramePr>
        <p:xfrm>
          <a:off x="1592" y="1612"/>
          <a:ext cx="1586" cy="1587"/>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 y="1612"/>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6"/>
          <p:cNvSpPr/>
          <p:nvPr userDrawn="1"/>
        </p:nvSpPr>
        <p:spPr>
          <a:xfrm>
            <a:off x="0" y="-12700"/>
            <a:ext cx="12192000" cy="110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6"/>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802163" y="219087"/>
            <a:ext cx="6587676" cy="106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p:cNvSpPr>
            <a:spLocks noGrp="1"/>
          </p:cNvSpPr>
          <p:nvPr>
            <p:ph type="ctrTitle" hasCustomPrompt="1"/>
          </p:nvPr>
        </p:nvSpPr>
        <p:spPr bwMode="gray">
          <a:xfrm>
            <a:off x="593929" y="2870327"/>
            <a:ext cx="10697746" cy="350865"/>
          </a:xfrm>
          <a:prstGeom prst="rect">
            <a:avLst/>
          </a:prstGeom>
        </p:spPr>
        <p:txBody>
          <a:bodyPr wrap="square" lIns="0" tIns="0" rIns="0" bIns="0" anchor="b" anchorCtr="0">
            <a:spAutoFit/>
          </a:bodyPr>
          <a:lstStyle>
            <a:lvl1pPr algn="l">
              <a:lnSpc>
                <a:spcPct val="95000"/>
              </a:lnSpc>
              <a:defRPr sz="2400" b="1" baseline="0">
                <a:solidFill>
                  <a:srgbClr val="FFA700"/>
                </a:solidFill>
                <a:latin typeface="Arial" panose="020B0604020202020204" pitchFamily="34" charset="0"/>
                <a:ea typeface="+mn-ea"/>
                <a:cs typeface="Arial" panose="020B0604020202020204" pitchFamily="34" charset="0"/>
              </a:defRPr>
            </a:lvl1pPr>
          </a:lstStyle>
          <a:p>
            <a:r>
              <a:rPr lang="en-US" dirty="0"/>
              <a:t>Flysheet title</a:t>
            </a:r>
          </a:p>
        </p:txBody>
      </p:sp>
      <p:sp>
        <p:nvSpPr>
          <p:cNvPr id="20" name="SubTitle"/>
          <p:cNvSpPr>
            <a:spLocks noGrp="1"/>
          </p:cNvSpPr>
          <p:nvPr>
            <p:ph type="subTitle" idx="1" hasCustomPrompt="1"/>
          </p:nvPr>
        </p:nvSpPr>
        <p:spPr bwMode="gray">
          <a:xfrm>
            <a:off x="625192" y="3285918"/>
            <a:ext cx="5501340" cy="204671"/>
          </a:xfrm>
          <a:prstGeom prst="rect">
            <a:avLst/>
          </a:prstGeom>
        </p:spPr>
        <p:txBody>
          <a:bodyPr wrap="square" lIns="0" tIns="0" rIns="0" bIns="0" anchor="t" anchorCtr="0">
            <a:spAutoFit/>
          </a:bodyPr>
          <a:lstStyle>
            <a:lvl1pPr marL="0" marR="0" indent="0" algn="l" defTabSz="914492" rtl="0" eaLnBrk="1" fontAlgn="auto" latinLnBrk="0" hangingPunct="1">
              <a:lnSpc>
                <a:spcPct val="95000"/>
              </a:lnSpc>
              <a:spcBef>
                <a:spcPts val="0"/>
              </a:spcBef>
              <a:spcAft>
                <a:spcPts val="0"/>
              </a:spcAft>
              <a:buClrTx/>
              <a:buSzTx/>
              <a:buFont typeface="Arial" pitchFamily="34" charset="0"/>
              <a:buNone/>
              <a:tabLst/>
              <a:defRPr sz="1400" b="0" baseline="0">
                <a:solidFill>
                  <a:srgbClr val="003885"/>
                </a:solidFill>
                <a:latin typeface="Arial" panose="020B0604020202020204" pitchFamily="34" charset="0"/>
                <a:ea typeface="+mn-ea"/>
                <a:cs typeface="Arial" panose="020B0604020202020204" pitchFamily="34" charset="0"/>
              </a:defRPr>
            </a:lvl1pPr>
            <a:lvl2pPr marL="457247" indent="0" algn="ctr">
              <a:buNone/>
              <a:defRPr>
                <a:solidFill>
                  <a:schemeClr val="tx1">
                    <a:tint val="75000"/>
                  </a:schemeClr>
                </a:solidFill>
              </a:defRPr>
            </a:lvl2pPr>
            <a:lvl3pPr marL="914492" indent="0" algn="ctr">
              <a:buNone/>
              <a:defRPr>
                <a:solidFill>
                  <a:schemeClr val="tx1">
                    <a:tint val="75000"/>
                  </a:schemeClr>
                </a:solidFill>
              </a:defRPr>
            </a:lvl3pPr>
            <a:lvl4pPr marL="1371736" indent="0" algn="ctr">
              <a:buNone/>
              <a:defRPr>
                <a:solidFill>
                  <a:schemeClr val="tx1">
                    <a:tint val="75000"/>
                  </a:schemeClr>
                </a:solidFill>
              </a:defRPr>
            </a:lvl4pPr>
            <a:lvl5pPr marL="1828984" indent="0" algn="ctr">
              <a:buNone/>
              <a:defRPr>
                <a:solidFill>
                  <a:schemeClr val="tx1">
                    <a:tint val="75000"/>
                  </a:schemeClr>
                </a:solidFill>
              </a:defRPr>
            </a:lvl5pPr>
            <a:lvl6pPr marL="2286228" indent="0" algn="ctr">
              <a:buNone/>
              <a:defRPr>
                <a:solidFill>
                  <a:schemeClr val="tx1">
                    <a:tint val="75000"/>
                  </a:schemeClr>
                </a:solidFill>
              </a:defRPr>
            </a:lvl6pPr>
            <a:lvl7pPr marL="2743474" indent="0" algn="ctr">
              <a:buNone/>
              <a:defRPr>
                <a:solidFill>
                  <a:schemeClr val="tx1">
                    <a:tint val="75000"/>
                  </a:schemeClr>
                </a:solidFill>
              </a:defRPr>
            </a:lvl7pPr>
            <a:lvl8pPr marL="3200720" indent="0" algn="ctr">
              <a:buNone/>
              <a:defRPr>
                <a:solidFill>
                  <a:schemeClr val="tx1">
                    <a:tint val="75000"/>
                  </a:schemeClr>
                </a:solidFill>
              </a:defRPr>
            </a:lvl8pPr>
            <a:lvl9pPr marL="3657964" indent="0" algn="ctr">
              <a:buNone/>
              <a:defRPr>
                <a:solidFill>
                  <a:schemeClr val="tx1">
                    <a:tint val="75000"/>
                  </a:schemeClr>
                </a:solidFill>
              </a:defRPr>
            </a:lvl9pPr>
          </a:lstStyle>
          <a:p>
            <a:r>
              <a:rPr lang="en-US" dirty="0"/>
              <a:t>Flysheet subtitle</a:t>
            </a:r>
          </a:p>
        </p:txBody>
      </p:sp>
      <p:sp>
        <p:nvSpPr>
          <p:cNvPr id="21" name="Rectangle 20"/>
          <p:cNvSpPr/>
          <p:nvPr userDrawn="1"/>
        </p:nvSpPr>
        <p:spPr>
          <a:xfrm>
            <a:off x="-1" y="2123938"/>
            <a:ext cx="12192001" cy="45719"/>
          </a:xfrm>
          <a:prstGeom prst="rect">
            <a:avLst/>
          </a:prstGeom>
          <a:solidFill>
            <a:srgbClr val="FF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1539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9" name="Picture 2" descr="O:\IBD_Regional_Documents_Repository_EMEA_Groups\PTG Graphics\Bespoke Client Graphics\Kazatomprom\2018-06-2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0236" b="8450"/>
          <a:stretch/>
        </p:blipFill>
        <p:spPr bwMode="auto">
          <a:xfrm>
            <a:off x="0" y="0"/>
            <a:ext cx="12195367" cy="68675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480597" y="3241329"/>
            <a:ext cx="4562743" cy="99719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a:defRPr lang="en-CA" sz="3600" dirty="0">
                <a:solidFill>
                  <a:schemeClr val="bg1"/>
                </a:solidFill>
                <a:latin typeface="Arial" panose="020B0604020202020204" pitchFamily="34" charset="0"/>
                <a:ea typeface="+mj-ea"/>
                <a:cs typeface="+mj-cs"/>
              </a:defRPr>
            </a:lvl1pPr>
          </a:lstStyle>
          <a:p>
            <a:pPr marL="0" lvl="0" defTabSz="914400" eaLnBrk="1" latinLnBrk="0" hangingPunct="1"/>
            <a:r>
              <a:rPr lang="en-US" dirty="0"/>
              <a:t>Click to edit Master title style</a:t>
            </a:r>
            <a:endParaRPr lang="en-CA" dirty="0"/>
          </a:p>
        </p:txBody>
      </p:sp>
      <p:pic>
        <p:nvPicPr>
          <p:cNvPr id="11"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3063" y="1995326"/>
            <a:ext cx="5022592" cy="3016002"/>
          </a:xfrm>
          <a:prstGeom prst="rect">
            <a:avLst/>
          </a:prstGeom>
        </p:spPr>
      </p:pic>
      <p:sp>
        <p:nvSpPr>
          <p:cNvPr id="2" name="Date Placeholder 1"/>
          <p:cNvSpPr>
            <a:spLocks noGrp="1"/>
          </p:cNvSpPr>
          <p:nvPr>
            <p:ph type="dt" sz="half" idx="10"/>
          </p:nvPr>
        </p:nvSpPr>
        <p:spPr>
          <a:xfrm>
            <a:off x="480597" y="2847048"/>
            <a:ext cx="2743200" cy="27699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sz="2000" b="0" smtClean="0">
                <a:solidFill>
                  <a:schemeClr val="bg1"/>
                </a:solidFill>
                <a:ea typeface="+mj-ea"/>
                <a:cs typeface="+mj-cs"/>
              </a:defRPr>
            </a:lvl1pPr>
          </a:lstStyle>
          <a:p>
            <a:pPr fontAlgn="base">
              <a:lnSpc>
                <a:spcPct val="90000"/>
              </a:lnSpc>
              <a:spcBef>
                <a:spcPct val="0"/>
              </a:spcBef>
              <a:spcAft>
                <a:spcPct val="0"/>
              </a:spcAft>
            </a:pPr>
            <a:r>
              <a:rPr lang="en-US" dirty="0"/>
              <a:t>FY2021</a:t>
            </a:r>
            <a:endParaRPr lang="en-CA" dirty="0"/>
          </a:p>
        </p:txBody>
      </p:sp>
    </p:spTree>
    <p:extLst>
      <p:ext uri="{BB962C8B-B14F-4D97-AF65-F5344CB8AC3E}">
        <p14:creationId xmlns:p14="http://schemas.microsoft.com/office/powerpoint/2010/main" val="2766286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288574"/>
            <a:ext cx="12192000" cy="5573518"/>
          </a:xfrm>
          <a:prstGeom prst="rect">
            <a:avLst/>
          </a:prstGeom>
        </p:spPr>
      </p:pic>
      <p:graphicFrame>
        <p:nvGraphicFramePr>
          <p:cNvPr id="14" name="Object 13" hidden="1"/>
          <p:cNvGraphicFramePr>
            <a:graphicFrameLocks noChangeAspect="1"/>
          </p:cNvGraphicFramePr>
          <p:nvPr>
            <p:custDataLst>
              <p:tags r:id="rId1"/>
            </p:custDataLst>
          </p:nvPr>
        </p:nvGraphicFramePr>
        <p:xfrm>
          <a:off x="1592" y="1612"/>
          <a:ext cx="1586" cy="1587"/>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 y="1612"/>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6"/>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802163" y="170103"/>
            <a:ext cx="6587676" cy="106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userDrawn="1"/>
        </p:nvSpPr>
        <p:spPr>
          <a:xfrm>
            <a:off x="-1" y="2368865"/>
            <a:ext cx="12192001" cy="45719"/>
          </a:xfrm>
          <a:prstGeom prst="rect">
            <a:avLst/>
          </a:prstGeom>
          <a:solidFill>
            <a:srgbClr val="FF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9503947B-FACC-4915-8532-9CDBB34FA356}"/>
              </a:ext>
            </a:extLst>
          </p:cNvPr>
          <p:cNvGrpSpPr/>
          <p:nvPr userDrawn="1"/>
        </p:nvGrpSpPr>
        <p:grpSpPr>
          <a:xfrm>
            <a:off x="2493331" y="2593112"/>
            <a:ext cx="7205340" cy="996725"/>
            <a:chOff x="2064910" y="2800795"/>
            <a:chExt cx="5854339" cy="996725"/>
          </a:xfrm>
        </p:grpSpPr>
        <p:pic>
          <p:nvPicPr>
            <p:cNvPr id="10" name="Рисунок 2">
              <a:extLst>
                <a:ext uri="{FF2B5EF4-FFF2-40B4-BE49-F238E27FC236}">
                  <a16:creationId xmlns:a16="http://schemas.microsoft.com/office/drawing/2014/main" id="{708BDABD-BE3A-48A6-9B6C-493EF0AAED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4910" y="2800795"/>
              <a:ext cx="2739480" cy="640080"/>
            </a:xfrm>
            <a:prstGeom prst="rect">
              <a:avLst/>
            </a:prstGeom>
          </p:spPr>
        </p:pic>
        <p:pic>
          <p:nvPicPr>
            <p:cNvPr id="12" name="Picture 23" descr="Image result for aix astana logo">
              <a:extLst>
                <a:ext uri="{FF2B5EF4-FFF2-40B4-BE49-F238E27FC236}">
                  <a16:creationId xmlns:a16="http://schemas.microsoft.com/office/drawing/2014/main" id="{B3B75EF6-C473-4C64-8A4A-A9F3A24C41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689" y="2800795"/>
              <a:ext cx="2194560" cy="5486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D245566-D8C7-4ACF-B5CF-C3B9B73C473A}"/>
                </a:ext>
              </a:extLst>
            </p:cNvPr>
            <p:cNvSpPr txBox="1"/>
            <p:nvPr/>
          </p:nvSpPr>
          <p:spPr>
            <a:xfrm>
              <a:off x="5942133" y="3274300"/>
              <a:ext cx="141528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KAP, KAP.Y</a:t>
              </a:r>
            </a:p>
          </p:txBody>
        </p:sp>
        <p:sp>
          <p:nvSpPr>
            <p:cNvPr id="15" name="TextBox 14">
              <a:extLst>
                <a:ext uri="{FF2B5EF4-FFF2-40B4-BE49-F238E27FC236}">
                  <a16:creationId xmlns:a16="http://schemas.microsoft.com/office/drawing/2014/main" id="{DE4E7408-C3AF-47A2-BF8A-D0DD9F64F09E}"/>
                </a:ext>
              </a:extLst>
            </p:cNvPr>
            <p:cNvSpPr txBox="1"/>
            <p:nvPr/>
          </p:nvSpPr>
          <p:spPr>
            <a:xfrm>
              <a:off x="3113466" y="3274300"/>
              <a:ext cx="64236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KAP</a:t>
              </a:r>
            </a:p>
          </p:txBody>
        </p:sp>
      </p:grpSp>
      <p:sp>
        <p:nvSpPr>
          <p:cNvPr id="16" name="Title 1"/>
          <p:cNvSpPr>
            <a:spLocks noGrp="1"/>
          </p:cNvSpPr>
          <p:nvPr>
            <p:ph type="ctrTitle"/>
          </p:nvPr>
        </p:nvSpPr>
        <p:spPr>
          <a:xfrm>
            <a:off x="747128" y="1225434"/>
            <a:ext cx="10697746" cy="498598"/>
          </a:xfrm>
        </p:spPr>
        <p:txBody>
          <a:bodyPr/>
          <a:lstStyle/>
          <a:p>
            <a:pPr algn="ctr"/>
            <a:r>
              <a:rPr lang="en-CA" sz="3600" dirty="0">
                <a:solidFill>
                  <a:srgbClr val="013B81"/>
                </a:solidFill>
              </a:rPr>
              <a:t>Thank you!</a:t>
            </a:r>
          </a:p>
        </p:txBody>
      </p:sp>
      <p:sp>
        <p:nvSpPr>
          <p:cNvPr id="18" name="Title 1"/>
          <p:cNvSpPr txBox="1">
            <a:spLocks/>
          </p:cNvSpPr>
          <p:nvPr userDrawn="1"/>
        </p:nvSpPr>
        <p:spPr bwMode="gray">
          <a:xfrm>
            <a:off x="934697" y="1711027"/>
            <a:ext cx="10697746" cy="526298"/>
          </a:xfrm>
          <a:prstGeom prst="rect">
            <a:avLst/>
          </a:prstGeom>
        </p:spPr>
        <p:txBody>
          <a:bodyPr wrap="square" lIns="0" tIns="0" rIns="0" bIns="0" anchor="b" anchorCtr="0">
            <a:spAutoFit/>
          </a:bodyPr>
          <a:lstStyle>
            <a:lvl1pPr algn="l" defTabSz="822325" rtl="0" eaLnBrk="0" fontAlgn="base" hangingPunct="0">
              <a:lnSpc>
                <a:spcPct val="95000"/>
              </a:lnSpc>
              <a:spcBef>
                <a:spcPct val="0"/>
              </a:spcBef>
              <a:spcAft>
                <a:spcPct val="0"/>
              </a:spcAft>
              <a:defRPr lang="en-US" altLang="ru-RU" sz="2400" b="1" kern="1200" baseline="0">
                <a:solidFill>
                  <a:srgbClr val="FFA700"/>
                </a:solidFill>
                <a:latin typeface="Arial" panose="020B0604020202020204" pitchFamily="34" charset="0"/>
                <a:ea typeface="+mn-ea"/>
                <a:cs typeface="Arial" panose="020B0604020202020204" pitchFamily="34" charset="0"/>
              </a:defRPr>
            </a:lvl1pPr>
            <a:lvl2pPr algn="l" defTabSz="822325" rtl="0" eaLnBrk="0" fontAlgn="base" hangingPunct="0">
              <a:lnSpc>
                <a:spcPct val="90000"/>
              </a:lnSpc>
              <a:spcBef>
                <a:spcPct val="0"/>
              </a:spcBef>
              <a:spcAft>
                <a:spcPct val="0"/>
              </a:spcAft>
              <a:defRPr sz="3900">
                <a:solidFill>
                  <a:schemeClr val="tx1"/>
                </a:solidFill>
                <a:latin typeface="Calibri Light" pitchFamily="34" charset="0"/>
              </a:defRPr>
            </a:lvl2pPr>
            <a:lvl3pPr algn="l" defTabSz="822325" rtl="0" eaLnBrk="0" fontAlgn="base" hangingPunct="0">
              <a:lnSpc>
                <a:spcPct val="90000"/>
              </a:lnSpc>
              <a:spcBef>
                <a:spcPct val="0"/>
              </a:spcBef>
              <a:spcAft>
                <a:spcPct val="0"/>
              </a:spcAft>
              <a:defRPr sz="3900">
                <a:solidFill>
                  <a:schemeClr val="tx1"/>
                </a:solidFill>
                <a:latin typeface="Calibri Light" pitchFamily="34" charset="0"/>
              </a:defRPr>
            </a:lvl3pPr>
            <a:lvl4pPr algn="l" defTabSz="822325" rtl="0" eaLnBrk="0" fontAlgn="base" hangingPunct="0">
              <a:lnSpc>
                <a:spcPct val="90000"/>
              </a:lnSpc>
              <a:spcBef>
                <a:spcPct val="0"/>
              </a:spcBef>
              <a:spcAft>
                <a:spcPct val="0"/>
              </a:spcAft>
              <a:defRPr sz="3900">
                <a:solidFill>
                  <a:schemeClr val="tx1"/>
                </a:solidFill>
                <a:latin typeface="Calibri Light" pitchFamily="34" charset="0"/>
              </a:defRPr>
            </a:lvl4pPr>
            <a:lvl5pPr algn="l" defTabSz="822325" rtl="0" eaLnBrk="0" fontAlgn="base" hangingPunct="0">
              <a:lnSpc>
                <a:spcPct val="90000"/>
              </a:lnSpc>
              <a:spcBef>
                <a:spcPct val="0"/>
              </a:spcBef>
              <a:spcAft>
                <a:spcPct val="0"/>
              </a:spcAft>
              <a:defRPr sz="3900">
                <a:solidFill>
                  <a:schemeClr val="tx1"/>
                </a:solidFill>
                <a:latin typeface="Calibri Light" pitchFamily="34" charset="0"/>
              </a:defRPr>
            </a:lvl5pPr>
            <a:lvl6pPr marL="457200" algn="l" defTabSz="822325" rtl="0" fontAlgn="base">
              <a:lnSpc>
                <a:spcPct val="90000"/>
              </a:lnSpc>
              <a:spcBef>
                <a:spcPct val="0"/>
              </a:spcBef>
              <a:spcAft>
                <a:spcPct val="0"/>
              </a:spcAft>
              <a:defRPr sz="3900">
                <a:solidFill>
                  <a:schemeClr val="tx1"/>
                </a:solidFill>
                <a:latin typeface="Calibri Light" pitchFamily="34" charset="0"/>
              </a:defRPr>
            </a:lvl6pPr>
            <a:lvl7pPr marL="914400" algn="l" defTabSz="822325" rtl="0" fontAlgn="base">
              <a:lnSpc>
                <a:spcPct val="90000"/>
              </a:lnSpc>
              <a:spcBef>
                <a:spcPct val="0"/>
              </a:spcBef>
              <a:spcAft>
                <a:spcPct val="0"/>
              </a:spcAft>
              <a:defRPr sz="3900">
                <a:solidFill>
                  <a:schemeClr val="tx1"/>
                </a:solidFill>
                <a:latin typeface="Calibri Light" pitchFamily="34" charset="0"/>
              </a:defRPr>
            </a:lvl7pPr>
            <a:lvl8pPr marL="1371600" algn="l" defTabSz="822325" rtl="0" fontAlgn="base">
              <a:lnSpc>
                <a:spcPct val="90000"/>
              </a:lnSpc>
              <a:spcBef>
                <a:spcPct val="0"/>
              </a:spcBef>
              <a:spcAft>
                <a:spcPct val="0"/>
              </a:spcAft>
              <a:defRPr sz="3900">
                <a:solidFill>
                  <a:schemeClr val="tx1"/>
                </a:solidFill>
                <a:latin typeface="Calibri Light" pitchFamily="34" charset="0"/>
              </a:defRPr>
            </a:lvl8pPr>
            <a:lvl9pPr marL="1828800" algn="l" defTabSz="822325" rtl="0" fontAlgn="base">
              <a:lnSpc>
                <a:spcPct val="90000"/>
              </a:lnSpc>
              <a:spcBef>
                <a:spcPct val="0"/>
              </a:spcBef>
              <a:spcAft>
                <a:spcPct val="0"/>
              </a:spcAft>
              <a:defRPr sz="3900">
                <a:solidFill>
                  <a:schemeClr val="tx1"/>
                </a:solidFill>
                <a:latin typeface="Calibri Light" pitchFamily="34" charset="0"/>
              </a:defRPr>
            </a:lvl9pPr>
          </a:lstStyle>
          <a:p>
            <a:pPr marL="0" marR="0" lvl="0" indent="0" algn="ctr" defTabSz="822325" rtl="0" eaLnBrk="0" fontAlgn="base" latinLnBrk="0" hangingPunct="0">
              <a:lnSpc>
                <a:spcPct val="95000"/>
              </a:lnSpc>
              <a:spcBef>
                <a:spcPct val="0"/>
              </a:spcBef>
              <a:spcAft>
                <a:spcPct val="0"/>
              </a:spcAft>
              <a:buClrTx/>
              <a:buSzTx/>
              <a:buFontTx/>
              <a:buNone/>
              <a:tabLst/>
              <a:defRPr/>
            </a:pPr>
            <a:r>
              <a:rPr kumimoji="0" lang="ru-RU" altLang="ru-RU" sz="3600" b="1" i="0" u="none" strike="noStrike" kern="1200" cap="none" spc="0" normalizeH="0" baseline="0" noProof="0" dirty="0">
                <a:ln>
                  <a:noFill/>
                </a:ln>
                <a:solidFill>
                  <a:srgbClr val="013B81"/>
                </a:solidFill>
                <a:effectLst/>
                <a:uLnTx/>
                <a:uFillTx/>
                <a:latin typeface="Arial" panose="020B0604020202020204" pitchFamily="34" charset="0"/>
                <a:ea typeface="+mn-ea"/>
                <a:cs typeface="Arial" panose="020B0604020202020204" pitchFamily="34" charset="0"/>
              </a:rPr>
              <a:t>Спасибо за внимание</a:t>
            </a:r>
            <a:r>
              <a:rPr kumimoji="0" lang="en-CA" altLang="ru-RU" sz="3600" b="1" i="0" u="none" strike="noStrike" kern="1200" cap="none" spc="0" normalizeH="0" baseline="0" noProof="0" dirty="0">
                <a:ln>
                  <a:noFill/>
                </a:ln>
                <a:solidFill>
                  <a:srgbClr val="013B81"/>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205280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Только заголовок">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92" y="1593"/>
          <a:ext cx="1586"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 y="1593"/>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rPr>
              <a:t>FY2021</a:t>
            </a:r>
            <a:endPar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rPr>
              <a:t>Investor Handout</a:t>
            </a:r>
            <a:endPar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7FA1D94E-16F3-49BA-ABDF-8DF15B85F6DB}" type="slidenum">
              <a:rPr kumimoji="0" lang="en-CA" sz="1100" b="1" i="0" u="none" strike="noStrike" kern="1200" cap="none" spc="0" normalizeH="0" baseline="0" noProof="0" smtClean="0">
                <a:ln>
                  <a:noFill/>
                </a:ln>
                <a:solidFill>
                  <a:srgbClr val="002673"/>
                </a:solidFill>
                <a:effectLst/>
                <a:uLnTx/>
                <a:uFillTx/>
                <a:latin typeface="Century Gothic" panose="020B0502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CA"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4612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795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B60E5-1DF6-445F-A12E-753FF236EA72}"/>
              </a:ext>
            </a:extLst>
          </p:cNvPr>
          <p:cNvPicPr>
            <a:picLocks noChangeAspect="1"/>
          </p:cNvPicPr>
          <p:nvPr userDrawn="1"/>
        </p:nvPicPr>
        <p:blipFill rotWithShape="1">
          <a:blip r:embed="rId2"/>
          <a:srcRect r="18652"/>
          <a:stretch/>
        </p:blipFill>
        <p:spPr>
          <a:xfrm>
            <a:off x="8" y="-15"/>
            <a:ext cx="12203723" cy="6858015"/>
          </a:xfrm>
          <a:prstGeom prst="rect">
            <a:avLst/>
          </a:prstGeom>
        </p:spPr>
      </p:pic>
      <p:pic>
        <p:nvPicPr>
          <p:cNvPr id="4" name="Picture 3">
            <a:extLst>
              <a:ext uri="{FF2B5EF4-FFF2-40B4-BE49-F238E27FC236}">
                <a16:creationId xmlns:a16="http://schemas.microsoft.com/office/drawing/2014/main" id="{0028A179-7457-4A78-A212-7AA4DD40F2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2856" y="1085851"/>
            <a:ext cx="4477516" cy="2179686"/>
          </a:xfrm>
          <a:prstGeom prst="rect">
            <a:avLst/>
          </a:prstGeom>
        </p:spPr>
      </p:pic>
      <p:cxnSp>
        <p:nvCxnSpPr>
          <p:cNvPr id="6" name="Straight Connector 5">
            <a:extLst>
              <a:ext uri="{FF2B5EF4-FFF2-40B4-BE49-F238E27FC236}">
                <a16:creationId xmlns:a16="http://schemas.microsoft.com/office/drawing/2014/main" id="{0886D768-7B90-458A-84EE-D9E04679FF98}"/>
              </a:ext>
            </a:extLst>
          </p:cNvPr>
          <p:cNvCxnSpPr>
            <a:cxnSpLocks/>
          </p:cNvCxnSpPr>
          <p:nvPr userDrawn="1"/>
        </p:nvCxnSpPr>
        <p:spPr>
          <a:xfrm>
            <a:off x="0" y="3583231"/>
            <a:ext cx="7033846"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79FDEB3-6370-4A87-86B4-3FD83CB44493}"/>
              </a:ext>
            </a:extLst>
          </p:cNvPr>
          <p:cNvCxnSpPr>
            <a:cxnSpLocks/>
          </p:cNvCxnSpPr>
          <p:nvPr userDrawn="1"/>
        </p:nvCxnSpPr>
        <p:spPr>
          <a:xfrm>
            <a:off x="0" y="5292770"/>
            <a:ext cx="103632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377525" y="5485821"/>
            <a:ext cx="970137" cy="369332"/>
          </a:xfrm>
          <a:prstGeom prst="rect">
            <a:avLst/>
          </a:prstGeom>
        </p:spPr>
        <p:txBody>
          <a:bodyPr wrap="none">
            <a:spAutoFit/>
          </a:bodyPr>
          <a:lstStyle/>
          <a:p>
            <a:r>
              <a:rPr lang="en-US" altLang="pt-PT" sz="1800" spc="100" dirty="0">
                <a:solidFill>
                  <a:prstClr val="white"/>
                </a:solidFill>
                <a:latin typeface="Century Gothic" panose="020B0502020202020204" pitchFamily="34" charset="0"/>
                <a:ea typeface="Segoe UI" panose="020B0502040204020203" pitchFamily="34" charset="0"/>
                <a:cs typeface="Segoe UI" panose="020B0502040204020203" pitchFamily="34" charset="0"/>
              </a:rPr>
              <a:t>[date]</a:t>
            </a:r>
            <a:endParaRPr lang="en-CA" sz="1800" dirty="0"/>
          </a:p>
        </p:txBody>
      </p:sp>
      <p:sp>
        <p:nvSpPr>
          <p:cNvPr id="2" name="Title 1"/>
          <p:cNvSpPr>
            <a:spLocks noGrp="1"/>
          </p:cNvSpPr>
          <p:nvPr>
            <p:ph type="title" hasCustomPrompt="1"/>
          </p:nvPr>
        </p:nvSpPr>
        <p:spPr>
          <a:xfrm>
            <a:off x="492856" y="3900930"/>
            <a:ext cx="7385052" cy="1107996"/>
          </a:xfrm>
        </p:spPr>
        <p:txBody>
          <a:bodyPr/>
          <a:lstStyle>
            <a:lvl1pPr>
              <a:defRPr lang="en-US" sz="4000" b="1" kern="1200" spc="100" dirty="0" smtClean="0">
                <a:solidFill>
                  <a:srgbClr val="F7A700"/>
                </a:solidFill>
                <a:latin typeface="Century Gothic" panose="020B0502020202020204" pitchFamily="34" charset="0"/>
                <a:ea typeface="+mn-ea"/>
                <a:cs typeface="Segoe UI" panose="020B0502040204020203" pitchFamily="34" charset="0"/>
              </a:defRPr>
            </a:lvl1pPr>
          </a:lstStyle>
          <a:p>
            <a:r>
              <a:rPr lang="en-US" dirty="0"/>
              <a:t>Click to edit </a:t>
            </a:r>
            <a:br>
              <a:rPr lang="en-US" dirty="0"/>
            </a:br>
            <a:r>
              <a:rPr lang="en-US" dirty="0"/>
              <a:t>Master title style</a:t>
            </a:r>
            <a:endParaRPr lang="en-CA" dirty="0"/>
          </a:p>
        </p:txBody>
      </p:sp>
    </p:spTree>
    <p:extLst>
      <p:ext uri="{BB962C8B-B14F-4D97-AF65-F5344CB8AC3E}">
        <p14:creationId xmlns:p14="http://schemas.microsoft.com/office/powerpoint/2010/main" val="2121620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Slide - Subheader">
    <p:spTree>
      <p:nvGrpSpPr>
        <p:cNvPr id="1" name=""/>
        <p:cNvGrpSpPr/>
        <p:nvPr/>
      </p:nvGrpSpPr>
      <p:grpSpPr>
        <a:xfrm>
          <a:off x="0" y="0"/>
          <a:ext cx="0" cy="0"/>
          <a:chOff x="0" y="0"/>
          <a:chExt cx="0" cy="0"/>
        </a:xfrm>
      </p:grpSpPr>
      <p:sp>
        <p:nvSpPr>
          <p:cNvPr id="2" name="Title 1"/>
          <p:cNvSpPr>
            <a:spLocks noGrp="1"/>
          </p:cNvSpPr>
          <p:nvPr>
            <p:ph type="title"/>
          </p:nvPr>
        </p:nvSpPr>
        <p:spPr>
          <a:xfrm>
            <a:off x="295283" y="211446"/>
            <a:ext cx="10897654" cy="553998"/>
          </a:xfrm>
        </p:spPr>
        <p:txBody>
          <a:bodyPr wrap="square" lIns="0" tIns="0" rIns="0" bIns="0" anchor="t" anchorCtr="0">
            <a:spAutoFit/>
          </a:bodyPr>
          <a:lstStyle>
            <a:lvl1pPr>
              <a:defRPr lang="en-CA" baseline="0" dirty="0"/>
            </a:lvl1pPr>
          </a:lstStyle>
          <a:p>
            <a:pPr lvl="0"/>
            <a:r>
              <a:rPr lang="en-US" dirty="0"/>
              <a:t>Click to edit Master title style</a:t>
            </a:r>
            <a:endParaRPr lang="en-CA" dirty="0"/>
          </a:p>
        </p:txBody>
      </p:sp>
      <p:sp>
        <p:nvSpPr>
          <p:cNvPr id="3" name="Date Placeholder 2"/>
          <p:cNvSpPr>
            <a:spLocks noGrp="1"/>
          </p:cNvSpPr>
          <p:nvPr>
            <p:ph type="dt" sz="half" idx="10"/>
          </p:nvPr>
        </p:nvSpPr>
        <p:spPr/>
        <p:txBody>
          <a:bodyPr/>
          <a:lstStyle/>
          <a:p>
            <a:pPr algn="r" fontAlgn="base">
              <a:spcBef>
                <a:spcPct val="0"/>
              </a:spcBef>
              <a:spcAft>
                <a:spcPct val="0"/>
              </a:spcAft>
            </a:pPr>
            <a:r>
              <a:rPr lang="en-US" dirty="0"/>
              <a:t>FY2021</a:t>
            </a:r>
            <a:endParaRPr lang="en-CA" dirty="0"/>
          </a:p>
        </p:txBody>
      </p:sp>
      <p:sp>
        <p:nvSpPr>
          <p:cNvPr id="4" name="Footer Placeholder 3"/>
          <p:cNvSpPr>
            <a:spLocks noGrp="1"/>
          </p:cNvSpPr>
          <p:nvPr>
            <p:ph type="ftr" sz="quarter" idx="11"/>
          </p:nvPr>
        </p:nvSpPr>
        <p:spPr/>
        <p:txBody>
          <a:bodyPr/>
          <a:lstStyle/>
          <a:p>
            <a:pPr algn="ctr" fontAlgn="base">
              <a:spcBef>
                <a:spcPct val="0"/>
              </a:spcBef>
              <a:spcAft>
                <a:spcPct val="0"/>
              </a:spcAft>
            </a:pPr>
            <a:r>
              <a:rPr lang="en-CA" dirty="0"/>
              <a:t>Investor Handout</a:t>
            </a:r>
          </a:p>
        </p:txBody>
      </p:sp>
      <p:sp>
        <p:nvSpPr>
          <p:cNvPr id="5" name="Slide Number Placeholder 4"/>
          <p:cNvSpPr>
            <a:spLocks noGrp="1"/>
          </p:cNvSpPr>
          <p:nvPr>
            <p:ph type="sldNum" sz="quarter" idx="12"/>
          </p:nvPr>
        </p:nvSpPr>
        <p:spPr/>
        <p:txBody>
          <a:bodyPr/>
          <a:lstStyle/>
          <a:p>
            <a:pPr algn="ctr" fontAlgn="base">
              <a:spcBef>
                <a:spcPct val="0"/>
              </a:spcBef>
              <a:spcAft>
                <a:spcPct val="0"/>
              </a:spcAft>
            </a:pPr>
            <a:fld id="{7FA1D94E-16F3-49BA-ABDF-8DF15B85F6DB}" type="slidenum">
              <a:rPr lang="en-CA" smtClean="0"/>
              <a:pPr algn="ctr" fontAlgn="base">
                <a:spcBef>
                  <a:spcPct val="0"/>
                </a:spcBef>
                <a:spcAft>
                  <a:spcPct val="0"/>
                </a:spcAft>
              </a:pPr>
              <a:t>‹#›</a:t>
            </a:fld>
            <a:endParaRPr lang="en-CA" dirty="0"/>
          </a:p>
        </p:txBody>
      </p:sp>
      <p:sp>
        <p:nvSpPr>
          <p:cNvPr id="7" name="Text Placeholder 2"/>
          <p:cNvSpPr>
            <a:spLocks noGrp="1"/>
          </p:cNvSpPr>
          <p:nvPr>
            <p:ph idx="1"/>
          </p:nvPr>
        </p:nvSpPr>
        <p:spPr bwMode="auto">
          <a:xfrm>
            <a:off x="292355" y="1552353"/>
            <a:ext cx="11598793" cy="471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lvl1pPr>
            <a:lvl2pPr>
              <a:defRPr sz="2000"/>
            </a:lvl2pPr>
            <a:lvl3pPr>
              <a:defRPr sz="1600"/>
            </a:lvl3pPr>
            <a:lvl4pPr>
              <a:defRPr sz="1400"/>
            </a:lvl4pPr>
            <a:lvl5pPr>
              <a:defRPr sz="1400"/>
            </a:lvl5pPr>
          </a:lstStyle>
          <a:p>
            <a:pPr lvl="0"/>
            <a:r>
              <a:rPr lang="ru-RU" altLang="ru-RU" dirty="0"/>
              <a:t>Образец текста</a:t>
            </a:r>
          </a:p>
          <a:p>
            <a:pPr lvl="1"/>
            <a:r>
              <a:rPr lang="ru-RU" altLang="ru-RU" dirty="0"/>
              <a:t>Второй уровень</a:t>
            </a:r>
          </a:p>
          <a:p>
            <a:pPr lvl="2"/>
            <a:r>
              <a:rPr lang="ru-RU" altLang="ru-RU" dirty="0"/>
              <a:t>Третий уровень</a:t>
            </a:r>
          </a:p>
          <a:p>
            <a:pPr lvl="3"/>
            <a:r>
              <a:rPr lang="ru-RU" altLang="ru-RU" dirty="0"/>
              <a:t>Четвертый уровень</a:t>
            </a:r>
          </a:p>
          <a:p>
            <a:pPr lvl="4"/>
            <a:r>
              <a:rPr lang="ru-RU" altLang="ru-RU" dirty="0"/>
              <a:t>Пятый уровень</a:t>
            </a:r>
            <a:endParaRPr lang="en-US" altLang="ru-RU" dirty="0"/>
          </a:p>
        </p:txBody>
      </p:sp>
      <p:grpSp>
        <p:nvGrpSpPr>
          <p:cNvPr id="8" name="Group 8">
            <a:extLst>
              <a:ext uri="{FF2B5EF4-FFF2-40B4-BE49-F238E27FC236}">
                <a16:creationId xmlns:a16="http://schemas.microsoft.com/office/drawing/2014/main" id="{B8612A9F-EDB1-45A9-9D61-905FF60A0C4A}"/>
              </a:ext>
            </a:extLst>
          </p:cNvPr>
          <p:cNvGrpSpPr>
            <a:grpSpLocks noChangeAspect="1"/>
          </p:cNvGrpSpPr>
          <p:nvPr userDrawn="1"/>
        </p:nvGrpSpPr>
        <p:grpSpPr bwMode="auto">
          <a:xfrm>
            <a:off x="11318961" y="210312"/>
            <a:ext cx="534544" cy="480413"/>
            <a:chOff x="3" y="1"/>
            <a:chExt cx="632" cy="568"/>
          </a:xfrm>
        </p:grpSpPr>
        <p:sp>
          <p:nvSpPr>
            <p:cNvPr id="9" name="Freeform 9">
              <a:extLst>
                <a:ext uri="{FF2B5EF4-FFF2-40B4-BE49-F238E27FC236}">
                  <a16:creationId xmlns:a16="http://schemas.microsoft.com/office/drawing/2014/main" id="{95794DC2-FF23-4B22-ADA4-8C78703490D8}"/>
                </a:ext>
              </a:extLst>
            </p:cNvPr>
            <p:cNvSpPr>
              <a:spLocks/>
            </p:cNvSpPr>
            <p:nvPr/>
          </p:nvSpPr>
          <p:spPr bwMode="auto">
            <a:xfrm>
              <a:off x="265" y="1"/>
              <a:ext cx="308" cy="192"/>
            </a:xfrm>
            <a:custGeom>
              <a:avLst/>
              <a:gdLst>
                <a:gd name="T0" fmla="*/ 114 w 114"/>
                <a:gd name="T1" fmla="*/ 71 h 71"/>
                <a:gd name="T2" fmla="*/ 114 w 114"/>
                <a:gd name="T3" fmla="*/ 71 h 71"/>
                <a:gd name="T4" fmla="*/ 114 w 114"/>
                <a:gd name="T5" fmla="*/ 71 h 71"/>
                <a:gd name="T6" fmla="*/ 113 w 114"/>
                <a:gd name="T7" fmla="*/ 71 h 71"/>
                <a:gd name="T8" fmla="*/ 64 w 114"/>
                <a:gd name="T9" fmla="*/ 32 h 71"/>
                <a:gd name="T10" fmla="*/ 0 w 114"/>
                <a:gd name="T11" fmla="*/ 41 h 71"/>
                <a:gd name="T12" fmla="*/ 0 w 114"/>
                <a:gd name="T13" fmla="*/ 40 h 71"/>
                <a:gd name="T14" fmla="*/ 67 w 114"/>
                <a:gd name="T15" fmla="*/ 1 h 71"/>
                <a:gd name="T16" fmla="*/ 76 w 114"/>
                <a:gd name="T17" fmla="*/ 4 h 71"/>
                <a:gd name="T18" fmla="*/ 114 w 114"/>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1">
                  <a:moveTo>
                    <a:pt x="114" y="71"/>
                  </a:moveTo>
                  <a:cubicBezTo>
                    <a:pt x="114" y="71"/>
                    <a:pt x="114" y="71"/>
                    <a:pt x="114" y="71"/>
                  </a:cubicBezTo>
                  <a:cubicBezTo>
                    <a:pt x="114" y="71"/>
                    <a:pt x="114" y="71"/>
                    <a:pt x="114" y="71"/>
                  </a:cubicBezTo>
                  <a:cubicBezTo>
                    <a:pt x="113" y="71"/>
                    <a:pt x="113" y="71"/>
                    <a:pt x="113" y="71"/>
                  </a:cubicBezTo>
                  <a:cubicBezTo>
                    <a:pt x="102" y="52"/>
                    <a:pt x="84" y="37"/>
                    <a:pt x="64" y="32"/>
                  </a:cubicBezTo>
                  <a:cubicBezTo>
                    <a:pt x="44" y="27"/>
                    <a:pt x="19" y="30"/>
                    <a:pt x="0" y="41"/>
                  </a:cubicBezTo>
                  <a:cubicBezTo>
                    <a:pt x="0" y="40"/>
                    <a:pt x="0" y="40"/>
                    <a:pt x="0" y="40"/>
                  </a:cubicBezTo>
                  <a:cubicBezTo>
                    <a:pt x="67" y="1"/>
                    <a:pt x="67" y="1"/>
                    <a:pt x="67" y="1"/>
                  </a:cubicBezTo>
                  <a:cubicBezTo>
                    <a:pt x="70" y="0"/>
                    <a:pt x="74" y="1"/>
                    <a:pt x="76" y="4"/>
                  </a:cubicBezTo>
                  <a:lnTo>
                    <a:pt x="114" y="71"/>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C670A7C4-4EDA-4B1D-A13F-737F64A1A45F}"/>
                </a:ext>
              </a:extLst>
            </p:cNvPr>
            <p:cNvSpPr>
              <a:spLocks/>
            </p:cNvSpPr>
            <p:nvPr/>
          </p:nvSpPr>
          <p:spPr bwMode="auto">
            <a:xfrm>
              <a:off x="138" y="17"/>
              <a:ext cx="227" cy="225"/>
            </a:xfrm>
            <a:custGeom>
              <a:avLst/>
              <a:gdLst>
                <a:gd name="T0" fmla="*/ 84 w 84"/>
                <a:gd name="T1" fmla="*/ 0 h 83"/>
                <a:gd name="T2" fmla="*/ 84 w 84"/>
                <a:gd name="T3" fmla="*/ 0 h 83"/>
                <a:gd name="T4" fmla="*/ 84 w 84"/>
                <a:gd name="T5" fmla="*/ 0 h 83"/>
                <a:gd name="T6" fmla="*/ 84 w 84"/>
                <a:gd name="T7" fmla="*/ 1 h 83"/>
                <a:gd name="T8" fmla="*/ 26 w 84"/>
                <a:gd name="T9" fmla="*/ 24 h 83"/>
                <a:gd name="T10" fmla="*/ 1 w 84"/>
                <a:gd name="T11" fmla="*/ 83 h 83"/>
                <a:gd name="T12" fmla="*/ 0 w 84"/>
                <a:gd name="T13" fmla="*/ 83 h 83"/>
                <a:gd name="T14" fmla="*/ 1 w 84"/>
                <a:gd name="T15" fmla="*/ 6 h 83"/>
                <a:gd name="T16" fmla="*/ 7 w 84"/>
                <a:gd name="T17" fmla="*/ 0 h 83"/>
                <a:gd name="T18" fmla="*/ 84 w 84"/>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84" y="0"/>
                  </a:moveTo>
                  <a:cubicBezTo>
                    <a:pt x="84" y="0"/>
                    <a:pt x="84" y="0"/>
                    <a:pt x="84" y="0"/>
                  </a:cubicBezTo>
                  <a:cubicBezTo>
                    <a:pt x="84" y="0"/>
                    <a:pt x="84" y="0"/>
                    <a:pt x="84" y="0"/>
                  </a:cubicBezTo>
                  <a:cubicBezTo>
                    <a:pt x="84" y="1"/>
                    <a:pt x="84" y="1"/>
                    <a:pt x="84" y="1"/>
                  </a:cubicBezTo>
                  <a:cubicBezTo>
                    <a:pt x="62" y="1"/>
                    <a:pt x="40" y="9"/>
                    <a:pt x="26" y="24"/>
                  </a:cubicBezTo>
                  <a:cubicBezTo>
                    <a:pt x="11" y="38"/>
                    <a:pt x="1" y="61"/>
                    <a:pt x="1" y="83"/>
                  </a:cubicBezTo>
                  <a:cubicBezTo>
                    <a:pt x="0" y="83"/>
                    <a:pt x="0" y="83"/>
                    <a:pt x="0" y="83"/>
                  </a:cubicBezTo>
                  <a:cubicBezTo>
                    <a:pt x="1" y="6"/>
                    <a:pt x="1" y="6"/>
                    <a:pt x="1" y="6"/>
                  </a:cubicBezTo>
                  <a:cubicBezTo>
                    <a:pt x="1" y="3"/>
                    <a:pt x="4" y="0"/>
                    <a:pt x="7" y="0"/>
                  </a:cubicBezTo>
                  <a:lnTo>
                    <a:pt x="84"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315B0613-4392-40AF-AAD5-D8178B6074CD}"/>
                </a:ext>
              </a:extLst>
            </p:cNvPr>
            <p:cNvSpPr>
              <a:spLocks/>
            </p:cNvSpPr>
            <p:nvPr/>
          </p:nvSpPr>
          <p:spPr bwMode="auto">
            <a:xfrm>
              <a:off x="3" y="96"/>
              <a:ext cx="192" cy="308"/>
            </a:xfrm>
            <a:custGeom>
              <a:avLst/>
              <a:gdLst>
                <a:gd name="T0" fmla="*/ 40 w 71"/>
                <a:gd name="T1" fmla="*/ 0 h 114"/>
                <a:gd name="T2" fmla="*/ 40 w 71"/>
                <a:gd name="T3" fmla="*/ 0 h 114"/>
                <a:gd name="T4" fmla="*/ 40 w 71"/>
                <a:gd name="T5" fmla="*/ 0 h 114"/>
                <a:gd name="T6" fmla="*/ 41 w 71"/>
                <a:gd name="T7" fmla="*/ 1 h 114"/>
                <a:gd name="T8" fmla="*/ 32 w 71"/>
                <a:gd name="T9" fmla="*/ 63 h 114"/>
                <a:gd name="T10" fmla="*/ 71 w 71"/>
                <a:gd name="T11" fmla="*/ 114 h 114"/>
                <a:gd name="T12" fmla="*/ 70 w 71"/>
                <a:gd name="T13" fmla="*/ 114 h 114"/>
                <a:gd name="T14" fmla="*/ 4 w 71"/>
                <a:gd name="T15" fmla="*/ 76 h 114"/>
                <a:gd name="T16" fmla="*/ 2 w 71"/>
                <a:gd name="T17" fmla="*/ 67 h 114"/>
                <a:gd name="T18" fmla="*/ 40 w 71"/>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14">
                  <a:moveTo>
                    <a:pt x="40" y="0"/>
                  </a:moveTo>
                  <a:cubicBezTo>
                    <a:pt x="40" y="0"/>
                    <a:pt x="40" y="0"/>
                    <a:pt x="40" y="0"/>
                  </a:cubicBezTo>
                  <a:cubicBezTo>
                    <a:pt x="40" y="0"/>
                    <a:pt x="40" y="0"/>
                    <a:pt x="40" y="0"/>
                  </a:cubicBezTo>
                  <a:cubicBezTo>
                    <a:pt x="41" y="1"/>
                    <a:pt x="41" y="1"/>
                    <a:pt x="41" y="1"/>
                  </a:cubicBezTo>
                  <a:cubicBezTo>
                    <a:pt x="30" y="20"/>
                    <a:pt x="26" y="43"/>
                    <a:pt x="32" y="63"/>
                  </a:cubicBezTo>
                  <a:cubicBezTo>
                    <a:pt x="37" y="82"/>
                    <a:pt x="52" y="103"/>
                    <a:pt x="71" y="114"/>
                  </a:cubicBezTo>
                  <a:cubicBezTo>
                    <a:pt x="70" y="114"/>
                    <a:pt x="70" y="114"/>
                    <a:pt x="70" y="114"/>
                  </a:cubicBezTo>
                  <a:cubicBezTo>
                    <a:pt x="4" y="76"/>
                    <a:pt x="4" y="76"/>
                    <a:pt x="4" y="76"/>
                  </a:cubicBezTo>
                  <a:cubicBezTo>
                    <a:pt x="1" y="74"/>
                    <a:pt x="0" y="70"/>
                    <a:pt x="2" y="67"/>
                  </a:cubicBezTo>
                  <a:lnTo>
                    <a:pt x="40" y="0"/>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34E49F00-A225-4F69-8EC3-8DD0772B9643}"/>
                </a:ext>
              </a:extLst>
            </p:cNvPr>
            <p:cNvSpPr>
              <a:spLocks/>
            </p:cNvSpPr>
            <p:nvPr/>
          </p:nvSpPr>
          <p:spPr bwMode="auto">
            <a:xfrm>
              <a:off x="65" y="374"/>
              <a:ext cx="308" cy="195"/>
            </a:xfrm>
            <a:custGeom>
              <a:avLst/>
              <a:gdLst>
                <a:gd name="T0" fmla="*/ 0 w 114"/>
                <a:gd name="T1" fmla="*/ 0 h 72"/>
                <a:gd name="T2" fmla="*/ 0 w 114"/>
                <a:gd name="T3" fmla="*/ 0 h 72"/>
                <a:gd name="T4" fmla="*/ 0 w 114"/>
                <a:gd name="T5" fmla="*/ 0 h 72"/>
                <a:gd name="T6" fmla="*/ 1 w 114"/>
                <a:gd name="T7" fmla="*/ 0 h 72"/>
                <a:gd name="T8" fmla="*/ 49 w 114"/>
                <a:gd name="T9" fmla="*/ 39 h 72"/>
                <a:gd name="T10" fmla="*/ 113 w 114"/>
                <a:gd name="T11" fmla="*/ 31 h 72"/>
                <a:gd name="T12" fmla="*/ 114 w 114"/>
                <a:gd name="T13" fmla="*/ 32 h 72"/>
                <a:gd name="T14" fmla="*/ 47 w 114"/>
                <a:gd name="T15" fmla="*/ 70 h 72"/>
                <a:gd name="T16" fmla="*/ 38 w 114"/>
                <a:gd name="T17" fmla="*/ 67 h 72"/>
                <a:gd name="T18" fmla="*/ 0 w 114"/>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2">
                  <a:moveTo>
                    <a:pt x="0" y="0"/>
                  </a:moveTo>
                  <a:cubicBezTo>
                    <a:pt x="0" y="0"/>
                    <a:pt x="0" y="0"/>
                    <a:pt x="0" y="0"/>
                  </a:cubicBezTo>
                  <a:cubicBezTo>
                    <a:pt x="0" y="0"/>
                    <a:pt x="0" y="0"/>
                    <a:pt x="0" y="0"/>
                  </a:cubicBezTo>
                  <a:cubicBezTo>
                    <a:pt x="1" y="0"/>
                    <a:pt x="1" y="0"/>
                    <a:pt x="1" y="0"/>
                  </a:cubicBezTo>
                  <a:cubicBezTo>
                    <a:pt x="11" y="19"/>
                    <a:pt x="30" y="34"/>
                    <a:pt x="49" y="39"/>
                  </a:cubicBezTo>
                  <a:cubicBezTo>
                    <a:pt x="69" y="45"/>
                    <a:pt x="94" y="42"/>
                    <a:pt x="113" y="31"/>
                  </a:cubicBezTo>
                  <a:cubicBezTo>
                    <a:pt x="114" y="32"/>
                    <a:pt x="114" y="32"/>
                    <a:pt x="114" y="32"/>
                  </a:cubicBezTo>
                  <a:cubicBezTo>
                    <a:pt x="47" y="70"/>
                    <a:pt x="47" y="70"/>
                    <a:pt x="47" y="70"/>
                  </a:cubicBezTo>
                  <a:cubicBezTo>
                    <a:pt x="44" y="72"/>
                    <a:pt x="40" y="70"/>
                    <a:pt x="38" y="67"/>
                  </a:cubicBezTo>
                  <a:lnTo>
                    <a:pt x="0"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4A478D84-2445-475B-874F-EDD93B28183C}"/>
                </a:ext>
              </a:extLst>
            </p:cNvPr>
            <p:cNvSpPr>
              <a:spLocks/>
            </p:cNvSpPr>
            <p:nvPr/>
          </p:nvSpPr>
          <p:spPr bwMode="auto">
            <a:xfrm>
              <a:off x="260" y="339"/>
              <a:ext cx="226" cy="227"/>
            </a:xfrm>
            <a:custGeom>
              <a:avLst/>
              <a:gdLst>
                <a:gd name="T0" fmla="*/ 0 w 84"/>
                <a:gd name="T1" fmla="*/ 83 h 84"/>
                <a:gd name="T2" fmla="*/ 0 w 84"/>
                <a:gd name="T3" fmla="*/ 83 h 84"/>
                <a:gd name="T4" fmla="*/ 0 w 84"/>
                <a:gd name="T5" fmla="*/ 83 h 84"/>
                <a:gd name="T6" fmla="*/ 0 w 84"/>
                <a:gd name="T7" fmla="*/ 82 h 84"/>
                <a:gd name="T8" fmla="*/ 58 w 84"/>
                <a:gd name="T9" fmla="*/ 60 h 84"/>
                <a:gd name="T10" fmla="*/ 83 w 84"/>
                <a:gd name="T11" fmla="*/ 0 h 84"/>
                <a:gd name="T12" fmla="*/ 84 w 84"/>
                <a:gd name="T13" fmla="*/ 0 h 84"/>
                <a:gd name="T14" fmla="*/ 83 w 84"/>
                <a:gd name="T15" fmla="*/ 77 h 84"/>
                <a:gd name="T16" fmla="*/ 77 w 84"/>
                <a:gd name="T17" fmla="*/ 84 h 84"/>
                <a:gd name="T18" fmla="*/ 0 w 84"/>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0" y="83"/>
                  </a:moveTo>
                  <a:cubicBezTo>
                    <a:pt x="0" y="83"/>
                    <a:pt x="0" y="83"/>
                    <a:pt x="0" y="83"/>
                  </a:cubicBezTo>
                  <a:cubicBezTo>
                    <a:pt x="0" y="83"/>
                    <a:pt x="0" y="83"/>
                    <a:pt x="0" y="83"/>
                  </a:cubicBezTo>
                  <a:cubicBezTo>
                    <a:pt x="0" y="82"/>
                    <a:pt x="0" y="82"/>
                    <a:pt x="0" y="82"/>
                  </a:cubicBezTo>
                  <a:cubicBezTo>
                    <a:pt x="22" y="82"/>
                    <a:pt x="44" y="74"/>
                    <a:pt x="58" y="60"/>
                  </a:cubicBezTo>
                  <a:cubicBezTo>
                    <a:pt x="73" y="45"/>
                    <a:pt x="83" y="22"/>
                    <a:pt x="83" y="0"/>
                  </a:cubicBezTo>
                  <a:cubicBezTo>
                    <a:pt x="84" y="0"/>
                    <a:pt x="84" y="0"/>
                    <a:pt x="84" y="0"/>
                  </a:cubicBezTo>
                  <a:cubicBezTo>
                    <a:pt x="83" y="77"/>
                    <a:pt x="83" y="77"/>
                    <a:pt x="83" y="77"/>
                  </a:cubicBezTo>
                  <a:cubicBezTo>
                    <a:pt x="83" y="81"/>
                    <a:pt x="80" y="84"/>
                    <a:pt x="77" y="84"/>
                  </a:cubicBezTo>
                  <a:lnTo>
                    <a:pt x="0" y="83"/>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4">
              <a:extLst>
                <a:ext uri="{FF2B5EF4-FFF2-40B4-BE49-F238E27FC236}">
                  <a16:creationId xmlns:a16="http://schemas.microsoft.com/office/drawing/2014/main" id="{A9762826-3B7A-45E6-BB3C-CFB3539C9021}"/>
                </a:ext>
              </a:extLst>
            </p:cNvPr>
            <p:cNvSpPr>
              <a:spLocks/>
            </p:cNvSpPr>
            <p:nvPr/>
          </p:nvSpPr>
          <p:spPr bwMode="auto">
            <a:xfrm>
              <a:off x="446" y="166"/>
              <a:ext cx="189" cy="308"/>
            </a:xfrm>
            <a:custGeom>
              <a:avLst/>
              <a:gdLst>
                <a:gd name="T0" fmla="*/ 29 w 70"/>
                <a:gd name="T1" fmla="*/ 114 h 114"/>
                <a:gd name="T2" fmla="*/ 29 w 70"/>
                <a:gd name="T3" fmla="*/ 114 h 114"/>
                <a:gd name="T4" fmla="*/ 29 w 70"/>
                <a:gd name="T5" fmla="*/ 114 h 114"/>
                <a:gd name="T6" fmla="*/ 29 w 70"/>
                <a:gd name="T7" fmla="*/ 114 h 114"/>
                <a:gd name="T8" fmla="*/ 39 w 70"/>
                <a:gd name="T9" fmla="*/ 52 h 114"/>
                <a:gd name="T10" fmla="*/ 0 w 70"/>
                <a:gd name="T11" fmla="*/ 0 h 114"/>
                <a:gd name="T12" fmla="*/ 0 w 70"/>
                <a:gd name="T13" fmla="*/ 0 h 114"/>
                <a:gd name="T14" fmla="*/ 66 w 70"/>
                <a:gd name="T15" fmla="*/ 39 h 114"/>
                <a:gd name="T16" fmla="*/ 69 w 70"/>
                <a:gd name="T17" fmla="*/ 48 h 114"/>
                <a:gd name="T18" fmla="*/ 29 w 70"/>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14">
                  <a:moveTo>
                    <a:pt x="29" y="114"/>
                  </a:moveTo>
                  <a:cubicBezTo>
                    <a:pt x="29" y="114"/>
                    <a:pt x="29" y="114"/>
                    <a:pt x="29" y="114"/>
                  </a:cubicBezTo>
                  <a:cubicBezTo>
                    <a:pt x="29" y="114"/>
                    <a:pt x="29" y="114"/>
                    <a:pt x="29" y="114"/>
                  </a:cubicBezTo>
                  <a:cubicBezTo>
                    <a:pt x="29" y="114"/>
                    <a:pt x="29" y="114"/>
                    <a:pt x="29" y="114"/>
                  </a:cubicBezTo>
                  <a:cubicBezTo>
                    <a:pt x="40" y="95"/>
                    <a:pt x="44" y="71"/>
                    <a:pt x="39" y="52"/>
                  </a:cubicBezTo>
                  <a:cubicBezTo>
                    <a:pt x="33" y="32"/>
                    <a:pt x="18" y="11"/>
                    <a:pt x="0" y="0"/>
                  </a:cubicBezTo>
                  <a:cubicBezTo>
                    <a:pt x="0" y="0"/>
                    <a:pt x="0" y="0"/>
                    <a:pt x="0" y="0"/>
                  </a:cubicBezTo>
                  <a:cubicBezTo>
                    <a:pt x="66" y="39"/>
                    <a:pt x="66" y="39"/>
                    <a:pt x="66" y="39"/>
                  </a:cubicBezTo>
                  <a:cubicBezTo>
                    <a:pt x="69" y="41"/>
                    <a:pt x="70" y="45"/>
                    <a:pt x="69" y="48"/>
                  </a:cubicBezTo>
                  <a:lnTo>
                    <a:pt x="29" y="114"/>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Content Placeholder 4"/>
          <p:cNvSpPr>
            <a:spLocks noGrp="1"/>
          </p:cNvSpPr>
          <p:nvPr>
            <p:ph sz="quarter" idx="13"/>
          </p:nvPr>
        </p:nvSpPr>
        <p:spPr>
          <a:xfrm>
            <a:off x="292355" y="894397"/>
            <a:ext cx="11621593" cy="620138"/>
          </a:xfrm>
        </p:spPr>
        <p:txBody>
          <a:bodyPr anchor="ctr"/>
          <a:lstStyle>
            <a:lvl1pPr marL="0" indent="0">
              <a:buFont typeface="Arial" panose="020B0604020202020204" pitchFamily="34" charset="0"/>
              <a:buNone/>
              <a:defRPr/>
            </a:lvl1pPr>
          </a:lstStyle>
          <a:p>
            <a:pPr lvl="0" algn="l" defTabSz="914400" eaLnBrk="1" fontAlgn="auto" hangingPunct="1">
              <a:lnSpc>
                <a:spcPct val="100000"/>
              </a:lnSpc>
              <a:spcBef>
                <a:spcPts val="0"/>
              </a:spcBef>
              <a:spcAft>
                <a:spcPts val="0"/>
              </a:spcAft>
            </a:pPr>
            <a:r>
              <a:rPr lang="en-US" sz="1800" b="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Largest producer of natural uranium with priority access to one </a:t>
            </a:r>
          </a:p>
          <a:p>
            <a:pPr lvl="0" algn="l" defTabSz="914400" eaLnBrk="1" fontAlgn="auto" hangingPunct="1">
              <a:lnSpc>
                <a:spcPct val="100000"/>
              </a:lnSpc>
              <a:spcBef>
                <a:spcPts val="0"/>
              </a:spcBef>
              <a:spcAft>
                <a:spcPts val="0"/>
              </a:spcAft>
            </a:pPr>
            <a:r>
              <a:rPr lang="en-US" sz="1800" b="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of the world’s largest reserve bases</a:t>
            </a:r>
            <a:endParaRPr lang="en-CA" sz="1800" b="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endParaRPr>
          </a:p>
        </p:txBody>
      </p:sp>
      <p:cxnSp>
        <p:nvCxnSpPr>
          <p:cNvPr id="17" name="Straight Connector 49">
            <a:extLst>
              <a:ext uri="{FF2B5EF4-FFF2-40B4-BE49-F238E27FC236}">
                <a16:creationId xmlns:a16="http://schemas.microsoft.com/office/drawing/2014/main" id="{92606902-89BA-485C-A0F6-C9B2E7B38CFF}"/>
              </a:ext>
            </a:extLst>
          </p:cNvPr>
          <p:cNvCxnSpPr>
            <a:cxnSpLocks/>
          </p:cNvCxnSpPr>
          <p:nvPr userDrawn="1"/>
        </p:nvCxnSpPr>
        <p:spPr>
          <a:xfrm>
            <a:off x="284509" y="1533668"/>
            <a:ext cx="10080000"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CEC89328-7EEF-455D-813C-E0D908E266C5}"/>
              </a:ext>
            </a:extLst>
          </p:cNvPr>
          <p:cNvCxnSpPr>
            <a:cxnSpLocks/>
          </p:cNvCxnSpPr>
          <p:nvPr userDrawn="1"/>
        </p:nvCxnSpPr>
        <p:spPr>
          <a:xfrm flipV="1">
            <a:off x="292936" y="873471"/>
            <a:ext cx="10080000" cy="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73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8" presetClass="emph" presetSubtype="0" decel="100000" fill="hold" nodeType="withEffect">
                                  <p:stCondLst>
                                    <p:cond delay="250"/>
                                  </p:stCondLst>
                                  <p:childTnLst>
                                    <p:animRot by="21600000">
                                      <p:cBhvr>
                                        <p:cTn id="9" dur="1000" fill="hold"/>
                                        <p:tgtEl>
                                          <p:spTgt spid="8"/>
                                        </p:tgtEl>
                                        <p:attrNameLst>
                                          <p:attrName>r</p:attrName>
                                        </p:attrNameLst>
                                      </p:cBhvr>
                                    </p:animRot>
                                  </p:childTnLst>
                                </p:cTn>
                              </p:par>
                              <p:par>
                                <p:cTn id="10" presetID="22" presetClass="entr" presetSubtype="2" fill="hold" nodeType="withEffect">
                                  <p:stCondLst>
                                    <p:cond delay="125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par>
                                <p:cTn id="13" presetID="22" presetClass="entr" presetSubtype="8" fill="hold" nodeType="withEffect">
                                  <p:stCondLst>
                                    <p:cond delay="125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Layout 1">
    <p:spTree>
      <p:nvGrpSpPr>
        <p:cNvPr id="1" name=""/>
        <p:cNvGrpSpPr/>
        <p:nvPr/>
      </p:nvGrpSpPr>
      <p:grpSpPr>
        <a:xfrm>
          <a:off x="0" y="0"/>
          <a:ext cx="0" cy="0"/>
          <a:chOff x="0" y="0"/>
          <a:chExt cx="0" cy="0"/>
        </a:xfrm>
      </p:grpSpPr>
      <p:sp>
        <p:nvSpPr>
          <p:cNvPr id="6" name="Text Placeholder 2"/>
          <p:cNvSpPr>
            <a:spLocks noGrp="1"/>
          </p:cNvSpPr>
          <p:nvPr>
            <p:ph idx="1"/>
          </p:nvPr>
        </p:nvSpPr>
        <p:spPr bwMode="auto">
          <a:xfrm>
            <a:off x="292355" y="1412875"/>
            <a:ext cx="11598793"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lvl1pPr>
            <a:lvl2pPr>
              <a:defRPr sz="2000"/>
            </a:lvl2pPr>
            <a:lvl3pPr>
              <a:defRPr sz="1600"/>
            </a:lvl3pPr>
            <a:lvl4pPr>
              <a:defRPr sz="1400"/>
            </a:lvl4pPr>
            <a:lvl5pPr>
              <a:defRPr sz="1400"/>
            </a:lvl5pPr>
          </a:lstStyle>
          <a:p>
            <a:pPr lvl="0"/>
            <a:r>
              <a:rPr lang="ru-RU" altLang="ru-RU" dirty="0"/>
              <a:t>Образец текста</a:t>
            </a:r>
          </a:p>
          <a:p>
            <a:pPr lvl="1"/>
            <a:r>
              <a:rPr lang="ru-RU" altLang="ru-RU" dirty="0"/>
              <a:t>Второй уровень</a:t>
            </a:r>
          </a:p>
          <a:p>
            <a:pPr lvl="2"/>
            <a:r>
              <a:rPr lang="ru-RU" altLang="ru-RU" dirty="0"/>
              <a:t>Третий уровень</a:t>
            </a:r>
          </a:p>
          <a:p>
            <a:pPr lvl="3"/>
            <a:r>
              <a:rPr lang="ru-RU" altLang="ru-RU" dirty="0"/>
              <a:t>Четвертый уровень</a:t>
            </a:r>
          </a:p>
          <a:p>
            <a:pPr lvl="4"/>
            <a:r>
              <a:rPr lang="ru-RU" altLang="ru-RU" dirty="0"/>
              <a:t>Пятый уровень</a:t>
            </a:r>
            <a:endParaRPr lang="en-US" altLang="ru-RU" dirty="0"/>
          </a:p>
        </p:txBody>
      </p:sp>
      <p:sp>
        <p:nvSpPr>
          <p:cNvPr id="12" name="Title 11">
            <a:extLst>
              <a:ext uri="{FF2B5EF4-FFF2-40B4-BE49-F238E27FC236}">
                <a16:creationId xmlns:a16="http://schemas.microsoft.com/office/drawing/2014/main" id="{CFDACD9A-4AB4-4759-BB3A-14E79C64DFC6}"/>
              </a:ext>
            </a:extLst>
          </p:cNvPr>
          <p:cNvSpPr>
            <a:spLocks noGrp="1"/>
          </p:cNvSpPr>
          <p:nvPr>
            <p:ph type="title"/>
          </p:nvPr>
        </p:nvSpPr>
        <p:spPr>
          <a:xfrm>
            <a:off x="295283" y="211446"/>
            <a:ext cx="10980542" cy="553998"/>
          </a:xfrm>
        </p:spPr>
        <p:txBody>
          <a:bodyPr/>
          <a:lstStyle>
            <a:lvl1pPr>
              <a:defRPr sz="4000" spc="200" baseline="0">
                <a:solidFill>
                  <a:srgbClr val="F7A700"/>
                </a:solidFill>
              </a:defRPr>
            </a:lvl1pPr>
          </a:lstStyle>
          <a:p>
            <a:r>
              <a:rPr lang="en-US" dirty="0"/>
              <a:t>Click to edit Master title style</a:t>
            </a:r>
          </a:p>
        </p:txBody>
      </p:sp>
      <p:sp>
        <p:nvSpPr>
          <p:cNvPr id="2" name="Date Placeholder 1"/>
          <p:cNvSpPr>
            <a:spLocks noGrp="1"/>
          </p:cNvSpPr>
          <p:nvPr>
            <p:ph type="dt" sz="half" idx="10"/>
          </p:nvPr>
        </p:nvSpPr>
        <p:spPr/>
        <p:txBody>
          <a:bodyPr/>
          <a:lstStyle/>
          <a:p>
            <a:pPr algn="r" fontAlgn="base">
              <a:spcBef>
                <a:spcPct val="0"/>
              </a:spcBef>
              <a:spcAft>
                <a:spcPct val="0"/>
              </a:spcAft>
            </a:pPr>
            <a:r>
              <a:rPr lang="en-US" dirty="0"/>
              <a:t>FY2021</a:t>
            </a:r>
            <a:endParaRPr lang="en-CA" dirty="0"/>
          </a:p>
        </p:txBody>
      </p:sp>
      <p:sp>
        <p:nvSpPr>
          <p:cNvPr id="3" name="Footer Placeholder 2"/>
          <p:cNvSpPr>
            <a:spLocks noGrp="1"/>
          </p:cNvSpPr>
          <p:nvPr>
            <p:ph type="ftr" sz="quarter" idx="11"/>
          </p:nvPr>
        </p:nvSpPr>
        <p:spPr/>
        <p:txBody>
          <a:bodyPr/>
          <a:lstStyle/>
          <a:p>
            <a:pPr algn="ctr" fontAlgn="base">
              <a:spcBef>
                <a:spcPct val="0"/>
              </a:spcBef>
              <a:spcAft>
                <a:spcPct val="0"/>
              </a:spcAft>
            </a:pPr>
            <a:r>
              <a:rPr lang="en-CA" dirty="0"/>
              <a:t>Investor Handout</a:t>
            </a:r>
          </a:p>
        </p:txBody>
      </p:sp>
      <p:sp>
        <p:nvSpPr>
          <p:cNvPr id="4" name="Slide Number Placeholder 3"/>
          <p:cNvSpPr>
            <a:spLocks noGrp="1"/>
          </p:cNvSpPr>
          <p:nvPr>
            <p:ph type="sldNum" sz="quarter" idx="12"/>
          </p:nvPr>
        </p:nvSpPr>
        <p:spPr/>
        <p:txBody>
          <a:bodyPr/>
          <a:lstStyle/>
          <a:p>
            <a:pPr algn="ctr" fontAlgn="base">
              <a:spcBef>
                <a:spcPct val="0"/>
              </a:spcBef>
              <a:spcAft>
                <a:spcPct val="0"/>
              </a:spcAft>
            </a:pPr>
            <a:fld id="{7FA1D94E-16F3-49BA-ABDF-8DF15B85F6DB}" type="slidenum">
              <a:rPr lang="en-CA" smtClean="0"/>
              <a:pPr algn="ctr" fontAlgn="base">
                <a:spcBef>
                  <a:spcPct val="0"/>
                </a:spcBef>
                <a:spcAft>
                  <a:spcPct val="0"/>
                </a:spcAft>
              </a:pPr>
              <a:t>‹#›</a:t>
            </a:fld>
            <a:endParaRPr lang="en-CA" dirty="0"/>
          </a:p>
        </p:txBody>
      </p:sp>
      <p:grpSp>
        <p:nvGrpSpPr>
          <p:cNvPr id="7" name="Group 8">
            <a:extLst>
              <a:ext uri="{FF2B5EF4-FFF2-40B4-BE49-F238E27FC236}">
                <a16:creationId xmlns:a16="http://schemas.microsoft.com/office/drawing/2014/main" id="{B8612A9F-EDB1-45A9-9D61-905FF60A0C4A}"/>
              </a:ext>
            </a:extLst>
          </p:cNvPr>
          <p:cNvGrpSpPr>
            <a:grpSpLocks noChangeAspect="1"/>
          </p:cNvGrpSpPr>
          <p:nvPr userDrawn="1"/>
        </p:nvGrpSpPr>
        <p:grpSpPr bwMode="auto">
          <a:xfrm>
            <a:off x="11318961" y="210312"/>
            <a:ext cx="534544" cy="480413"/>
            <a:chOff x="3" y="1"/>
            <a:chExt cx="632" cy="568"/>
          </a:xfrm>
        </p:grpSpPr>
        <p:sp>
          <p:nvSpPr>
            <p:cNvPr id="8" name="Freeform 9">
              <a:extLst>
                <a:ext uri="{FF2B5EF4-FFF2-40B4-BE49-F238E27FC236}">
                  <a16:creationId xmlns:a16="http://schemas.microsoft.com/office/drawing/2014/main" id="{95794DC2-FF23-4B22-ADA4-8C78703490D8}"/>
                </a:ext>
              </a:extLst>
            </p:cNvPr>
            <p:cNvSpPr>
              <a:spLocks/>
            </p:cNvSpPr>
            <p:nvPr/>
          </p:nvSpPr>
          <p:spPr bwMode="auto">
            <a:xfrm>
              <a:off x="265" y="1"/>
              <a:ext cx="308" cy="192"/>
            </a:xfrm>
            <a:custGeom>
              <a:avLst/>
              <a:gdLst>
                <a:gd name="T0" fmla="*/ 114 w 114"/>
                <a:gd name="T1" fmla="*/ 71 h 71"/>
                <a:gd name="T2" fmla="*/ 114 w 114"/>
                <a:gd name="T3" fmla="*/ 71 h 71"/>
                <a:gd name="T4" fmla="*/ 114 w 114"/>
                <a:gd name="T5" fmla="*/ 71 h 71"/>
                <a:gd name="T6" fmla="*/ 113 w 114"/>
                <a:gd name="T7" fmla="*/ 71 h 71"/>
                <a:gd name="T8" fmla="*/ 64 w 114"/>
                <a:gd name="T9" fmla="*/ 32 h 71"/>
                <a:gd name="T10" fmla="*/ 0 w 114"/>
                <a:gd name="T11" fmla="*/ 41 h 71"/>
                <a:gd name="T12" fmla="*/ 0 w 114"/>
                <a:gd name="T13" fmla="*/ 40 h 71"/>
                <a:gd name="T14" fmla="*/ 67 w 114"/>
                <a:gd name="T15" fmla="*/ 1 h 71"/>
                <a:gd name="T16" fmla="*/ 76 w 114"/>
                <a:gd name="T17" fmla="*/ 4 h 71"/>
                <a:gd name="T18" fmla="*/ 114 w 114"/>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1">
                  <a:moveTo>
                    <a:pt x="114" y="71"/>
                  </a:moveTo>
                  <a:cubicBezTo>
                    <a:pt x="114" y="71"/>
                    <a:pt x="114" y="71"/>
                    <a:pt x="114" y="71"/>
                  </a:cubicBezTo>
                  <a:cubicBezTo>
                    <a:pt x="114" y="71"/>
                    <a:pt x="114" y="71"/>
                    <a:pt x="114" y="71"/>
                  </a:cubicBezTo>
                  <a:cubicBezTo>
                    <a:pt x="113" y="71"/>
                    <a:pt x="113" y="71"/>
                    <a:pt x="113" y="71"/>
                  </a:cubicBezTo>
                  <a:cubicBezTo>
                    <a:pt x="102" y="52"/>
                    <a:pt x="84" y="37"/>
                    <a:pt x="64" y="32"/>
                  </a:cubicBezTo>
                  <a:cubicBezTo>
                    <a:pt x="44" y="27"/>
                    <a:pt x="19" y="30"/>
                    <a:pt x="0" y="41"/>
                  </a:cubicBezTo>
                  <a:cubicBezTo>
                    <a:pt x="0" y="40"/>
                    <a:pt x="0" y="40"/>
                    <a:pt x="0" y="40"/>
                  </a:cubicBezTo>
                  <a:cubicBezTo>
                    <a:pt x="67" y="1"/>
                    <a:pt x="67" y="1"/>
                    <a:pt x="67" y="1"/>
                  </a:cubicBezTo>
                  <a:cubicBezTo>
                    <a:pt x="70" y="0"/>
                    <a:pt x="74" y="1"/>
                    <a:pt x="76" y="4"/>
                  </a:cubicBezTo>
                  <a:lnTo>
                    <a:pt x="114" y="71"/>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0">
              <a:extLst>
                <a:ext uri="{FF2B5EF4-FFF2-40B4-BE49-F238E27FC236}">
                  <a16:creationId xmlns:a16="http://schemas.microsoft.com/office/drawing/2014/main" id="{C670A7C4-4EDA-4B1D-A13F-737F64A1A45F}"/>
                </a:ext>
              </a:extLst>
            </p:cNvPr>
            <p:cNvSpPr>
              <a:spLocks/>
            </p:cNvSpPr>
            <p:nvPr/>
          </p:nvSpPr>
          <p:spPr bwMode="auto">
            <a:xfrm>
              <a:off x="138" y="17"/>
              <a:ext cx="227" cy="225"/>
            </a:xfrm>
            <a:custGeom>
              <a:avLst/>
              <a:gdLst>
                <a:gd name="T0" fmla="*/ 84 w 84"/>
                <a:gd name="T1" fmla="*/ 0 h 83"/>
                <a:gd name="T2" fmla="*/ 84 w 84"/>
                <a:gd name="T3" fmla="*/ 0 h 83"/>
                <a:gd name="T4" fmla="*/ 84 w 84"/>
                <a:gd name="T5" fmla="*/ 0 h 83"/>
                <a:gd name="T6" fmla="*/ 84 w 84"/>
                <a:gd name="T7" fmla="*/ 1 h 83"/>
                <a:gd name="T8" fmla="*/ 26 w 84"/>
                <a:gd name="T9" fmla="*/ 24 h 83"/>
                <a:gd name="T10" fmla="*/ 1 w 84"/>
                <a:gd name="T11" fmla="*/ 83 h 83"/>
                <a:gd name="T12" fmla="*/ 0 w 84"/>
                <a:gd name="T13" fmla="*/ 83 h 83"/>
                <a:gd name="T14" fmla="*/ 1 w 84"/>
                <a:gd name="T15" fmla="*/ 6 h 83"/>
                <a:gd name="T16" fmla="*/ 7 w 84"/>
                <a:gd name="T17" fmla="*/ 0 h 83"/>
                <a:gd name="T18" fmla="*/ 84 w 84"/>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84" y="0"/>
                  </a:moveTo>
                  <a:cubicBezTo>
                    <a:pt x="84" y="0"/>
                    <a:pt x="84" y="0"/>
                    <a:pt x="84" y="0"/>
                  </a:cubicBezTo>
                  <a:cubicBezTo>
                    <a:pt x="84" y="0"/>
                    <a:pt x="84" y="0"/>
                    <a:pt x="84" y="0"/>
                  </a:cubicBezTo>
                  <a:cubicBezTo>
                    <a:pt x="84" y="1"/>
                    <a:pt x="84" y="1"/>
                    <a:pt x="84" y="1"/>
                  </a:cubicBezTo>
                  <a:cubicBezTo>
                    <a:pt x="62" y="1"/>
                    <a:pt x="40" y="9"/>
                    <a:pt x="26" y="24"/>
                  </a:cubicBezTo>
                  <a:cubicBezTo>
                    <a:pt x="11" y="38"/>
                    <a:pt x="1" y="61"/>
                    <a:pt x="1" y="83"/>
                  </a:cubicBezTo>
                  <a:cubicBezTo>
                    <a:pt x="0" y="83"/>
                    <a:pt x="0" y="83"/>
                    <a:pt x="0" y="83"/>
                  </a:cubicBezTo>
                  <a:cubicBezTo>
                    <a:pt x="1" y="6"/>
                    <a:pt x="1" y="6"/>
                    <a:pt x="1" y="6"/>
                  </a:cubicBezTo>
                  <a:cubicBezTo>
                    <a:pt x="1" y="3"/>
                    <a:pt x="4" y="0"/>
                    <a:pt x="7" y="0"/>
                  </a:cubicBezTo>
                  <a:lnTo>
                    <a:pt x="84"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315B0613-4392-40AF-AAD5-D8178B6074CD}"/>
                </a:ext>
              </a:extLst>
            </p:cNvPr>
            <p:cNvSpPr>
              <a:spLocks/>
            </p:cNvSpPr>
            <p:nvPr/>
          </p:nvSpPr>
          <p:spPr bwMode="auto">
            <a:xfrm>
              <a:off x="3" y="96"/>
              <a:ext cx="192" cy="308"/>
            </a:xfrm>
            <a:custGeom>
              <a:avLst/>
              <a:gdLst>
                <a:gd name="T0" fmla="*/ 40 w 71"/>
                <a:gd name="T1" fmla="*/ 0 h 114"/>
                <a:gd name="T2" fmla="*/ 40 w 71"/>
                <a:gd name="T3" fmla="*/ 0 h 114"/>
                <a:gd name="T4" fmla="*/ 40 w 71"/>
                <a:gd name="T5" fmla="*/ 0 h 114"/>
                <a:gd name="T6" fmla="*/ 41 w 71"/>
                <a:gd name="T7" fmla="*/ 1 h 114"/>
                <a:gd name="T8" fmla="*/ 32 w 71"/>
                <a:gd name="T9" fmla="*/ 63 h 114"/>
                <a:gd name="T10" fmla="*/ 71 w 71"/>
                <a:gd name="T11" fmla="*/ 114 h 114"/>
                <a:gd name="T12" fmla="*/ 70 w 71"/>
                <a:gd name="T13" fmla="*/ 114 h 114"/>
                <a:gd name="T14" fmla="*/ 4 w 71"/>
                <a:gd name="T15" fmla="*/ 76 h 114"/>
                <a:gd name="T16" fmla="*/ 2 w 71"/>
                <a:gd name="T17" fmla="*/ 67 h 114"/>
                <a:gd name="T18" fmla="*/ 40 w 71"/>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14">
                  <a:moveTo>
                    <a:pt x="40" y="0"/>
                  </a:moveTo>
                  <a:cubicBezTo>
                    <a:pt x="40" y="0"/>
                    <a:pt x="40" y="0"/>
                    <a:pt x="40" y="0"/>
                  </a:cubicBezTo>
                  <a:cubicBezTo>
                    <a:pt x="40" y="0"/>
                    <a:pt x="40" y="0"/>
                    <a:pt x="40" y="0"/>
                  </a:cubicBezTo>
                  <a:cubicBezTo>
                    <a:pt x="41" y="1"/>
                    <a:pt x="41" y="1"/>
                    <a:pt x="41" y="1"/>
                  </a:cubicBezTo>
                  <a:cubicBezTo>
                    <a:pt x="30" y="20"/>
                    <a:pt x="26" y="43"/>
                    <a:pt x="32" y="63"/>
                  </a:cubicBezTo>
                  <a:cubicBezTo>
                    <a:pt x="37" y="82"/>
                    <a:pt x="52" y="103"/>
                    <a:pt x="71" y="114"/>
                  </a:cubicBezTo>
                  <a:cubicBezTo>
                    <a:pt x="70" y="114"/>
                    <a:pt x="70" y="114"/>
                    <a:pt x="70" y="114"/>
                  </a:cubicBezTo>
                  <a:cubicBezTo>
                    <a:pt x="4" y="76"/>
                    <a:pt x="4" y="76"/>
                    <a:pt x="4" y="76"/>
                  </a:cubicBezTo>
                  <a:cubicBezTo>
                    <a:pt x="1" y="74"/>
                    <a:pt x="0" y="70"/>
                    <a:pt x="2" y="67"/>
                  </a:cubicBezTo>
                  <a:lnTo>
                    <a:pt x="40" y="0"/>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2">
              <a:extLst>
                <a:ext uri="{FF2B5EF4-FFF2-40B4-BE49-F238E27FC236}">
                  <a16:creationId xmlns:a16="http://schemas.microsoft.com/office/drawing/2014/main" id="{34E49F00-A225-4F69-8EC3-8DD0772B9643}"/>
                </a:ext>
              </a:extLst>
            </p:cNvPr>
            <p:cNvSpPr>
              <a:spLocks/>
            </p:cNvSpPr>
            <p:nvPr/>
          </p:nvSpPr>
          <p:spPr bwMode="auto">
            <a:xfrm>
              <a:off x="65" y="374"/>
              <a:ext cx="308" cy="195"/>
            </a:xfrm>
            <a:custGeom>
              <a:avLst/>
              <a:gdLst>
                <a:gd name="T0" fmla="*/ 0 w 114"/>
                <a:gd name="T1" fmla="*/ 0 h 72"/>
                <a:gd name="T2" fmla="*/ 0 w 114"/>
                <a:gd name="T3" fmla="*/ 0 h 72"/>
                <a:gd name="T4" fmla="*/ 0 w 114"/>
                <a:gd name="T5" fmla="*/ 0 h 72"/>
                <a:gd name="T6" fmla="*/ 1 w 114"/>
                <a:gd name="T7" fmla="*/ 0 h 72"/>
                <a:gd name="T8" fmla="*/ 49 w 114"/>
                <a:gd name="T9" fmla="*/ 39 h 72"/>
                <a:gd name="T10" fmla="*/ 113 w 114"/>
                <a:gd name="T11" fmla="*/ 31 h 72"/>
                <a:gd name="T12" fmla="*/ 114 w 114"/>
                <a:gd name="T13" fmla="*/ 32 h 72"/>
                <a:gd name="T14" fmla="*/ 47 w 114"/>
                <a:gd name="T15" fmla="*/ 70 h 72"/>
                <a:gd name="T16" fmla="*/ 38 w 114"/>
                <a:gd name="T17" fmla="*/ 67 h 72"/>
                <a:gd name="T18" fmla="*/ 0 w 114"/>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2">
                  <a:moveTo>
                    <a:pt x="0" y="0"/>
                  </a:moveTo>
                  <a:cubicBezTo>
                    <a:pt x="0" y="0"/>
                    <a:pt x="0" y="0"/>
                    <a:pt x="0" y="0"/>
                  </a:cubicBezTo>
                  <a:cubicBezTo>
                    <a:pt x="0" y="0"/>
                    <a:pt x="0" y="0"/>
                    <a:pt x="0" y="0"/>
                  </a:cubicBezTo>
                  <a:cubicBezTo>
                    <a:pt x="1" y="0"/>
                    <a:pt x="1" y="0"/>
                    <a:pt x="1" y="0"/>
                  </a:cubicBezTo>
                  <a:cubicBezTo>
                    <a:pt x="11" y="19"/>
                    <a:pt x="30" y="34"/>
                    <a:pt x="49" y="39"/>
                  </a:cubicBezTo>
                  <a:cubicBezTo>
                    <a:pt x="69" y="45"/>
                    <a:pt x="94" y="42"/>
                    <a:pt x="113" y="31"/>
                  </a:cubicBezTo>
                  <a:cubicBezTo>
                    <a:pt x="114" y="32"/>
                    <a:pt x="114" y="32"/>
                    <a:pt x="114" y="32"/>
                  </a:cubicBezTo>
                  <a:cubicBezTo>
                    <a:pt x="47" y="70"/>
                    <a:pt x="47" y="70"/>
                    <a:pt x="47" y="70"/>
                  </a:cubicBezTo>
                  <a:cubicBezTo>
                    <a:pt x="44" y="72"/>
                    <a:pt x="40" y="70"/>
                    <a:pt x="38" y="67"/>
                  </a:cubicBezTo>
                  <a:lnTo>
                    <a:pt x="0"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a:extLst>
                <a:ext uri="{FF2B5EF4-FFF2-40B4-BE49-F238E27FC236}">
                  <a16:creationId xmlns:a16="http://schemas.microsoft.com/office/drawing/2014/main" id="{4A478D84-2445-475B-874F-EDD93B28183C}"/>
                </a:ext>
              </a:extLst>
            </p:cNvPr>
            <p:cNvSpPr>
              <a:spLocks/>
            </p:cNvSpPr>
            <p:nvPr/>
          </p:nvSpPr>
          <p:spPr bwMode="auto">
            <a:xfrm>
              <a:off x="260" y="339"/>
              <a:ext cx="226" cy="227"/>
            </a:xfrm>
            <a:custGeom>
              <a:avLst/>
              <a:gdLst>
                <a:gd name="T0" fmla="*/ 0 w 84"/>
                <a:gd name="T1" fmla="*/ 83 h 84"/>
                <a:gd name="T2" fmla="*/ 0 w 84"/>
                <a:gd name="T3" fmla="*/ 83 h 84"/>
                <a:gd name="T4" fmla="*/ 0 w 84"/>
                <a:gd name="T5" fmla="*/ 83 h 84"/>
                <a:gd name="T6" fmla="*/ 0 w 84"/>
                <a:gd name="T7" fmla="*/ 82 h 84"/>
                <a:gd name="T8" fmla="*/ 58 w 84"/>
                <a:gd name="T9" fmla="*/ 60 h 84"/>
                <a:gd name="T10" fmla="*/ 83 w 84"/>
                <a:gd name="T11" fmla="*/ 0 h 84"/>
                <a:gd name="T12" fmla="*/ 84 w 84"/>
                <a:gd name="T13" fmla="*/ 0 h 84"/>
                <a:gd name="T14" fmla="*/ 83 w 84"/>
                <a:gd name="T15" fmla="*/ 77 h 84"/>
                <a:gd name="T16" fmla="*/ 77 w 84"/>
                <a:gd name="T17" fmla="*/ 84 h 84"/>
                <a:gd name="T18" fmla="*/ 0 w 84"/>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0" y="83"/>
                  </a:moveTo>
                  <a:cubicBezTo>
                    <a:pt x="0" y="83"/>
                    <a:pt x="0" y="83"/>
                    <a:pt x="0" y="83"/>
                  </a:cubicBezTo>
                  <a:cubicBezTo>
                    <a:pt x="0" y="83"/>
                    <a:pt x="0" y="83"/>
                    <a:pt x="0" y="83"/>
                  </a:cubicBezTo>
                  <a:cubicBezTo>
                    <a:pt x="0" y="82"/>
                    <a:pt x="0" y="82"/>
                    <a:pt x="0" y="82"/>
                  </a:cubicBezTo>
                  <a:cubicBezTo>
                    <a:pt x="22" y="82"/>
                    <a:pt x="44" y="74"/>
                    <a:pt x="58" y="60"/>
                  </a:cubicBezTo>
                  <a:cubicBezTo>
                    <a:pt x="73" y="45"/>
                    <a:pt x="83" y="22"/>
                    <a:pt x="83" y="0"/>
                  </a:cubicBezTo>
                  <a:cubicBezTo>
                    <a:pt x="84" y="0"/>
                    <a:pt x="84" y="0"/>
                    <a:pt x="84" y="0"/>
                  </a:cubicBezTo>
                  <a:cubicBezTo>
                    <a:pt x="83" y="77"/>
                    <a:pt x="83" y="77"/>
                    <a:pt x="83" y="77"/>
                  </a:cubicBezTo>
                  <a:cubicBezTo>
                    <a:pt x="83" y="81"/>
                    <a:pt x="80" y="84"/>
                    <a:pt x="77" y="84"/>
                  </a:cubicBezTo>
                  <a:lnTo>
                    <a:pt x="0" y="83"/>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a:extLst>
                <a:ext uri="{FF2B5EF4-FFF2-40B4-BE49-F238E27FC236}">
                  <a16:creationId xmlns:a16="http://schemas.microsoft.com/office/drawing/2014/main" id="{A9762826-3B7A-45E6-BB3C-CFB3539C9021}"/>
                </a:ext>
              </a:extLst>
            </p:cNvPr>
            <p:cNvSpPr>
              <a:spLocks/>
            </p:cNvSpPr>
            <p:nvPr/>
          </p:nvSpPr>
          <p:spPr bwMode="auto">
            <a:xfrm>
              <a:off x="446" y="166"/>
              <a:ext cx="189" cy="308"/>
            </a:xfrm>
            <a:custGeom>
              <a:avLst/>
              <a:gdLst>
                <a:gd name="T0" fmla="*/ 29 w 70"/>
                <a:gd name="T1" fmla="*/ 114 h 114"/>
                <a:gd name="T2" fmla="*/ 29 w 70"/>
                <a:gd name="T3" fmla="*/ 114 h 114"/>
                <a:gd name="T4" fmla="*/ 29 w 70"/>
                <a:gd name="T5" fmla="*/ 114 h 114"/>
                <a:gd name="T6" fmla="*/ 29 w 70"/>
                <a:gd name="T7" fmla="*/ 114 h 114"/>
                <a:gd name="T8" fmla="*/ 39 w 70"/>
                <a:gd name="T9" fmla="*/ 52 h 114"/>
                <a:gd name="T10" fmla="*/ 0 w 70"/>
                <a:gd name="T11" fmla="*/ 0 h 114"/>
                <a:gd name="T12" fmla="*/ 0 w 70"/>
                <a:gd name="T13" fmla="*/ 0 h 114"/>
                <a:gd name="T14" fmla="*/ 66 w 70"/>
                <a:gd name="T15" fmla="*/ 39 h 114"/>
                <a:gd name="T16" fmla="*/ 69 w 70"/>
                <a:gd name="T17" fmla="*/ 48 h 114"/>
                <a:gd name="T18" fmla="*/ 29 w 70"/>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14">
                  <a:moveTo>
                    <a:pt x="29" y="114"/>
                  </a:moveTo>
                  <a:cubicBezTo>
                    <a:pt x="29" y="114"/>
                    <a:pt x="29" y="114"/>
                    <a:pt x="29" y="114"/>
                  </a:cubicBezTo>
                  <a:cubicBezTo>
                    <a:pt x="29" y="114"/>
                    <a:pt x="29" y="114"/>
                    <a:pt x="29" y="114"/>
                  </a:cubicBezTo>
                  <a:cubicBezTo>
                    <a:pt x="29" y="114"/>
                    <a:pt x="29" y="114"/>
                    <a:pt x="29" y="114"/>
                  </a:cubicBezTo>
                  <a:cubicBezTo>
                    <a:pt x="40" y="95"/>
                    <a:pt x="44" y="71"/>
                    <a:pt x="39" y="52"/>
                  </a:cubicBezTo>
                  <a:cubicBezTo>
                    <a:pt x="33" y="32"/>
                    <a:pt x="18" y="11"/>
                    <a:pt x="0" y="0"/>
                  </a:cubicBezTo>
                  <a:cubicBezTo>
                    <a:pt x="0" y="0"/>
                    <a:pt x="0" y="0"/>
                    <a:pt x="0" y="0"/>
                  </a:cubicBezTo>
                  <a:cubicBezTo>
                    <a:pt x="66" y="39"/>
                    <a:pt x="66" y="39"/>
                    <a:pt x="66" y="39"/>
                  </a:cubicBezTo>
                  <a:cubicBezTo>
                    <a:pt x="69" y="41"/>
                    <a:pt x="70" y="45"/>
                    <a:pt x="69" y="48"/>
                  </a:cubicBezTo>
                  <a:lnTo>
                    <a:pt x="29" y="114"/>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1472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8" presetClass="emph" presetSubtype="0" decel="100000" fill="hold" nodeType="withEffect">
                                  <p:stCondLst>
                                    <p:cond delay="250"/>
                                  </p:stCondLst>
                                  <p:childTnLst>
                                    <p:animRot by="21600000">
                                      <p:cBhvr>
                                        <p:cTn id="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Layout - Graphic">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92" y="1605"/>
          <a:ext cx="1586"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 y="1605"/>
                        <a:ext cx="158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295282" y="211446"/>
            <a:ext cx="10950093" cy="553998"/>
          </a:xfrm>
        </p:spPr>
        <p:txBody>
          <a:body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pPr algn="r" fontAlgn="base">
              <a:spcBef>
                <a:spcPct val="0"/>
              </a:spcBef>
              <a:spcAft>
                <a:spcPct val="0"/>
              </a:spcAft>
            </a:pPr>
            <a:r>
              <a:rPr lang="en-US" dirty="0"/>
              <a:t>FY2021</a:t>
            </a:r>
            <a:endParaRPr lang="en-CA" dirty="0"/>
          </a:p>
        </p:txBody>
      </p:sp>
      <p:sp>
        <p:nvSpPr>
          <p:cNvPr id="4" name="Footer Placeholder 3"/>
          <p:cNvSpPr>
            <a:spLocks noGrp="1"/>
          </p:cNvSpPr>
          <p:nvPr>
            <p:ph type="ftr" sz="quarter" idx="11"/>
          </p:nvPr>
        </p:nvSpPr>
        <p:spPr/>
        <p:txBody>
          <a:bodyPr/>
          <a:lstStyle/>
          <a:p>
            <a:pPr algn="ctr" fontAlgn="base">
              <a:spcBef>
                <a:spcPct val="0"/>
              </a:spcBef>
              <a:spcAft>
                <a:spcPct val="0"/>
              </a:spcAft>
            </a:pPr>
            <a:r>
              <a:rPr lang="en-CA" dirty="0"/>
              <a:t>Investor Handout</a:t>
            </a:r>
          </a:p>
        </p:txBody>
      </p:sp>
      <p:sp>
        <p:nvSpPr>
          <p:cNvPr id="5" name="Slide Number Placeholder 4"/>
          <p:cNvSpPr>
            <a:spLocks noGrp="1"/>
          </p:cNvSpPr>
          <p:nvPr>
            <p:ph type="sldNum" sz="quarter" idx="12"/>
          </p:nvPr>
        </p:nvSpPr>
        <p:spPr/>
        <p:txBody>
          <a:bodyPr/>
          <a:lstStyle/>
          <a:p>
            <a:pPr algn="ctr" fontAlgn="base">
              <a:spcBef>
                <a:spcPct val="0"/>
              </a:spcBef>
              <a:spcAft>
                <a:spcPct val="0"/>
              </a:spcAft>
            </a:pPr>
            <a:fld id="{7FA1D94E-16F3-49BA-ABDF-8DF15B85F6DB}" type="slidenum">
              <a:rPr lang="en-CA" smtClean="0"/>
              <a:pPr algn="ctr" fontAlgn="base">
                <a:spcBef>
                  <a:spcPct val="0"/>
                </a:spcBef>
                <a:spcAft>
                  <a:spcPct val="0"/>
                </a:spcAft>
              </a:pPr>
              <a:t>‹#›</a:t>
            </a:fld>
            <a:endParaRPr lang="en-CA" dirty="0"/>
          </a:p>
        </p:txBody>
      </p:sp>
      <p:grpSp>
        <p:nvGrpSpPr>
          <p:cNvPr id="7" name="Group 8">
            <a:extLst>
              <a:ext uri="{FF2B5EF4-FFF2-40B4-BE49-F238E27FC236}">
                <a16:creationId xmlns:a16="http://schemas.microsoft.com/office/drawing/2014/main" id="{B8612A9F-EDB1-45A9-9D61-905FF60A0C4A}"/>
              </a:ext>
            </a:extLst>
          </p:cNvPr>
          <p:cNvGrpSpPr>
            <a:grpSpLocks noChangeAspect="1"/>
          </p:cNvGrpSpPr>
          <p:nvPr userDrawn="1"/>
        </p:nvGrpSpPr>
        <p:grpSpPr bwMode="auto">
          <a:xfrm>
            <a:off x="11318961" y="210312"/>
            <a:ext cx="534544" cy="480413"/>
            <a:chOff x="3" y="1"/>
            <a:chExt cx="632" cy="568"/>
          </a:xfrm>
        </p:grpSpPr>
        <p:sp>
          <p:nvSpPr>
            <p:cNvPr id="8" name="Freeform 9">
              <a:extLst>
                <a:ext uri="{FF2B5EF4-FFF2-40B4-BE49-F238E27FC236}">
                  <a16:creationId xmlns:a16="http://schemas.microsoft.com/office/drawing/2014/main" id="{95794DC2-FF23-4B22-ADA4-8C78703490D8}"/>
                </a:ext>
              </a:extLst>
            </p:cNvPr>
            <p:cNvSpPr>
              <a:spLocks/>
            </p:cNvSpPr>
            <p:nvPr/>
          </p:nvSpPr>
          <p:spPr bwMode="auto">
            <a:xfrm>
              <a:off x="265" y="1"/>
              <a:ext cx="308" cy="192"/>
            </a:xfrm>
            <a:custGeom>
              <a:avLst/>
              <a:gdLst>
                <a:gd name="T0" fmla="*/ 114 w 114"/>
                <a:gd name="T1" fmla="*/ 71 h 71"/>
                <a:gd name="T2" fmla="*/ 114 w 114"/>
                <a:gd name="T3" fmla="*/ 71 h 71"/>
                <a:gd name="T4" fmla="*/ 114 w 114"/>
                <a:gd name="T5" fmla="*/ 71 h 71"/>
                <a:gd name="T6" fmla="*/ 113 w 114"/>
                <a:gd name="T7" fmla="*/ 71 h 71"/>
                <a:gd name="T8" fmla="*/ 64 w 114"/>
                <a:gd name="T9" fmla="*/ 32 h 71"/>
                <a:gd name="T10" fmla="*/ 0 w 114"/>
                <a:gd name="T11" fmla="*/ 41 h 71"/>
                <a:gd name="T12" fmla="*/ 0 w 114"/>
                <a:gd name="T13" fmla="*/ 40 h 71"/>
                <a:gd name="T14" fmla="*/ 67 w 114"/>
                <a:gd name="T15" fmla="*/ 1 h 71"/>
                <a:gd name="T16" fmla="*/ 76 w 114"/>
                <a:gd name="T17" fmla="*/ 4 h 71"/>
                <a:gd name="T18" fmla="*/ 114 w 114"/>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1">
                  <a:moveTo>
                    <a:pt x="114" y="71"/>
                  </a:moveTo>
                  <a:cubicBezTo>
                    <a:pt x="114" y="71"/>
                    <a:pt x="114" y="71"/>
                    <a:pt x="114" y="71"/>
                  </a:cubicBezTo>
                  <a:cubicBezTo>
                    <a:pt x="114" y="71"/>
                    <a:pt x="114" y="71"/>
                    <a:pt x="114" y="71"/>
                  </a:cubicBezTo>
                  <a:cubicBezTo>
                    <a:pt x="113" y="71"/>
                    <a:pt x="113" y="71"/>
                    <a:pt x="113" y="71"/>
                  </a:cubicBezTo>
                  <a:cubicBezTo>
                    <a:pt x="102" y="52"/>
                    <a:pt x="84" y="37"/>
                    <a:pt x="64" y="32"/>
                  </a:cubicBezTo>
                  <a:cubicBezTo>
                    <a:pt x="44" y="27"/>
                    <a:pt x="19" y="30"/>
                    <a:pt x="0" y="41"/>
                  </a:cubicBezTo>
                  <a:cubicBezTo>
                    <a:pt x="0" y="40"/>
                    <a:pt x="0" y="40"/>
                    <a:pt x="0" y="40"/>
                  </a:cubicBezTo>
                  <a:cubicBezTo>
                    <a:pt x="67" y="1"/>
                    <a:pt x="67" y="1"/>
                    <a:pt x="67" y="1"/>
                  </a:cubicBezTo>
                  <a:cubicBezTo>
                    <a:pt x="70" y="0"/>
                    <a:pt x="74" y="1"/>
                    <a:pt x="76" y="4"/>
                  </a:cubicBezTo>
                  <a:lnTo>
                    <a:pt x="114" y="71"/>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0">
              <a:extLst>
                <a:ext uri="{FF2B5EF4-FFF2-40B4-BE49-F238E27FC236}">
                  <a16:creationId xmlns:a16="http://schemas.microsoft.com/office/drawing/2014/main" id="{C670A7C4-4EDA-4B1D-A13F-737F64A1A45F}"/>
                </a:ext>
              </a:extLst>
            </p:cNvPr>
            <p:cNvSpPr>
              <a:spLocks/>
            </p:cNvSpPr>
            <p:nvPr/>
          </p:nvSpPr>
          <p:spPr bwMode="auto">
            <a:xfrm>
              <a:off x="138" y="17"/>
              <a:ext cx="227" cy="225"/>
            </a:xfrm>
            <a:custGeom>
              <a:avLst/>
              <a:gdLst>
                <a:gd name="T0" fmla="*/ 84 w 84"/>
                <a:gd name="T1" fmla="*/ 0 h 83"/>
                <a:gd name="T2" fmla="*/ 84 w 84"/>
                <a:gd name="T3" fmla="*/ 0 h 83"/>
                <a:gd name="T4" fmla="*/ 84 w 84"/>
                <a:gd name="T5" fmla="*/ 0 h 83"/>
                <a:gd name="T6" fmla="*/ 84 w 84"/>
                <a:gd name="T7" fmla="*/ 1 h 83"/>
                <a:gd name="T8" fmla="*/ 26 w 84"/>
                <a:gd name="T9" fmla="*/ 24 h 83"/>
                <a:gd name="T10" fmla="*/ 1 w 84"/>
                <a:gd name="T11" fmla="*/ 83 h 83"/>
                <a:gd name="T12" fmla="*/ 0 w 84"/>
                <a:gd name="T13" fmla="*/ 83 h 83"/>
                <a:gd name="T14" fmla="*/ 1 w 84"/>
                <a:gd name="T15" fmla="*/ 6 h 83"/>
                <a:gd name="T16" fmla="*/ 7 w 84"/>
                <a:gd name="T17" fmla="*/ 0 h 83"/>
                <a:gd name="T18" fmla="*/ 84 w 84"/>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84" y="0"/>
                  </a:moveTo>
                  <a:cubicBezTo>
                    <a:pt x="84" y="0"/>
                    <a:pt x="84" y="0"/>
                    <a:pt x="84" y="0"/>
                  </a:cubicBezTo>
                  <a:cubicBezTo>
                    <a:pt x="84" y="0"/>
                    <a:pt x="84" y="0"/>
                    <a:pt x="84" y="0"/>
                  </a:cubicBezTo>
                  <a:cubicBezTo>
                    <a:pt x="84" y="1"/>
                    <a:pt x="84" y="1"/>
                    <a:pt x="84" y="1"/>
                  </a:cubicBezTo>
                  <a:cubicBezTo>
                    <a:pt x="62" y="1"/>
                    <a:pt x="40" y="9"/>
                    <a:pt x="26" y="24"/>
                  </a:cubicBezTo>
                  <a:cubicBezTo>
                    <a:pt x="11" y="38"/>
                    <a:pt x="1" y="61"/>
                    <a:pt x="1" y="83"/>
                  </a:cubicBezTo>
                  <a:cubicBezTo>
                    <a:pt x="0" y="83"/>
                    <a:pt x="0" y="83"/>
                    <a:pt x="0" y="83"/>
                  </a:cubicBezTo>
                  <a:cubicBezTo>
                    <a:pt x="1" y="6"/>
                    <a:pt x="1" y="6"/>
                    <a:pt x="1" y="6"/>
                  </a:cubicBezTo>
                  <a:cubicBezTo>
                    <a:pt x="1" y="3"/>
                    <a:pt x="4" y="0"/>
                    <a:pt x="7" y="0"/>
                  </a:cubicBezTo>
                  <a:lnTo>
                    <a:pt x="84"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315B0613-4392-40AF-AAD5-D8178B6074CD}"/>
                </a:ext>
              </a:extLst>
            </p:cNvPr>
            <p:cNvSpPr>
              <a:spLocks/>
            </p:cNvSpPr>
            <p:nvPr/>
          </p:nvSpPr>
          <p:spPr bwMode="auto">
            <a:xfrm>
              <a:off x="3" y="96"/>
              <a:ext cx="192" cy="308"/>
            </a:xfrm>
            <a:custGeom>
              <a:avLst/>
              <a:gdLst>
                <a:gd name="T0" fmla="*/ 40 w 71"/>
                <a:gd name="T1" fmla="*/ 0 h 114"/>
                <a:gd name="T2" fmla="*/ 40 w 71"/>
                <a:gd name="T3" fmla="*/ 0 h 114"/>
                <a:gd name="T4" fmla="*/ 40 w 71"/>
                <a:gd name="T5" fmla="*/ 0 h 114"/>
                <a:gd name="T6" fmla="*/ 41 w 71"/>
                <a:gd name="T7" fmla="*/ 1 h 114"/>
                <a:gd name="T8" fmla="*/ 32 w 71"/>
                <a:gd name="T9" fmla="*/ 63 h 114"/>
                <a:gd name="T10" fmla="*/ 71 w 71"/>
                <a:gd name="T11" fmla="*/ 114 h 114"/>
                <a:gd name="T12" fmla="*/ 70 w 71"/>
                <a:gd name="T13" fmla="*/ 114 h 114"/>
                <a:gd name="T14" fmla="*/ 4 w 71"/>
                <a:gd name="T15" fmla="*/ 76 h 114"/>
                <a:gd name="T16" fmla="*/ 2 w 71"/>
                <a:gd name="T17" fmla="*/ 67 h 114"/>
                <a:gd name="T18" fmla="*/ 40 w 71"/>
                <a:gd name="T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14">
                  <a:moveTo>
                    <a:pt x="40" y="0"/>
                  </a:moveTo>
                  <a:cubicBezTo>
                    <a:pt x="40" y="0"/>
                    <a:pt x="40" y="0"/>
                    <a:pt x="40" y="0"/>
                  </a:cubicBezTo>
                  <a:cubicBezTo>
                    <a:pt x="40" y="0"/>
                    <a:pt x="40" y="0"/>
                    <a:pt x="40" y="0"/>
                  </a:cubicBezTo>
                  <a:cubicBezTo>
                    <a:pt x="41" y="1"/>
                    <a:pt x="41" y="1"/>
                    <a:pt x="41" y="1"/>
                  </a:cubicBezTo>
                  <a:cubicBezTo>
                    <a:pt x="30" y="20"/>
                    <a:pt x="26" y="43"/>
                    <a:pt x="32" y="63"/>
                  </a:cubicBezTo>
                  <a:cubicBezTo>
                    <a:pt x="37" y="82"/>
                    <a:pt x="52" y="103"/>
                    <a:pt x="71" y="114"/>
                  </a:cubicBezTo>
                  <a:cubicBezTo>
                    <a:pt x="70" y="114"/>
                    <a:pt x="70" y="114"/>
                    <a:pt x="70" y="114"/>
                  </a:cubicBezTo>
                  <a:cubicBezTo>
                    <a:pt x="4" y="76"/>
                    <a:pt x="4" y="76"/>
                    <a:pt x="4" y="76"/>
                  </a:cubicBezTo>
                  <a:cubicBezTo>
                    <a:pt x="1" y="74"/>
                    <a:pt x="0" y="70"/>
                    <a:pt x="2" y="67"/>
                  </a:cubicBezTo>
                  <a:lnTo>
                    <a:pt x="40" y="0"/>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2">
              <a:extLst>
                <a:ext uri="{FF2B5EF4-FFF2-40B4-BE49-F238E27FC236}">
                  <a16:creationId xmlns:a16="http://schemas.microsoft.com/office/drawing/2014/main" id="{34E49F00-A225-4F69-8EC3-8DD0772B9643}"/>
                </a:ext>
              </a:extLst>
            </p:cNvPr>
            <p:cNvSpPr>
              <a:spLocks/>
            </p:cNvSpPr>
            <p:nvPr/>
          </p:nvSpPr>
          <p:spPr bwMode="auto">
            <a:xfrm>
              <a:off x="65" y="374"/>
              <a:ext cx="308" cy="195"/>
            </a:xfrm>
            <a:custGeom>
              <a:avLst/>
              <a:gdLst>
                <a:gd name="T0" fmla="*/ 0 w 114"/>
                <a:gd name="T1" fmla="*/ 0 h 72"/>
                <a:gd name="T2" fmla="*/ 0 w 114"/>
                <a:gd name="T3" fmla="*/ 0 h 72"/>
                <a:gd name="T4" fmla="*/ 0 w 114"/>
                <a:gd name="T5" fmla="*/ 0 h 72"/>
                <a:gd name="T6" fmla="*/ 1 w 114"/>
                <a:gd name="T7" fmla="*/ 0 h 72"/>
                <a:gd name="T8" fmla="*/ 49 w 114"/>
                <a:gd name="T9" fmla="*/ 39 h 72"/>
                <a:gd name="T10" fmla="*/ 113 w 114"/>
                <a:gd name="T11" fmla="*/ 31 h 72"/>
                <a:gd name="T12" fmla="*/ 114 w 114"/>
                <a:gd name="T13" fmla="*/ 32 h 72"/>
                <a:gd name="T14" fmla="*/ 47 w 114"/>
                <a:gd name="T15" fmla="*/ 70 h 72"/>
                <a:gd name="T16" fmla="*/ 38 w 114"/>
                <a:gd name="T17" fmla="*/ 67 h 72"/>
                <a:gd name="T18" fmla="*/ 0 w 114"/>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72">
                  <a:moveTo>
                    <a:pt x="0" y="0"/>
                  </a:moveTo>
                  <a:cubicBezTo>
                    <a:pt x="0" y="0"/>
                    <a:pt x="0" y="0"/>
                    <a:pt x="0" y="0"/>
                  </a:cubicBezTo>
                  <a:cubicBezTo>
                    <a:pt x="0" y="0"/>
                    <a:pt x="0" y="0"/>
                    <a:pt x="0" y="0"/>
                  </a:cubicBezTo>
                  <a:cubicBezTo>
                    <a:pt x="1" y="0"/>
                    <a:pt x="1" y="0"/>
                    <a:pt x="1" y="0"/>
                  </a:cubicBezTo>
                  <a:cubicBezTo>
                    <a:pt x="11" y="19"/>
                    <a:pt x="30" y="34"/>
                    <a:pt x="49" y="39"/>
                  </a:cubicBezTo>
                  <a:cubicBezTo>
                    <a:pt x="69" y="45"/>
                    <a:pt x="94" y="42"/>
                    <a:pt x="113" y="31"/>
                  </a:cubicBezTo>
                  <a:cubicBezTo>
                    <a:pt x="114" y="32"/>
                    <a:pt x="114" y="32"/>
                    <a:pt x="114" y="32"/>
                  </a:cubicBezTo>
                  <a:cubicBezTo>
                    <a:pt x="47" y="70"/>
                    <a:pt x="47" y="70"/>
                    <a:pt x="47" y="70"/>
                  </a:cubicBezTo>
                  <a:cubicBezTo>
                    <a:pt x="44" y="72"/>
                    <a:pt x="40" y="70"/>
                    <a:pt x="38" y="67"/>
                  </a:cubicBezTo>
                  <a:lnTo>
                    <a:pt x="0" y="0"/>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4A478D84-2445-475B-874F-EDD93B28183C}"/>
                </a:ext>
              </a:extLst>
            </p:cNvPr>
            <p:cNvSpPr>
              <a:spLocks/>
            </p:cNvSpPr>
            <p:nvPr/>
          </p:nvSpPr>
          <p:spPr bwMode="auto">
            <a:xfrm>
              <a:off x="260" y="339"/>
              <a:ext cx="226" cy="227"/>
            </a:xfrm>
            <a:custGeom>
              <a:avLst/>
              <a:gdLst>
                <a:gd name="T0" fmla="*/ 0 w 84"/>
                <a:gd name="T1" fmla="*/ 83 h 84"/>
                <a:gd name="T2" fmla="*/ 0 w 84"/>
                <a:gd name="T3" fmla="*/ 83 h 84"/>
                <a:gd name="T4" fmla="*/ 0 w 84"/>
                <a:gd name="T5" fmla="*/ 83 h 84"/>
                <a:gd name="T6" fmla="*/ 0 w 84"/>
                <a:gd name="T7" fmla="*/ 82 h 84"/>
                <a:gd name="T8" fmla="*/ 58 w 84"/>
                <a:gd name="T9" fmla="*/ 60 h 84"/>
                <a:gd name="T10" fmla="*/ 83 w 84"/>
                <a:gd name="T11" fmla="*/ 0 h 84"/>
                <a:gd name="T12" fmla="*/ 84 w 84"/>
                <a:gd name="T13" fmla="*/ 0 h 84"/>
                <a:gd name="T14" fmla="*/ 83 w 84"/>
                <a:gd name="T15" fmla="*/ 77 h 84"/>
                <a:gd name="T16" fmla="*/ 77 w 84"/>
                <a:gd name="T17" fmla="*/ 84 h 84"/>
                <a:gd name="T18" fmla="*/ 0 w 84"/>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0" y="83"/>
                  </a:moveTo>
                  <a:cubicBezTo>
                    <a:pt x="0" y="83"/>
                    <a:pt x="0" y="83"/>
                    <a:pt x="0" y="83"/>
                  </a:cubicBezTo>
                  <a:cubicBezTo>
                    <a:pt x="0" y="83"/>
                    <a:pt x="0" y="83"/>
                    <a:pt x="0" y="83"/>
                  </a:cubicBezTo>
                  <a:cubicBezTo>
                    <a:pt x="0" y="82"/>
                    <a:pt x="0" y="82"/>
                    <a:pt x="0" y="82"/>
                  </a:cubicBezTo>
                  <a:cubicBezTo>
                    <a:pt x="22" y="82"/>
                    <a:pt x="44" y="74"/>
                    <a:pt x="58" y="60"/>
                  </a:cubicBezTo>
                  <a:cubicBezTo>
                    <a:pt x="73" y="45"/>
                    <a:pt x="83" y="22"/>
                    <a:pt x="83" y="0"/>
                  </a:cubicBezTo>
                  <a:cubicBezTo>
                    <a:pt x="84" y="0"/>
                    <a:pt x="84" y="0"/>
                    <a:pt x="84" y="0"/>
                  </a:cubicBezTo>
                  <a:cubicBezTo>
                    <a:pt x="83" y="77"/>
                    <a:pt x="83" y="77"/>
                    <a:pt x="83" y="77"/>
                  </a:cubicBezTo>
                  <a:cubicBezTo>
                    <a:pt x="83" y="81"/>
                    <a:pt x="80" y="84"/>
                    <a:pt x="77" y="84"/>
                  </a:cubicBezTo>
                  <a:lnTo>
                    <a:pt x="0" y="83"/>
                  </a:lnTo>
                  <a:close/>
                </a:path>
              </a:pathLst>
            </a:custGeom>
            <a:solidFill>
              <a:srgbClr val="1D3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4">
              <a:extLst>
                <a:ext uri="{FF2B5EF4-FFF2-40B4-BE49-F238E27FC236}">
                  <a16:creationId xmlns:a16="http://schemas.microsoft.com/office/drawing/2014/main" id="{A9762826-3B7A-45E6-BB3C-CFB3539C9021}"/>
                </a:ext>
              </a:extLst>
            </p:cNvPr>
            <p:cNvSpPr>
              <a:spLocks/>
            </p:cNvSpPr>
            <p:nvPr/>
          </p:nvSpPr>
          <p:spPr bwMode="auto">
            <a:xfrm>
              <a:off x="446" y="166"/>
              <a:ext cx="189" cy="308"/>
            </a:xfrm>
            <a:custGeom>
              <a:avLst/>
              <a:gdLst>
                <a:gd name="T0" fmla="*/ 29 w 70"/>
                <a:gd name="T1" fmla="*/ 114 h 114"/>
                <a:gd name="T2" fmla="*/ 29 w 70"/>
                <a:gd name="T3" fmla="*/ 114 h 114"/>
                <a:gd name="T4" fmla="*/ 29 w 70"/>
                <a:gd name="T5" fmla="*/ 114 h 114"/>
                <a:gd name="T6" fmla="*/ 29 w 70"/>
                <a:gd name="T7" fmla="*/ 114 h 114"/>
                <a:gd name="T8" fmla="*/ 39 w 70"/>
                <a:gd name="T9" fmla="*/ 52 h 114"/>
                <a:gd name="T10" fmla="*/ 0 w 70"/>
                <a:gd name="T11" fmla="*/ 0 h 114"/>
                <a:gd name="T12" fmla="*/ 0 w 70"/>
                <a:gd name="T13" fmla="*/ 0 h 114"/>
                <a:gd name="T14" fmla="*/ 66 w 70"/>
                <a:gd name="T15" fmla="*/ 39 h 114"/>
                <a:gd name="T16" fmla="*/ 69 w 70"/>
                <a:gd name="T17" fmla="*/ 48 h 114"/>
                <a:gd name="T18" fmla="*/ 29 w 70"/>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14">
                  <a:moveTo>
                    <a:pt x="29" y="114"/>
                  </a:moveTo>
                  <a:cubicBezTo>
                    <a:pt x="29" y="114"/>
                    <a:pt x="29" y="114"/>
                    <a:pt x="29" y="114"/>
                  </a:cubicBezTo>
                  <a:cubicBezTo>
                    <a:pt x="29" y="114"/>
                    <a:pt x="29" y="114"/>
                    <a:pt x="29" y="114"/>
                  </a:cubicBezTo>
                  <a:cubicBezTo>
                    <a:pt x="29" y="114"/>
                    <a:pt x="29" y="114"/>
                    <a:pt x="29" y="114"/>
                  </a:cubicBezTo>
                  <a:cubicBezTo>
                    <a:pt x="40" y="95"/>
                    <a:pt x="44" y="71"/>
                    <a:pt x="39" y="52"/>
                  </a:cubicBezTo>
                  <a:cubicBezTo>
                    <a:pt x="33" y="32"/>
                    <a:pt x="18" y="11"/>
                    <a:pt x="0" y="0"/>
                  </a:cubicBezTo>
                  <a:cubicBezTo>
                    <a:pt x="0" y="0"/>
                    <a:pt x="0" y="0"/>
                    <a:pt x="0" y="0"/>
                  </a:cubicBezTo>
                  <a:cubicBezTo>
                    <a:pt x="66" y="39"/>
                    <a:pt x="66" y="39"/>
                    <a:pt x="66" y="39"/>
                  </a:cubicBezTo>
                  <a:cubicBezTo>
                    <a:pt x="69" y="41"/>
                    <a:pt x="70" y="45"/>
                    <a:pt x="69" y="48"/>
                  </a:cubicBezTo>
                  <a:lnTo>
                    <a:pt x="29" y="114"/>
                  </a:lnTo>
                  <a:close/>
                </a:path>
              </a:pathLst>
            </a:custGeom>
            <a:solidFill>
              <a:srgbClr val="E99D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6531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8" presetClass="emph" presetSubtype="0" decel="100000" fill="hold" nodeType="withEffect">
                                  <p:stCondLst>
                                    <p:cond delay="250"/>
                                  </p:stCondLst>
                                  <p:childTnLst>
                                    <p:animRot by="21600000">
                                      <p:cBhvr>
                                        <p:cTn id="9"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Layout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fontAlgn="base">
              <a:spcBef>
                <a:spcPct val="0"/>
              </a:spcBef>
              <a:spcAft>
                <a:spcPct val="0"/>
              </a:spcAft>
            </a:pPr>
            <a:r>
              <a:rPr lang="en-US" dirty="0"/>
              <a:t>FY2021</a:t>
            </a:r>
            <a:endParaRPr lang="en-CA" dirty="0"/>
          </a:p>
        </p:txBody>
      </p:sp>
      <p:sp>
        <p:nvSpPr>
          <p:cNvPr id="3" name="Footer Placeholder 2"/>
          <p:cNvSpPr>
            <a:spLocks noGrp="1"/>
          </p:cNvSpPr>
          <p:nvPr>
            <p:ph type="ftr" sz="quarter" idx="11"/>
          </p:nvPr>
        </p:nvSpPr>
        <p:spPr/>
        <p:txBody>
          <a:bodyPr/>
          <a:lstStyle/>
          <a:p>
            <a:pPr algn="ctr" fontAlgn="base">
              <a:spcBef>
                <a:spcPct val="0"/>
              </a:spcBef>
              <a:spcAft>
                <a:spcPct val="0"/>
              </a:spcAft>
            </a:pPr>
            <a:r>
              <a:rPr lang="en-CA" dirty="0"/>
              <a:t>Investor Handout</a:t>
            </a:r>
          </a:p>
        </p:txBody>
      </p:sp>
      <p:sp>
        <p:nvSpPr>
          <p:cNvPr id="4" name="Slide Number Placeholder 3"/>
          <p:cNvSpPr>
            <a:spLocks noGrp="1"/>
          </p:cNvSpPr>
          <p:nvPr>
            <p:ph type="sldNum" sz="quarter" idx="12"/>
          </p:nvPr>
        </p:nvSpPr>
        <p:spPr/>
        <p:txBody>
          <a:bodyPr/>
          <a:lstStyle/>
          <a:p>
            <a:pPr algn="ctr" fontAlgn="base">
              <a:spcBef>
                <a:spcPct val="0"/>
              </a:spcBef>
              <a:spcAft>
                <a:spcPct val="0"/>
              </a:spcAft>
            </a:pPr>
            <a:fld id="{7FA1D94E-16F3-49BA-ABDF-8DF15B85F6DB}" type="slidenum">
              <a:rPr lang="en-CA" smtClean="0"/>
              <a:pPr algn="ctr" fontAlgn="base">
                <a:spcBef>
                  <a:spcPct val="0"/>
                </a:spcBef>
                <a:spcAft>
                  <a:spcPct val="0"/>
                </a:spcAft>
              </a:pPr>
              <a:t>‹#›</a:t>
            </a:fld>
            <a:endParaRPr lang="en-CA" dirty="0"/>
          </a:p>
        </p:txBody>
      </p:sp>
    </p:spTree>
    <p:extLst>
      <p:ext uri="{BB962C8B-B14F-4D97-AF65-F5344CB8AC3E}">
        <p14:creationId xmlns:p14="http://schemas.microsoft.com/office/powerpoint/2010/main" val="1741265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92" y="1602"/>
          <a:ext cx="1586" cy="1587"/>
        </p:xfrm>
        <a:graphic>
          <a:graphicData uri="http://schemas.openxmlformats.org/presentationml/2006/ole">
            <mc:AlternateContent xmlns:mc="http://schemas.openxmlformats.org/markup-compatibility/2006">
              <mc:Choice xmlns:v="urn:schemas-microsoft-com:vml" Requires="v">
                <p:oleObj name="think-cell Slide" r:id="rId3" imgW="393" imgH="394" progId="TCLayout.ActiveDocument.1">
                  <p:embed/>
                </p:oleObj>
              </mc:Choice>
              <mc:Fallback>
                <p:oleObj name="think-cell Slide" r:id="rId3" imgW="393" imgH="394" progId="TCLayout.ActiveDocument.1">
                  <p:embed/>
                  <p:pic>
                    <p:nvPicPr>
                      <p:cNvPr id="2" name="Object 1" hidden="1"/>
                      <p:cNvPicPr/>
                      <p:nvPr/>
                    </p:nvPicPr>
                    <p:blipFill>
                      <a:blip r:embed="rId4"/>
                      <a:stretch>
                        <a:fillRect/>
                      </a:stretch>
                    </p:blipFill>
                    <p:spPr>
                      <a:xfrm>
                        <a:off x="1592" y="1602"/>
                        <a:ext cx="1586" cy="1587"/>
                      </a:xfrm>
                      <a:prstGeom prst="rect">
                        <a:avLst/>
                      </a:prstGeom>
                    </p:spPr>
                  </p:pic>
                </p:oleObj>
              </mc:Fallback>
            </mc:AlternateContent>
          </a:graphicData>
        </a:graphic>
      </p:graphicFrame>
    </p:spTree>
    <p:extLst>
      <p:ext uri="{BB962C8B-B14F-4D97-AF65-F5344CB8AC3E}">
        <p14:creationId xmlns:p14="http://schemas.microsoft.com/office/powerpoint/2010/main" val="195501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ags" Target="../tags/tag2.xml" /><Relationship Id="rId3" Type="http://schemas.openxmlformats.org/officeDocument/2006/relationships/slideLayout" Target="../slideLayouts/slideLayout3.xml" /><Relationship Id="rId21" Type="http://schemas.openxmlformats.org/officeDocument/2006/relationships/image" Target="../media/image2.png"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1.emf"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oleObject" Target="../embeddings/oleObject1.bin"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image" Target="../media/image3.png"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 /><Relationship Id="rId13" Type="http://schemas.openxmlformats.org/officeDocument/2006/relationships/slideLayout" Target="../slideLayouts/slideLayout29.xml" /><Relationship Id="rId18" Type="http://schemas.openxmlformats.org/officeDocument/2006/relationships/tags" Target="../tags/tag10.xml" /><Relationship Id="rId3" Type="http://schemas.openxmlformats.org/officeDocument/2006/relationships/slideLayout" Target="../slideLayouts/slideLayout19.xml" /><Relationship Id="rId21" Type="http://schemas.openxmlformats.org/officeDocument/2006/relationships/image" Target="../media/image2.png" /><Relationship Id="rId7" Type="http://schemas.openxmlformats.org/officeDocument/2006/relationships/slideLayout" Target="../slideLayouts/slideLayout23.xml" /><Relationship Id="rId12" Type="http://schemas.openxmlformats.org/officeDocument/2006/relationships/slideLayout" Target="../slideLayouts/slideLayout28.xml" /><Relationship Id="rId17" Type="http://schemas.openxmlformats.org/officeDocument/2006/relationships/theme" Target="../theme/theme2.xml" /><Relationship Id="rId2" Type="http://schemas.openxmlformats.org/officeDocument/2006/relationships/slideLayout" Target="../slideLayouts/slideLayout18.xml" /><Relationship Id="rId16" Type="http://schemas.openxmlformats.org/officeDocument/2006/relationships/slideLayout" Target="../slideLayouts/slideLayout32.xml" /><Relationship Id="rId20" Type="http://schemas.openxmlformats.org/officeDocument/2006/relationships/image" Target="../media/image1.emf" /><Relationship Id="rId1" Type="http://schemas.openxmlformats.org/officeDocument/2006/relationships/slideLayout" Target="../slideLayouts/slideLayout17.xml" /><Relationship Id="rId6" Type="http://schemas.openxmlformats.org/officeDocument/2006/relationships/slideLayout" Target="../slideLayouts/slideLayout22.xml" /><Relationship Id="rId11" Type="http://schemas.openxmlformats.org/officeDocument/2006/relationships/slideLayout" Target="../slideLayouts/slideLayout27.xml" /><Relationship Id="rId5" Type="http://schemas.openxmlformats.org/officeDocument/2006/relationships/slideLayout" Target="../slideLayouts/slideLayout21.xml" /><Relationship Id="rId15" Type="http://schemas.openxmlformats.org/officeDocument/2006/relationships/slideLayout" Target="../slideLayouts/slideLayout31.xml" /><Relationship Id="rId10" Type="http://schemas.openxmlformats.org/officeDocument/2006/relationships/slideLayout" Target="../slideLayouts/slideLayout26.xml" /><Relationship Id="rId19" Type="http://schemas.openxmlformats.org/officeDocument/2006/relationships/oleObject" Target="../embeddings/oleObject9.bin" /><Relationship Id="rId4" Type="http://schemas.openxmlformats.org/officeDocument/2006/relationships/slideLayout" Target="../slideLayouts/slideLayout20.xml" /><Relationship Id="rId9" Type="http://schemas.openxmlformats.org/officeDocument/2006/relationships/slideLayout" Target="../slideLayouts/slideLayout25.xml" /><Relationship Id="rId14" Type="http://schemas.openxmlformats.org/officeDocument/2006/relationships/slideLayout" Target="../slideLayouts/slideLayout30.xml" /><Relationship Id="rId22" Type="http://schemas.openxmlformats.org/officeDocument/2006/relationships/image" Target="../media/image3.png"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8"/>
            </p:custDataLst>
            <p:extLst>
              <p:ext uri="{D42A27DB-BD31-4B8C-83A1-F6EECF244321}">
                <p14:modId xmlns:p14="http://schemas.microsoft.com/office/powerpoint/2010/main" val="3579164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395" imgH="394" progId="TCLayout.ActiveDocument.1">
                  <p:embed/>
                </p:oleObj>
              </mc:Choice>
              <mc:Fallback>
                <p:oleObj name="think-cell Slide" r:id="rId19" imgW="395" imgH="394" progId="TCLayout.ActiveDocument.1">
                  <p:embed/>
                  <p:pic>
                    <p:nvPicPr>
                      <p:cNvPr id="6" name="Object 5" hidden="1"/>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1027" name="Text Placeholder 2"/>
          <p:cNvSpPr>
            <a:spLocks noGrp="1"/>
          </p:cNvSpPr>
          <p:nvPr>
            <p:ph type="body" idx="1"/>
          </p:nvPr>
        </p:nvSpPr>
        <p:spPr bwMode="auto">
          <a:xfrm>
            <a:off x="292355" y="1412875"/>
            <a:ext cx="11598793"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dirty="0"/>
              <a:t>Образец текста</a:t>
            </a:r>
          </a:p>
          <a:p>
            <a:pPr lvl="1"/>
            <a:r>
              <a:rPr lang="ru-RU" altLang="ru-RU" dirty="0"/>
              <a:t>Второй уровень</a:t>
            </a:r>
          </a:p>
          <a:p>
            <a:pPr lvl="2"/>
            <a:r>
              <a:rPr lang="ru-RU" altLang="ru-RU" dirty="0"/>
              <a:t>Третий уровень</a:t>
            </a:r>
          </a:p>
          <a:p>
            <a:pPr lvl="3"/>
            <a:r>
              <a:rPr lang="ru-RU" altLang="ru-RU" dirty="0"/>
              <a:t>Четвертый уровень</a:t>
            </a:r>
          </a:p>
          <a:p>
            <a:pPr lvl="4"/>
            <a:r>
              <a:rPr lang="ru-RU" altLang="ru-RU" dirty="0"/>
              <a:t>Пятый уровень</a:t>
            </a:r>
            <a:endParaRPr lang="en-US" altLang="ru-RU" dirty="0"/>
          </a:p>
        </p:txBody>
      </p:sp>
      <p:sp>
        <p:nvSpPr>
          <p:cNvPr id="1026" name="Title Placeholder 1"/>
          <p:cNvSpPr>
            <a:spLocks noGrp="1"/>
          </p:cNvSpPr>
          <p:nvPr>
            <p:ph type="title"/>
          </p:nvPr>
        </p:nvSpPr>
        <p:spPr bwMode="auto">
          <a:xfrm>
            <a:off x="295283" y="211446"/>
            <a:ext cx="9297580" cy="553998"/>
          </a:xfrm>
          <a:prstGeom prst="rect">
            <a:avLst/>
          </a:prstGeom>
        </p:spPr>
        <p:txBody>
          <a:bodyPr vert="horz" wrap="square" lIns="0" tIns="0" rIns="0" bIns="0" anchor="t" anchorCtr="0">
            <a:spAutoFit/>
          </a:bodyPr>
          <a:lstStyle/>
          <a:p>
            <a:pPr lvl="0"/>
            <a:r>
              <a:rPr lang="ru-RU" altLang="ru-RU" dirty="0"/>
              <a:t>Образец заголовка</a:t>
            </a:r>
            <a:endParaRPr lang="en-US" altLang="ru-RU" dirty="0"/>
          </a:p>
        </p:txBody>
      </p:sp>
      <p:grpSp>
        <p:nvGrpSpPr>
          <p:cNvPr id="11" name="Group 10">
            <a:extLst>
              <a:ext uri="{FF2B5EF4-FFF2-40B4-BE49-F238E27FC236}">
                <a16:creationId xmlns:a16="http://schemas.microsoft.com/office/drawing/2014/main" id="{54DE4916-B9CD-4AF5-96BB-85D6573DA3E7}"/>
              </a:ext>
            </a:extLst>
          </p:cNvPr>
          <p:cNvGrpSpPr/>
          <p:nvPr userDrawn="1"/>
        </p:nvGrpSpPr>
        <p:grpSpPr>
          <a:xfrm>
            <a:off x="3" y="6413628"/>
            <a:ext cx="12306586" cy="133960"/>
            <a:chOff x="0" y="6408586"/>
            <a:chExt cx="12306586" cy="164873"/>
          </a:xfrm>
        </p:grpSpPr>
        <p:grpSp>
          <p:nvGrpSpPr>
            <p:cNvPr id="12" name="Group 11">
              <a:extLst>
                <a:ext uri="{FF2B5EF4-FFF2-40B4-BE49-F238E27FC236}">
                  <a16:creationId xmlns:a16="http://schemas.microsoft.com/office/drawing/2014/main" id="{2AF6174B-68F0-4177-80E2-22FA61029EF1}"/>
                </a:ext>
              </a:extLst>
            </p:cNvPr>
            <p:cNvGrpSpPr/>
            <p:nvPr/>
          </p:nvGrpSpPr>
          <p:grpSpPr>
            <a:xfrm>
              <a:off x="0" y="6408587"/>
              <a:ext cx="12192000" cy="164872"/>
              <a:chOff x="0" y="6370487"/>
              <a:chExt cx="12192000" cy="164872"/>
            </a:xfrm>
          </p:grpSpPr>
          <p:sp>
            <p:nvSpPr>
              <p:cNvPr id="15" name="Rectangle 14">
                <a:extLst>
                  <a:ext uri="{FF2B5EF4-FFF2-40B4-BE49-F238E27FC236}">
                    <a16:creationId xmlns:a16="http://schemas.microsoft.com/office/drawing/2014/main" id="{F0DBBD73-1192-41CA-9535-BF5B4E3EE8D6}"/>
                  </a:ext>
                </a:extLst>
              </p:cNvPr>
              <p:cNvSpPr/>
              <p:nvPr/>
            </p:nvSpPr>
            <p:spPr>
              <a:xfrm>
                <a:off x="0" y="6370487"/>
                <a:ext cx="381003" cy="164872"/>
              </a:xfrm>
              <a:prstGeom prst="rect">
                <a:avLst/>
              </a:prstGeom>
              <a:solidFill>
                <a:srgbClr val="F7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512">
                  <a:defRPr/>
                </a:pPr>
                <a:endParaRPr lang="pt-PT" sz="1463">
                  <a:solidFill>
                    <a:prstClr val="white"/>
                  </a:solidFill>
                  <a:latin typeface="Calibri" panose="020F0502020204030204"/>
                </a:endParaRPr>
              </a:p>
            </p:txBody>
          </p:sp>
          <p:sp>
            <p:nvSpPr>
              <p:cNvPr id="16" name="Rectangle 15">
                <a:extLst>
                  <a:ext uri="{FF2B5EF4-FFF2-40B4-BE49-F238E27FC236}">
                    <a16:creationId xmlns:a16="http://schemas.microsoft.com/office/drawing/2014/main" id="{75514919-83F9-4F6F-AF12-DFD6C30009E2}"/>
                  </a:ext>
                </a:extLst>
              </p:cNvPr>
              <p:cNvSpPr/>
              <p:nvPr/>
            </p:nvSpPr>
            <p:spPr>
              <a:xfrm>
                <a:off x="2433638" y="6370487"/>
                <a:ext cx="9758362" cy="164872"/>
              </a:xfrm>
              <a:prstGeom prst="rect">
                <a:avLst/>
              </a:prstGeom>
              <a:solidFill>
                <a:srgbClr val="F7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512">
                  <a:defRPr/>
                </a:pPr>
                <a:endParaRPr lang="pt-PT" sz="1463">
                  <a:solidFill>
                    <a:prstClr val="white"/>
                  </a:solidFill>
                  <a:latin typeface="Calibri" panose="020F0502020204030204"/>
                </a:endParaRPr>
              </a:p>
            </p:txBody>
          </p:sp>
        </p:grpSp>
        <p:pic>
          <p:nvPicPr>
            <p:cNvPr id="13" name="Picture 12">
              <a:extLst>
                <a:ext uri="{FF2B5EF4-FFF2-40B4-BE49-F238E27FC236}">
                  <a16:creationId xmlns:a16="http://schemas.microsoft.com/office/drawing/2014/main" id="{05714CAD-24C1-4541-9679-D1D335A201A5}"/>
                </a:ext>
              </a:extLst>
            </p:cNvPr>
            <p:cNvPicPr>
              <a:picLocks noChangeAspect="1"/>
            </p:cNvPicPr>
            <p:nvPr/>
          </p:nvPicPr>
          <p:blipFill rotWithShape="1">
            <a:blip r:embed="rId21"/>
            <a:srcRect t="21709" b="23849"/>
            <a:stretch/>
          </p:blipFill>
          <p:spPr>
            <a:xfrm>
              <a:off x="2424113" y="6408587"/>
              <a:ext cx="9882473" cy="164872"/>
            </a:xfrm>
            <a:prstGeom prst="rect">
              <a:avLst/>
            </a:prstGeom>
          </p:spPr>
        </p:pic>
        <p:pic>
          <p:nvPicPr>
            <p:cNvPr id="14" name="Picture 13">
              <a:extLst>
                <a:ext uri="{FF2B5EF4-FFF2-40B4-BE49-F238E27FC236}">
                  <a16:creationId xmlns:a16="http://schemas.microsoft.com/office/drawing/2014/main" id="{84F3E136-82BC-4BB4-99C7-ABC2DB2407B5}"/>
                </a:ext>
              </a:extLst>
            </p:cNvPr>
            <p:cNvPicPr>
              <a:picLocks noChangeAspect="1"/>
            </p:cNvPicPr>
            <p:nvPr/>
          </p:nvPicPr>
          <p:blipFill rotWithShape="1">
            <a:blip r:embed="rId21"/>
            <a:srcRect l="3229" t="22465" r="92916" b="21193"/>
            <a:stretch/>
          </p:blipFill>
          <p:spPr>
            <a:xfrm>
              <a:off x="0" y="6408586"/>
              <a:ext cx="381004" cy="164873"/>
            </a:xfrm>
            <a:prstGeom prst="rect">
              <a:avLst/>
            </a:prstGeom>
          </p:spPr>
        </p:pic>
      </p:grpSp>
      <p:sp>
        <p:nvSpPr>
          <p:cNvPr id="2" name="Date Placeholder 1"/>
          <p:cNvSpPr>
            <a:spLocks noGrp="1"/>
          </p:cNvSpPr>
          <p:nvPr>
            <p:ph type="dt" sz="half" idx="2"/>
          </p:nvPr>
        </p:nvSpPr>
        <p:spPr>
          <a:xfrm>
            <a:off x="9448800" y="6556248"/>
            <a:ext cx="2743200" cy="301752"/>
          </a:xfrm>
          <a:prstGeom prst="rect">
            <a:avLst/>
          </a:prstGeom>
        </p:spPr>
        <p:txBody>
          <a:bodyPr vert="horz" wrap="square" lIns="91440" tIns="45720" rIns="91440" bIns="45720" numCol="1" anchor="ctr" anchorCtr="0" compatLnSpc="1">
            <a:prstTxWarp prst="textNoShape">
              <a:avLst/>
            </a:prstTxWarp>
          </a:bodyPr>
          <a:lstStyle>
            <a:lvl1pPr>
              <a:defRPr lang="en-CA" sz="1100" b="1" baseline="0" smtClean="0">
                <a:solidFill>
                  <a:srgbClr val="002673"/>
                </a:solidFill>
                <a:latin typeface="Century Gothic" panose="020B0502020202020204" pitchFamily="34" charset="0"/>
                <a:cs typeface="Arial" panose="020B0604020202020204" pitchFamily="34" charset="0"/>
              </a:defRPr>
            </a:lvl1pPr>
          </a:lstStyle>
          <a:p>
            <a:pPr algn="r" fontAlgn="base">
              <a:spcBef>
                <a:spcPct val="0"/>
              </a:spcBef>
              <a:spcAft>
                <a:spcPct val="0"/>
              </a:spcAft>
            </a:pPr>
            <a:r>
              <a:rPr lang="en-US" dirty="0"/>
              <a:t>FY2022</a:t>
            </a:r>
          </a:p>
        </p:txBody>
      </p:sp>
      <p:sp>
        <p:nvSpPr>
          <p:cNvPr id="3" name="Footer Placeholder 2"/>
          <p:cNvSpPr>
            <a:spLocks noGrp="1"/>
          </p:cNvSpPr>
          <p:nvPr>
            <p:ph type="ftr" sz="quarter" idx="3"/>
          </p:nvPr>
        </p:nvSpPr>
        <p:spPr>
          <a:xfrm>
            <a:off x="3478823" y="6556248"/>
            <a:ext cx="5234354" cy="301752"/>
          </a:xfrm>
          <a:prstGeom prst="rect">
            <a:avLst/>
          </a:prstGeom>
        </p:spPr>
        <p:txBody>
          <a:bodyPr vert="horz" wrap="square" lIns="91440" tIns="45720" rIns="91440" bIns="45720" numCol="1" anchor="ctr" anchorCtr="0" compatLnSpc="1">
            <a:prstTxWarp prst="textNoShape">
              <a:avLst/>
            </a:prstTxWarp>
          </a:bodyPr>
          <a:lstStyle>
            <a:lvl1pPr>
              <a:defRPr lang="en-CA" sz="1100" b="1" baseline="0">
                <a:solidFill>
                  <a:srgbClr val="002673"/>
                </a:solidFill>
                <a:latin typeface="Century Gothic" panose="020B0502020202020204" pitchFamily="34" charset="0"/>
                <a:cs typeface="Arial" panose="020B0604020202020204" pitchFamily="34" charset="0"/>
              </a:defRPr>
            </a:lvl1pPr>
          </a:lstStyle>
          <a:p>
            <a:pPr algn="ctr" fontAlgn="base">
              <a:spcBef>
                <a:spcPct val="0"/>
              </a:spcBef>
              <a:spcAft>
                <a:spcPct val="0"/>
              </a:spcAft>
            </a:pPr>
            <a:r>
              <a:rPr lang="en-US" dirty="0"/>
              <a:t>Investor Handout</a:t>
            </a:r>
          </a:p>
        </p:txBody>
      </p:sp>
      <p:sp>
        <p:nvSpPr>
          <p:cNvPr id="4" name="Slide Number Placeholder 3"/>
          <p:cNvSpPr>
            <a:spLocks noGrp="1"/>
          </p:cNvSpPr>
          <p:nvPr>
            <p:ph type="sldNum" sz="quarter" idx="4"/>
          </p:nvPr>
        </p:nvSpPr>
        <p:spPr>
          <a:xfrm>
            <a:off x="0" y="6556248"/>
            <a:ext cx="450166" cy="301752"/>
          </a:xfrm>
          <a:prstGeom prst="rect">
            <a:avLst/>
          </a:prstGeom>
        </p:spPr>
        <p:txBody>
          <a:bodyPr vert="horz" wrap="square" lIns="91440" tIns="45720" rIns="91440" bIns="45720" numCol="1" anchor="ctr" anchorCtr="0" compatLnSpc="1">
            <a:prstTxWarp prst="textNoShape">
              <a:avLst/>
            </a:prstTxWarp>
          </a:bodyPr>
          <a:lstStyle>
            <a:lvl1pPr>
              <a:defRPr lang="en-CA" sz="1100" b="1" baseline="0" smtClean="0">
                <a:solidFill>
                  <a:srgbClr val="002673"/>
                </a:solidFill>
                <a:latin typeface="Century Gothic" panose="020B0502020202020204" pitchFamily="34" charset="0"/>
                <a:cs typeface="Arial" panose="020B0604020202020204" pitchFamily="34" charset="0"/>
              </a:defRPr>
            </a:lvl1pPr>
          </a:lstStyle>
          <a:p>
            <a:pPr algn="ctr" fontAlgn="base">
              <a:spcBef>
                <a:spcPct val="0"/>
              </a:spcBef>
              <a:spcAft>
                <a:spcPct val="0"/>
              </a:spcAft>
            </a:pPr>
            <a:fld id="{7FA1D94E-16F3-49BA-ABDF-8DF15B85F6DB}" type="slidenum">
              <a:rPr lang="en-US" smtClean="0"/>
              <a:pPr algn="ctr" fontAlgn="base">
                <a:spcBef>
                  <a:spcPct val="0"/>
                </a:spcBef>
                <a:spcAft>
                  <a:spcPct val="0"/>
                </a:spcAft>
              </a:pPr>
              <a:t>‹#›</a:t>
            </a:fld>
            <a:endParaRPr lang="en-US" dirty="0"/>
          </a:p>
        </p:txBody>
      </p:sp>
      <p:pic>
        <p:nvPicPr>
          <p:cNvPr id="17" name="Picture 16">
            <a:extLst>
              <a:ext uri="{FF2B5EF4-FFF2-40B4-BE49-F238E27FC236}">
                <a16:creationId xmlns:a16="http://schemas.microsoft.com/office/drawing/2014/main" id="{B598E6CF-EC05-42CD-9268-2636FB96DA8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1046" y="6313155"/>
            <a:ext cx="1675444" cy="328374"/>
          </a:xfrm>
          <a:prstGeom prst="rect">
            <a:avLst/>
          </a:prstGeom>
        </p:spPr>
      </p:pic>
    </p:spTree>
    <p:extLst>
      <p:ext uri="{BB962C8B-B14F-4D97-AF65-F5344CB8AC3E}">
        <p14:creationId xmlns:p14="http://schemas.microsoft.com/office/powerpoint/2010/main" val="3928689142"/>
      </p:ext>
    </p:extLst>
  </p:cSld>
  <p:clrMap bg1="lt1" tx1="dk1" bg2="lt2" tx2="dk2" accent1="accent1" accent2="accent2" accent3="accent3" accent4="accent4" accent5="accent5" accent6="accent6" hlink="hlink" folHlink="folHlink"/>
  <p:sldLayoutIdLst>
    <p:sldLayoutId id="2147484196" r:id="rId1"/>
    <p:sldLayoutId id="2147484198" r:id="rId2"/>
    <p:sldLayoutId id="2147484148" r:id="rId3"/>
    <p:sldLayoutId id="2147484138" r:id="rId4"/>
    <p:sldLayoutId id="2147484151" r:id="rId5"/>
    <p:sldLayoutId id="2147484140" r:id="rId6"/>
    <p:sldLayoutId id="2147484141" r:id="rId7"/>
    <p:sldLayoutId id="2147484144" r:id="rId8"/>
    <p:sldLayoutId id="2147484155" r:id="rId9"/>
    <p:sldLayoutId id="2147483870" r:id="rId10"/>
    <p:sldLayoutId id="2147483871" r:id="rId11"/>
    <p:sldLayoutId id="2147484197" r:id="rId12"/>
    <p:sldLayoutId id="2147484145" r:id="rId13"/>
    <p:sldLayoutId id="2147484150" r:id="rId14"/>
    <p:sldLayoutId id="2147484177" r:id="rId15"/>
    <p:sldLayoutId id="2147484195" r:id="rId16"/>
  </p:sldLayoutIdLst>
  <p:hf hdr="0"/>
  <p:txStyles>
    <p:titleStyle>
      <a:lvl1pPr algn="l" defTabSz="822408" rtl="0" eaLnBrk="0" fontAlgn="base" hangingPunct="0">
        <a:lnSpc>
          <a:spcPct val="90000"/>
        </a:lnSpc>
        <a:spcBef>
          <a:spcPct val="0"/>
        </a:spcBef>
        <a:spcAft>
          <a:spcPct val="0"/>
        </a:spcAft>
        <a:defRPr lang="en-US" altLang="ru-RU" sz="4000" b="1" kern="1200" spc="200" baseline="0" dirty="0">
          <a:solidFill>
            <a:srgbClr val="F7A700"/>
          </a:solidFill>
          <a:latin typeface="Century Gothic" panose="020B0502020202020204" pitchFamily="34" charset="0"/>
          <a:ea typeface="+mn-ea"/>
          <a:cs typeface="Arial" panose="020B0604020202020204" pitchFamily="34" charset="0"/>
        </a:defRPr>
      </a:lvl1pPr>
      <a:lvl2pPr algn="l" defTabSz="822408" rtl="0" eaLnBrk="0" fontAlgn="base" hangingPunct="0">
        <a:lnSpc>
          <a:spcPct val="90000"/>
        </a:lnSpc>
        <a:spcBef>
          <a:spcPct val="0"/>
        </a:spcBef>
        <a:spcAft>
          <a:spcPct val="0"/>
        </a:spcAft>
        <a:defRPr sz="3900">
          <a:solidFill>
            <a:schemeClr val="tx1"/>
          </a:solidFill>
          <a:latin typeface="Calibri Light" pitchFamily="34" charset="0"/>
        </a:defRPr>
      </a:lvl2pPr>
      <a:lvl3pPr algn="l" defTabSz="822408" rtl="0" eaLnBrk="0" fontAlgn="base" hangingPunct="0">
        <a:lnSpc>
          <a:spcPct val="90000"/>
        </a:lnSpc>
        <a:spcBef>
          <a:spcPct val="0"/>
        </a:spcBef>
        <a:spcAft>
          <a:spcPct val="0"/>
        </a:spcAft>
        <a:defRPr sz="3900">
          <a:solidFill>
            <a:schemeClr val="tx1"/>
          </a:solidFill>
          <a:latin typeface="Calibri Light" pitchFamily="34" charset="0"/>
        </a:defRPr>
      </a:lvl3pPr>
      <a:lvl4pPr algn="l" defTabSz="822408" rtl="0" eaLnBrk="0" fontAlgn="base" hangingPunct="0">
        <a:lnSpc>
          <a:spcPct val="90000"/>
        </a:lnSpc>
        <a:spcBef>
          <a:spcPct val="0"/>
        </a:spcBef>
        <a:spcAft>
          <a:spcPct val="0"/>
        </a:spcAft>
        <a:defRPr sz="3900">
          <a:solidFill>
            <a:schemeClr val="tx1"/>
          </a:solidFill>
          <a:latin typeface="Calibri Light" pitchFamily="34" charset="0"/>
        </a:defRPr>
      </a:lvl4pPr>
      <a:lvl5pPr algn="l" defTabSz="822408" rtl="0" eaLnBrk="0" fontAlgn="base" hangingPunct="0">
        <a:lnSpc>
          <a:spcPct val="90000"/>
        </a:lnSpc>
        <a:spcBef>
          <a:spcPct val="0"/>
        </a:spcBef>
        <a:spcAft>
          <a:spcPct val="0"/>
        </a:spcAft>
        <a:defRPr sz="3900">
          <a:solidFill>
            <a:schemeClr val="tx1"/>
          </a:solidFill>
          <a:latin typeface="Calibri Light" pitchFamily="34" charset="0"/>
        </a:defRPr>
      </a:lvl5pPr>
      <a:lvl6pPr marL="457247" algn="l" defTabSz="822408" rtl="0" fontAlgn="base">
        <a:lnSpc>
          <a:spcPct val="90000"/>
        </a:lnSpc>
        <a:spcBef>
          <a:spcPct val="0"/>
        </a:spcBef>
        <a:spcAft>
          <a:spcPct val="0"/>
        </a:spcAft>
        <a:defRPr sz="3900">
          <a:solidFill>
            <a:schemeClr val="tx1"/>
          </a:solidFill>
          <a:latin typeface="Calibri Light" pitchFamily="34" charset="0"/>
        </a:defRPr>
      </a:lvl6pPr>
      <a:lvl7pPr marL="914492" algn="l" defTabSz="822408" rtl="0" fontAlgn="base">
        <a:lnSpc>
          <a:spcPct val="90000"/>
        </a:lnSpc>
        <a:spcBef>
          <a:spcPct val="0"/>
        </a:spcBef>
        <a:spcAft>
          <a:spcPct val="0"/>
        </a:spcAft>
        <a:defRPr sz="3900">
          <a:solidFill>
            <a:schemeClr val="tx1"/>
          </a:solidFill>
          <a:latin typeface="Calibri Light" pitchFamily="34" charset="0"/>
        </a:defRPr>
      </a:lvl7pPr>
      <a:lvl8pPr marL="1371736" algn="l" defTabSz="822408" rtl="0" fontAlgn="base">
        <a:lnSpc>
          <a:spcPct val="90000"/>
        </a:lnSpc>
        <a:spcBef>
          <a:spcPct val="0"/>
        </a:spcBef>
        <a:spcAft>
          <a:spcPct val="0"/>
        </a:spcAft>
        <a:defRPr sz="3900">
          <a:solidFill>
            <a:schemeClr val="tx1"/>
          </a:solidFill>
          <a:latin typeface="Calibri Light" pitchFamily="34" charset="0"/>
        </a:defRPr>
      </a:lvl8pPr>
      <a:lvl9pPr marL="1828984" algn="l" defTabSz="822408" rtl="0" fontAlgn="base">
        <a:lnSpc>
          <a:spcPct val="90000"/>
        </a:lnSpc>
        <a:spcBef>
          <a:spcPct val="0"/>
        </a:spcBef>
        <a:spcAft>
          <a:spcPct val="0"/>
        </a:spcAft>
        <a:defRPr sz="3900">
          <a:solidFill>
            <a:schemeClr val="tx1"/>
          </a:solidFill>
          <a:latin typeface="Calibri Light" pitchFamily="34" charset="0"/>
        </a:defRPr>
      </a:lvl9pPr>
    </p:titleStyle>
    <p:bodyStyle>
      <a:lvl1pPr marL="204809" indent="-204809" algn="l" defTabSz="822408" rtl="0" eaLnBrk="0" fontAlgn="base" hangingPunct="0">
        <a:lnSpc>
          <a:spcPct val="90000"/>
        </a:lnSpc>
        <a:spcBef>
          <a:spcPts val="9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17601" indent="-204809" algn="l" defTabSz="822408" rtl="0" eaLnBrk="0" fontAlgn="base" hangingPunct="0">
        <a:lnSpc>
          <a:spcPct val="90000"/>
        </a:lnSpc>
        <a:spcBef>
          <a:spcPts val="45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028804" indent="-204809" algn="l" defTabSz="822408"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Century Gothic" panose="020B0502020202020204" pitchFamily="34" charset="0"/>
          <a:ea typeface="+mn-ea"/>
          <a:cs typeface="+mn-cs"/>
        </a:defRPr>
      </a:lvl3pPr>
      <a:lvl4pPr marL="1440007"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852799"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5pPr>
      <a:lvl6pPr marL="2265127"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6pPr>
      <a:lvl7pPr marL="267696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7pPr>
      <a:lvl8pPr marL="3088811"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8pPr>
      <a:lvl9pPr marL="350064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9pPr>
    </p:bodyStyle>
    <p:otherStyle>
      <a:defPPr>
        <a:defRPr lang="en-US"/>
      </a:defPPr>
      <a:lvl1pPr marL="0" algn="l" defTabSz="823683" rtl="0" eaLnBrk="1" latinLnBrk="0" hangingPunct="1">
        <a:defRPr sz="1621" kern="1200">
          <a:solidFill>
            <a:schemeClr val="tx1"/>
          </a:solidFill>
          <a:latin typeface="+mn-lt"/>
          <a:ea typeface="+mn-ea"/>
          <a:cs typeface="+mn-cs"/>
        </a:defRPr>
      </a:lvl1pPr>
      <a:lvl2pPr marL="411842" algn="l" defTabSz="823683" rtl="0" eaLnBrk="1" latinLnBrk="0" hangingPunct="1">
        <a:defRPr sz="1621" kern="1200">
          <a:solidFill>
            <a:schemeClr val="tx1"/>
          </a:solidFill>
          <a:latin typeface="+mn-lt"/>
          <a:ea typeface="+mn-ea"/>
          <a:cs typeface="+mn-cs"/>
        </a:defRPr>
      </a:lvl2pPr>
      <a:lvl3pPr marL="823683" algn="l" defTabSz="823683" rtl="0" eaLnBrk="1" latinLnBrk="0" hangingPunct="1">
        <a:defRPr sz="1621" kern="1200">
          <a:solidFill>
            <a:schemeClr val="tx1"/>
          </a:solidFill>
          <a:latin typeface="+mn-lt"/>
          <a:ea typeface="+mn-ea"/>
          <a:cs typeface="+mn-cs"/>
        </a:defRPr>
      </a:lvl3pPr>
      <a:lvl4pPr marL="1235524" algn="l" defTabSz="823683" rtl="0" eaLnBrk="1" latinLnBrk="0" hangingPunct="1">
        <a:defRPr sz="1621" kern="1200">
          <a:solidFill>
            <a:schemeClr val="tx1"/>
          </a:solidFill>
          <a:latin typeface="+mn-lt"/>
          <a:ea typeface="+mn-ea"/>
          <a:cs typeface="+mn-cs"/>
        </a:defRPr>
      </a:lvl4pPr>
      <a:lvl5pPr marL="1647364" algn="l" defTabSz="823683" rtl="0" eaLnBrk="1" latinLnBrk="0" hangingPunct="1">
        <a:defRPr sz="1621" kern="1200">
          <a:solidFill>
            <a:schemeClr val="tx1"/>
          </a:solidFill>
          <a:latin typeface="+mn-lt"/>
          <a:ea typeface="+mn-ea"/>
          <a:cs typeface="+mn-cs"/>
        </a:defRPr>
      </a:lvl5pPr>
      <a:lvl6pPr marL="2059207" algn="l" defTabSz="823683" rtl="0" eaLnBrk="1" latinLnBrk="0" hangingPunct="1">
        <a:defRPr sz="1621" kern="1200">
          <a:solidFill>
            <a:schemeClr val="tx1"/>
          </a:solidFill>
          <a:latin typeface="+mn-lt"/>
          <a:ea typeface="+mn-ea"/>
          <a:cs typeface="+mn-cs"/>
        </a:defRPr>
      </a:lvl6pPr>
      <a:lvl7pPr marL="2471048" algn="l" defTabSz="823683" rtl="0" eaLnBrk="1" latinLnBrk="0" hangingPunct="1">
        <a:defRPr sz="1621" kern="1200">
          <a:solidFill>
            <a:schemeClr val="tx1"/>
          </a:solidFill>
          <a:latin typeface="+mn-lt"/>
          <a:ea typeface="+mn-ea"/>
          <a:cs typeface="+mn-cs"/>
        </a:defRPr>
      </a:lvl7pPr>
      <a:lvl8pPr marL="2882888" algn="l" defTabSz="823683" rtl="0" eaLnBrk="1" latinLnBrk="0" hangingPunct="1">
        <a:defRPr sz="1621" kern="1200">
          <a:solidFill>
            <a:schemeClr val="tx1"/>
          </a:solidFill>
          <a:latin typeface="+mn-lt"/>
          <a:ea typeface="+mn-ea"/>
          <a:cs typeface="+mn-cs"/>
        </a:defRPr>
      </a:lvl8pPr>
      <a:lvl9pPr marL="3294731" algn="l" defTabSz="823683" rtl="0" eaLnBrk="1" latinLnBrk="0" hangingPunct="1">
        <a:defRPr sz="162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395" imgH="394" progId="TCLayout.ActiveDocument.1">
                  <p:embed/>
                </p:oleObj>
              </mc:Choice>
              <mc:Fallback>
                <p:oleObj name="think-cell Slide" r:id="rId19" imgW="395" imgH="394" progId="TCLayout.ActiveDocument.1">
                  <p:embed/>
                  <p:pic>
                    <p:nvPicPr>
                      <p:cNvPr id="6" name="Object 5" hidden="1"/>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1027" name="Text Placeholder 2"/>
          <p:cNvSpPr>
            <a:spLocks noGrp="1"/>
          </p:cNvSpPr>
          <p:nvPr>
            <p:ph type="body" idx="1"/>
          </p:nvPr>
        </p:nvSpPr>
        <p:spPr bwMode="auto">
          <a:xfrm>
            <a:off x="292355" y="1412875"/>
            <a:ext cx="11598793"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dirty="0"/>
              <a:t>Образец текста</a:t>
            </a:r>
          </a:p>
          <a:p>
            <a:pPr lvl="1"/>
            <a:r>
              <a:rPr lang="ru-RU" altLang="ru-RU" dirty="0"/>
              <a:t>Второй уровень</a:t>
            </a:r>
          </a:p>
          <a:p>
            <a:pPr lvl="2"/>
            <a:r>
              <a:rPr lang="ru-RU" altLang="ru-RU" dirty="0"/>
              <a:t>Третий уровень</a:t>
            </a:r>
          </a:p>
          <a:p>
            <a:pPr lvl="3"/>
            <a:r>
              <a:rPr lang="ru-RU" altLang="ru-RU" dirty="0"/>
              <a:t>Четвертый уровень</a:t>
            </a:r>
          </a:p>
          <a:p>
            <a:pPr lvl="4"/>
            <a:r>
              <a:rPr lang="ru-RU" altLang="ru-RU" dirty="0"/>
              <a:t>Пятый уровень</a:t>
            </a:r>
            <a:endParaRPr lang="en-US" altLang="ru-RU" dirty="0"/>
          </a:p>
        </p:txBody>
      </p:sp>
      <p:sp>
        <p:nvSpPr>
          <p:cNvPr id="1026" name="Title Placeholder 1"/>
          <p:cNvSpPr>
            <a:spLocks noGrp="1"/>
          </p:cNvSpPr>
          <p:nvPr>
            <p:ph type="title"/>
          </p:nvPr>
        </p:nvSpPr>
        <p:spPr bwMode="auto">
          <a:xfrm>
            <a:off x="295283" y="211446"/>
            <a:ext cx="9297580" cy="553998"/>
          </a:xfrm>
          <a:prstGeom prst="rect">
            <a:avLst/>
          </a:prstGeom>
        </p:spPr>
        <p:txBody>
          <a:bodyPr vert="horz" wrap="square" lIns="0" tIns="0" rIns="0" bIns="0" anchor="t" anchorCtr="0">
            <a:spAutoFit/>
          </a:bodyPr>
          <a:lstStyle/>
          <a:p>
            <a:pPr lvl="0"/>
            <a:r>
              <a:rPr lang="ru-RU" altLang="ru-RU" dirty="0"/>
              <a:t>Образец заголовка</a:t>
            </a:r>
            <a:endParaRPr lang="en-US" altLang="ru-RU" dirty="0"/>
          </a:p>
        </p:txBody>
      </p:sp>
      <p:grpSp>
        <p:nvGrpSpPr>
          <p:cNvPr id="11" name="Group 10">
            <a:extLst>
              <a:ext uri="{FF2B5EF4-FFF2-40B4-BE49-F238E27FC236}">
                <a16:creationId xmlns:a16="http://schemas.microsoft.com/office/drawing/2014/main" id="{54DE4916-B9CD-4AF5-96BB-85D6573DA3E7}"/>
              </a:ext>
            </a:extLst>
          </p:cNvPr>
          <p:cNvGrpSpPr/>
          <p:nvPr userDrawn="1"/>
        </p:nvGrpSpPr>
        <p:grpSpPr>
          <a:xfrm>
            <a:off x="3" y="6413628"/>
            <a:ext cx="12306586" cy="133960"/>
            <a:chOff x="0" y="6408586"/>
            <a:chExt cx="12306586" cy="164873"/>
          </a:xfrm>
        </p:grpSpPr>
        <p:grpSp>
          <p:nvGrpSpPr>
            <p:cNvPr id="12" name="Group 11">
              <a:extLst>
                <a:ext uri="{FF2B5EF4-FFF2-40B4-BE49-F238E27FC236}">
                  <a16:creationId xmlns:a16="http://schemas.microsoft.com/office/drawing/2014/main" id="{2AF6174B-68F0-4177-80E2-22FA61029EF1}"/>
                </a:ext>
              </a:extLst>
            </p:cNvPr>
            <p:cNvGrpSpPr/>
            <p:nvPr/>
          </p:nvGrpSpPr>
          <p:grpSpPr>
            <a:xfrm>
              <a:off x="0" y="6408587"/>
              <a:ext cx="12192000" cy="164872"/>
              <a:chOff x="0" y="6370487"/>
              <a:chExt cx="12192000" cy="164872"/>
            </a:xfrm>
          </p:grpSpPr>
          <p:sp>
            <p:nvSpPr>
              <p:cNvPr id="15" name="Rectangle 14">
                <a:extLst>
                  <a:ext uri="{FF2B5EF4-FFF2-40B4-BE49-F238E27FC236}">
                    <a16:creationId xmlns:a16="http://schemas.microsoft.com/office/drawing/2014/main" id="{F0DBBD73-1192-41CA-9535-BF5B4E3EE8D6}"/>
                  </a:ext>
                </a:extLst>
              </p:cNvPr>
              <p:cNvSpPr/>
              <p:nvPr/>
            </p:nvSpPr>
            <p:spPr>
              <a:xfrm>
                <a:off x="0" y="6370487"/>
                <a:ext cx="381003" cy="164872"/>
              </a:xfrm>
              <a:prstGeom prst="rect">
                <a:avLst/>
              </a:prstGeom>
              <a:solidFill>
                <a:srgbClr val="F7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1512" rtl="0" eaLnBrk="1" fontAlgn="auto" latinLnBrk="0" hangingPunct="1">
                  <a:lnSpc>
                    <a:spcPct val="100000"/>
                  </a:lnSpc>
                  <a:spcBef>
                    <a:spcPts val="0"/>
                  </a:spcBef>
                  <a:spcAft>
                    <a:spcPts val="0"/>
                  </a:spcAft>
                  <a:buClrTx/>
                  <a:buSzTx/>
                  <a:buFontTx/>
                  <a:buNone/>
                  <a:tabLst/>
                  <a:defRPr/>
                </a:pPr>
                <a:endParaRPr kumimoji="0" lang="pt-PT" sz="146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5514919-83F9-4F6F-AF12-DFD6C30009E2}"/>
                  </a:ext>
                </a:extLst>
              </p:cNvPr>
              <p:cNvSpPr/>
              <p:nvPr/>
            </p:nvSpPr>
            <p:spPr>
              <a:xfrm>
                <a:off x="2433638" y="6370487"/>
                <a:ext cx="9758362" cy="164872"/>
              </a:xfrm>
              <a:prstGeom prst="rect">
                <a:avLst/>
              </a:prstGeom>
              <a:solidFill>
                <a:srgbClr val="F7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71512" rtl="0" eaLnBrk="1" fontAlgn="auto" latinLnBrk="0" hangingPunct="1">
                  <a:lnSpc>
                    <a:spcPct val="100000"/>
                  </a:lnSpc>
                  <a:spcBef>
                    <a:spcPts val="0"/>
                  </a:spcBef>
                  <a:spcAft>
                    <a:spcPts val="0"/>
                  </a:spcAft>
                  <a:buClrTx/>
                  <a:buSzTx/>
                  <a:buFontTx/>
                  <a:buNone/>
                  <a:tabLst/>
                  <a:defRPr/>
                </a:pPr>
                <a:endParaRPr kumimoji="0" lang="pt-PT" sz="146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Picture 12">
              <a:extLst>
                <a:ext uri="{FF2B5EF4-FFF2-40B4-BE49-F238E27FC236}">
                  <a16:creationId xmlns:a16="http://schemas.microsoft.com/office/drawing/2014/main" id="{05714CAD-24C1-4541-9679-D1D335A201A5}"/>
                </a:ext>
              </a:extLst>
            </p:cNvPr>
            <p:cNvPicPr>
              <a:picLocks noChangeAspect="1"/>
            </p:cNvPicPr>
            <p:nvPr/>
          </p:nvPicPr>
          <p:blipFill rotWithShape="1">
            <a:blip r:embed="rId21"/>
            <a:srcRect t="21709" b="23849"/>
            <a:stretch/>
          </p:blipFill>
          <p:spPr>
            <a:xfrm>
              <a:off x="2424113" y="6408587"/>
              <a:ext cx="9882473" cy="164872"/>
            </a:xfrm>
            <a:prstGeom prst="rect">
              <a:avLst/>
            </a:prstGeom>
          </p:spPr>
        </p:pic>
        <p:pic>
          <p:nvPicPr>
            <p:cNvPr id="14" name="Picture 13">
              <a:extLst>
                <a:ext uri="{FF2B5EF4-FFF2-40B4-BE49-F238E27FC236}">
                  <a16:creationId xmlns:a16="http://schemas.microsoft.com/office/drawing/2014/main" id="{84F3E136-82BC-4BB4-99C7-ABC2DB2407B5}"/>
                </a:ext>
              </a:extLst>
            </p:cNvPr>
            <p:cNvPicPr>
              <a:picLocks noChangeAspect="1"/>
            </p:cNvPicPr>
            <p:nvPr/>
          </p:nvPicPr>
          <p:blipFill rotWithShape="1">
            <a:blip r:embed="rId21"/>
            <a:srcRect l="3229" t="22465" r="92916" b="21193"/>
            <a:stretch/>
          </p:blipFill>
          <p:spPr>
            <a:xfrm>
              <a:off x="0" y="6408586"/>
              <a:ext cx="381004" cy="164873"/>
            </a:xfrm>
            <a:prstGeom prst="rect">
              <a:avLst/>
            </a:prstGeom>
          </p:spPr>
        </p:pic>
      </p:grpSp>
      <p:sp>
        <p:nvSpPr>
          <p:cNvPr id="2" name="Date Placeholder 1"/>
          <p:cNvSpPr>
            <a:spLocks noGrp="1"/>
          </p:cNvSpPr>
          <p:nvPr>
            <p:ph type="dt" sz="half" idx="2"/>
          </p:nvPr>
        </p:nvSpPr>
        <p:spPr>
          <a:xfrm>
            <a:off x="9448800" y="6556248"/>
            <a:ext cx="2743200" cy="301752"/>
          </a:xfrm>
          <a:prstGeom prst="rect">
            <a:avLst/>
          </a:prstGeom>
        </p:spPr>
        <p:txBody>
          <a:bodyPr vert="horz" wrap="square" lIns="91440" tIns="45720" rIns="91440" bIns="45720" numCol="1" anchor="ctr" anchorCtr="0" compatLnSpc="1">
            <a:prstTxWarp prst="textNoShape">
              <a:avLst/>
            </a:prstTxWarp>
          </a:bodyPr>
          <a:lstStyle>
            <a:lvl1pPr>
              <a:defRPr lang="en-CA" sz="1100" b="1" baseline="0" smtClean="0">
                <a:solidFill>
                  <a:srgbClr val="002673"/>
                </a:solidFill>
                <a:latin typeface="Century Gothic" panose="020B0502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rPr>
              <a:t>FY2022</a:t>
            </a:r>
          </a:p>
        </p:txBody>
      </p:sp>
      <p:sp>
        <p:nvSpPr>
          <p:cNvPr id="3" name="Footer Placeholder 2"/>
          <p:cNvSpPr>
            <a:spLocks noGrp="1"/>
          </p:cNvSpPr>
          <p:nvPr>
            <p:ph type="ftr" sz="quarter" idx="3"/>
          </p:nvPr>
        </p:nvSpPr>
        <p:spPr>
          <a:xfrm>
            <a:off x="3478823" y="6556248"/>
            <a:ext cx="5234354" cy="301752"/>
          </a:xfrm>
          <a:prstGeom prst="rect">
            <a:avLst/>
          </a:prstGeom>
        </p:spPr>
        <p:txBody>
          <a:bodyPr vert="horz" wrap="square" lIns="91440" tIns="45720" rIns="91440" bIns="45720" numCol="1" anchor="ctr" anchorCtr="0" compatLnSpc="1">
            <a:prstTxWarp prst="textNoShape">
              <a:avLst/>
            </a:prstTxWarp>
          </a:bodyPr>
          <a:lstStyle>
            <a:lvl1pPr>
              <a:defRPr lang="en-CA" sz="1100" b="1" baseline="0">
                <a:solidFill>
                  <a:srgbClr val="002673"/>
                </a:solidFill>
                <a:latin typeface="Century Gothic" panose="020B0502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rPr>
              <a:t>Investor Handout</a:t>
            </a:r>
          </a:p>
        </p:txBody>
      </p:sp>
      <p:sp>
        <p:nvSpPr>
          <p:cNvPr id="4" name="Slide Number Placeholder 3"/>
          <p:cNvSpPr>
            <a:spLocks noGrp="1"/>
          </p:cNvSpPr>
          <p:nvPr>
            <p:ph type="sldNum" sz="quarter" idx="4"/>
          </p:nvPr>
        </p:nvSpPr>
        <p:spPr>
          <a:xfrm>
            <a:off x="0" y="6556248"/>
            <a:ext cx="450166" cy="301752"/>
          </a:xfrm>
          <a:prstGeom prst="rect">
            <a:avLst/>
          </a:prstGeom>
        </p:spPr>
        <p:txBody>
          <a:bodyPr vert="horz" wrap="square" lIns="91440" tIns="45720" rIns="91440" bIns="45720" numCol="1" anchor="ctr" anchorCtr="0" compatLnSpc="1">
            <a:prstTxWarp prst="textNoShape">
              <a:avLst/>
            </a:prstTxWarp>
          </a:bodyPr>
          <a:lstStyle>
            <a:lvl1pPr>
              <a:defRPr lang="en-CA" sz="1100" b="1" baseline="0" smtClean="0">
                <a:solidFill>
                  <a:srgbClr val="002673"/>
                </a:solidFill>
                <a:latin typeface="Century Gothic" panose="020B0502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FA1D94E-16F3-49BA-ABDF-8DF15B85F6DB}" type="slidenum">
              <a:rPr kumimoji="0" lang="en-US" sz="1100" b="1" i="0" u="none" strike="noStrike" kern="1200" cap="none" spc="0" normalizeH="0" baseline="0" noProof="0" smtClean="0">
                <a:ln>
                  <a:noFill/>
                </a:ln>
                <a:solidFill>
                  <a:srgbClr val="002673"/>
                </a:solidFill>
                <a:effectLst/>
                <a:uLnTx/>
                <a:uFillTx/>
                <a:latin typeface="Century Gothic" panose="020B0502020202020204" pitchFamily="34" charset="0"/>
                <a:ea typeface="+mn-ea"/>
                <a:cs typeface="Arial" panose="020B0604020202020204"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100" b="1" i="0" u="none" strike="noStrike" kern="1200" cap="none" spc="0" normalizeH="0" baseline="0" noProof="0" dirty="0">
              <a:ln>
                <a:noFill/>
              </a:ln>
              <a:solidFill>
                <a:srgbClr val="002673"/>
              </a:solidFill>
              <a:effectLst/>
              <a:uLnTx/>
              <a:uFillTx/>
              <a:latin typeface="Century Gothic" panose="020B0502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B598E6CF-EC05-42CD-9268-2636FB96DA8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1046" y="6313155"/>
            <a:ext cx="1675444" cy="328374"/>
          </a:xfrm>
          <a:prstGeom prst="rect">
            <a:avLst/>
          </a:prstGeom>
        </p:spPr>
      </p:pic>
    </p:spTree>
    <p:extLst>
      <p:ext uri="{BB962C8B-B14F-4D97-AF65-F5344CB8AC3E}">
        <p14:creationId xmlns:p14="http://schemas.microsoft.com/office/powerpoint/2010/main" val="1079251501"/>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 id="2147484213" r:id="rId14"/>
    <p:sldLayoutId id="2147484214" r:id="rId15"/>
    <p:sldLayoutId id="2147484215" r:id="rId16"/>
  </p:sldLayoutIdLst>
  <p:hf hdr="0"/>
  <p:txStyles>
    <p:titleStyle>
      <a:lvl1pPr algn="l" defTabSz="822408" rtl="0" eaLnBrk="0" fontAlgn="base" hangingPunct="0">
        <a:lnSpc>
          <a:spcPct val="90000"/>
        </a:lnSpc>
        <a:spcBef>
          <a:spcPct val="0"/>
        </a:spcBef>
        <a:spcAft>
          <a:spcPct val="0"/>
        </a:spcAft>
        <a:defRPr lang="en-US" altLang="ru-RU" sz="4000" b="1" kern="1200" spc="200" baseline="0" dirty="0">
          <a:solidFill>
            <a:srgbClr val="F7A700"/>
          </a:solidFill>
          <a:latin typeface="Century Gothic" panose="020B0502020202020204" pitchFamily="34" charset="0"/>
          <a:ea typeface="+mn-ea"/>
          <a:cs typeface="Arial" panose="020B0604020202020204" pitchFamily="34" charset="0"/>
        </a:defRPr>
      </a:lvl1pPr>
      <a:lvl2pPr algn="l" defTabSz="822408" rtl="0" eaLnBrk="0" fontAlgn="base" hangingPunct="0">
        <a:lnSpc>
          <a:spcPct val="90000"/>
        </a:lnSpc>
        <a:spcBef>
          <a:spcPct val="0"/>
        </a:spcBef>
        <a:spcAft>
          <a:spcPct val="0"/>
        </a:spcAft>
        <a:defRPr sz="3900">
          <a:solidFill>
            <a:schemeClr val="tx1"/>
          </a:solidFill>
          <a:latin typeface="Calibri Light" pitchFamily="34" charset="0"/>
        </a:defRPr>
      </a:lvl2pPr>
      <a:lvl3pPr algn="l" defTabSz="822408" rtl="0" eaLnBrk="0" fontAlgn="base" hangingPunct="0">
        <a:lnSpc>
          <a:spcPct val="90000"/>
        </a:lnSpc>
        <a:spcBef>
          <a:spcPct val="0"/>
        </a:spcBef>
        <a:spcAft>
          <a:spcPct val="0"/>
        </a:spcAft>
        <a:defRPr sz="3900">
          <a:solidFill>
            <a:schemeClr val="tx1"/>
          </a:solidFill>
          <a:latin typeface="Calibri Light" pitchFamily="34" charset="0"/>
        </a:defRPr>
      </a:lvl3pPr>
      <a:lvl4pPr algn="l" defTabSz="822408" rtl="0" eaLnBrk="0" fontAlgn="base" hangingPunct="0">
        <a:lnSpc>
          <a:spcPct val="90000"/>
        </a:lnSpc>
        <a:spcBef>
          <a:spcPct val="0"/>
        </a:spcBef>
        <a:spcAft>
          <a:spcPct val="0"/>
        </a:spcAft>
        <a:defRPr sz="3900">
          <a:solidFill>
            <a:schemeClr val="tx1"/>
          </a:solidFill>
          <a:latin typeface="Calibri Light" pitchFamily="34" charset="0"/>
        </a:defRPr>
      </a:lvl4pPr>
      <a:lvl5pPr algn="l" defTabSz="822408" rtl="0" eaLnBrk="0" fontAlgn="base" hangingPunct="0">
        <a:lnSpc>
          <a:spcPct val="90000"/>
        </a:lnSpc>
        <a:spcBef>
          <a:spcPct val="0"/>
        </a:spcBef>
        <a:spcAft>
          <a:spcPct val="0"/>
        </a:spcAft>
        <a:defRPr sz="3900">
          <a:solidFill>
            <a:schemeClr val="tx1"/>
          </a:solidFill>
          <a:latin typeface="Calibri Light" pitchFamily="34" charset="0"/>
        </a:defRPr>
      </a:lvl5pPr>
      <a:lvl6pPr marL="457247" algn="l" defTabSz="822408" rtl="0" fontAlgn="base">
        <a:lnSpc>
          <a:spcPct val="90000"/>
        </a:lnSpc>
        <a:spcBef>
          <a:spcPct val="0"/>
        </a:spcBef>
        <a:spcAft>
          <a:spcPct val="0"/>
        </a:spcAft>
        <a:defRPr sz="3900">
          <a:solidFill>
            <a:schemeClr val="tx1"/>
          </a:solidFill>
          <a:latin typeface="Calibri Light" pitchFamily="34" charset="0"/>
        </a:defRPr>
      </a:lvl6pPr>
      <a:lvl7pPr marL="914492" algn="l" defTabSz="822408" rtl="0" fontAlgn="base">
        <a:lnSpc>
          <a:spcPct val="90000"/>
        </a:lnSpc>
        <a:spcBef>
          <a:spcPct val="0"/>
        </a:spcBef>
        <a:spcAft>
          <a:spcPct val="0"/>
        </a:spcAft>
        <a:defRPr sz="3900">
          <a:solidFill>
            <a:schemeClr val="tx1"/>
          </a:solidFill>
          <a:latin typeface="Calibri Light" pitchFamily="34" charset="0"/>
        </a:defRPr>
      </a:lvl7pPr>
      <a:lvl8pPr marL="1371736" algn="l" defTabSz="822408" rtl="0" fontAlgn="base">
        <a:lnSpc>
          <a:spcPct val="90000"/>
        </a:lnSpc>
        <a:spcBef>
          <a:spcPct val="0"/>
        </a:spcBef>
        <a:spcAft>
          <a:spcPct val="0"/>
        </a:spcAft>
        <a:defRPr sz="3900">
          <a:solidFill>
            <a:schemeClr val="tx1"/>
          </a:solidFill>
          <a:latin typeface="Calibri Light" pitchFamily="34" charset="0"/>
        </a:defRPr>
      </a:lvl8pPr>
      <a:lvl9pPr marL="1828984" algn="l" defTabSz="822408" rtl="0" fontAlgn="base">
        <a:lnSpc>
          <a:spcPct val="90000"/>
        </a:lnSpc>
        <a:spcBef>
          <a:spcPct val="0"/>
        </a:spcBef>
        <a:spcAft>
          <a:spcPct val="0"/>
        </a:spcAft>
        <a:defRPr sz="3900">
          <a:solidFill>
            <a:schemeClr val="tx1"/>
          </a:solidFill>
          <a:latin typeface="Calibri Light" pitchFamily="34" charset="0"/>
        </a:defRPr>
      </a:lvl9pPr>
    </p:titleStyle>
    <p:bodyStyle>
      <a:lvl1pPr marL="204809" indent="-204809" algn="l" defTabSz="822408" rtl="0" eaLnBrk="0" fontAlgn="base" hangingPunct="0">
        <a:lnSpc>
          <a:spcPct val="90000"/>
        </a:lnSpc>
        <a:spcBef>
          <a:spcPts val="9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17601" indent="-204809" algn="l" defTabSz="822408" rtl="0" eaLnBrk="0" fontAlgn="base" hangingPunct="0">
        <a:lnSpc>
          <a:spcPct val="90000"/>
        </a:lnSpc>
        <a:spcBef>
          <a:spcPts val="45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028804" indent="-204809" algn="l" defTabSz="822408"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Century Gothic" panose="020B0502020202020204" pitchFamily="34" charset="0"/>
          <a:ea typeface="+mn-ea"/>
          <a:cs typeface="+mn-cs"/>
        </a:defRPr>
      </a:lvl3pPr>
      <a:lvl4pPr marL="1440007"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852799"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5pPr>
      <a:lvl6pPr marL="2265127"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6pPr>
      <a:lvl7pPr marL="267696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7pPr>
      <a:lvl8pPr marL="3088811"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8pPr>
      <a:lvl9pPr marL="350064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9pPr>
    </p:bodyStyle>
    <p:otherStyle>
      <a:defPPr>
        <a:defRPr lang="en-US"/>
      </a:defPPr>
      <a:lvl1pPr marL="0" algn="l" defTabSz="823683" rtl="0" eaLnBrk="1" latinLnBrk="0" hangingPunct="1">
        <a:defRPr sz="1621" kern="1200">
          <a:solidFill>
            <a:schemeClr val="tx1"/>
          </a:solidFill>
          <a:latin typeface="+mn-lt"/>
          <a:ea typeface="+mn-ea"/>
          <a:cs typeface="+mn-cs"/>
        </a:defRPr>
      </a:lvl1pPr>
      <a:lvl2pPr marL="411842" algn="l" defTabSz="823683" rtl="0" eaLnBrk="1" latinLnBrk="0" hangingPunct="1">
        <a:defRPr sz="1621" kern="1200">
          <a:solidFill>
            <a:schemeClr val="tx1"/>
          </a:solidFill>
          <a:latin typeface="+mn-lt"/>
          <a:ea typeface="+mn-ea"/>
          <a:cs typeface="+mn-cs"/>
        </a:defRPr>
      </a:lvl2pPr>
      <a:lvl3pPr marL="823683" algn="l" defTabSz="823683" rtl="0" eaLnBrk="1" latinLnBrk="0" hangingPunct="1">
        <a:defRPr sz="1621" kern="1200">
          <a:solidFill>
            <a:schemeClr val="tx1"/>
          </a:solidFill>
          <a:latin typeface="+mn-lt"/>
          <a:ea typeface="+mn-ea"/>
          <a:cs typeface="+mn-cs"/>
        </a:defRPr>
      </a:lvl3pPr>
      <a:lvl4pPr marL="1235524" algn="l" defTabSz="823683" rtl="0" eaLnBrk="1" latinLnBrk="0" hangingPunct="1">
        <a:defRPr sz="1621" kern="1200">
          <a:solidFill>
            <a:schemeClr val="tx1"/>
          </a:solidFill>
          <a:latin typeface="+mn-lt"/>
          <a:ea typeface="+mn-ea"/>
          <a:cs typeface="+mn-cs"/>
        </a:defRPr>
      </a:lvl4pPr>
      <a:lvl5pPr marL="1647364" algn="l" defTabSz="823683" rtl="0" eaLnBrk="1" latinLnBrk="0" hangingPunct="1">
        <a:defRPr sz="1621" kern="1200">
          <a:solidFill>
            <a:schemeClr val="tx1"/>
          </a:solidFill>
          <a:latin typeface="+mn-lt"/>
          <a:ea typeface="+mn-ea"/>
          <a:cs typeface="+mn-cs"/>
        </a:defRPr>
      </a:lvl5pPr>
      <a:lvl6pPr marL="2059207" algn="l" defTabSz="823683" rtl="0" eaLnBrk="1" latinLnBrk="0" hangingPunct="1">
        <a:defRPr sz="1621" kern="1200">
          <a:solidFill>
            <a:schemeClr val="tx1"/>
          </a:solidFill>
          <a:latin typeface="+mn-lt"/>
          <a:ea typeface="+mn-ea"/>
          <a:cs typeface="+mn-cs"/>
        </a:defRPr>
      </a:lvl6pPr>
      <a:lvl7pPr marL="2471048" algn="l" defTabSz="823683" rtl="0" eaLnBrk="1" latinLnBrk="0" hangingPunct="1">
        <a:defRPr sz="1621" kern="1200">
          <a:solidFill>
            <a:schemeClr val="tx1"/>
          </a:solidFill>
          <a:latin typeface="+mn-lt"/>
          <a:ea typeface="+mn-ea"/>
          <a:cs typeface="+mn-cs"/>
        </a:defRPr>
      </a:lvl7pPr>
      <a:lvl8pPr marL="2882888" algn="l" defTabSz="823683" rtl="0" eaLnBrk="1" latinLnBrk="0" hangingPunct="1">
        <a:defRPr sz="1621" kern="1200">
          <a:solidFill>
            <a:schemeClr val="tx1"/>
          </a:solidFill>
          <a:latin typeface="+mn-lt"/>
          <a:ea typeface="+mn-ea"/>
          <a:cs typeface="+mn-cs"/>
        </a:defRPr>
      </a:lvl8pPr>
      <a:lvl9pPr marL="3294731" algn="l" defTabSz="823683" rtl="0" eaLnBrk="1" latinLnBrk="0" hangingPunct="1">
        <a:defRPr sz="162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notesSlide" Target="../notesSlides/notesSlide1.xml" /><Relationship Id="rId1" Type="http://schemas.openxmlformats.org/officeDocument/2006/relationships/slideLayout" Target="../slideLayouts/slideLayout9.xml" /><Relationship Id="rId4" Type="http://schemas.openxmlformats.org/officeDocument/2006/relationships/image" Target="../media/image20.png" /></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 /><Relationship Id="rId2" Type="http://schemas.openxmlformats.org/officeDocument/2006/relationships/slideLayout" Target="../slideLayouts/slideLayout6.xml" /><Relationship Id="rId1" Type="http://schemas.openxmlformats.org/officeDocument/2006/relationships/tags" Target="../tags/tag33.xml" /><Relationship Id="rId6" Type="http://schemas.openxmlformats.org/officeDocument/2006/relationships/image" Target="../media/image76.jpg" /><Relationship Id="rId5" Type="http://schemas.openxmlformats.org/officeDocument/2006/relationships/image" Target="../media/image1.emf" /><Relationship Id="rId4" Type="http://schemas.openxmlformats.org/officeDocument/2006/relationships/oleObject" Target="../embeddings/oleObject20.bin" /></Relationships>
</file>

<file path=ppt/slides/_rels/slide11.xml.rels><?xml version="1.0" encoding="UTF-8" standalone="yes"?>
<Relationships xmlns="http://schemas.openxmlformats.org/package/2006/relationships"><Relationship Id="rId8" Type="http://schemas.openxmlformats.org/officeDocument/2006/relationships/image" Target="../media/image78.png" /><Relationship Id="rId3" Type="http://schemas.openxmlformats.org/officeDocument/2006/relationships/notesSlide" Target="../notesSlides/notesSlide11.xml" /><Relationship Id="rId7" Type="http://schemas.openxmlformats.org/officeDocument/2006/relationships/image" Target="../media/image77.png" /><Relationship Id="rId2" Type="http://schemas.openxmlformats.org/officeDocument/2006/relationships/slideLayout" Target="../slideLayouts/slideLayout5.xml" /><Relationship Id="rId1" Type="http://schemas.openxmlformats.org/officeDocument/2006/relationships/tags" Target="../tags/tag34.xml" /><Relationship Id="rId6" Type="http://schemas.openxmlformats.org/officeDocument/2006/relationships/chart" Target="../charts/chart2.xml" /><Relationship Id="rId5" Type="http://schemas.openxmlformats.org/officeDocument/2006/relationships/image" Target="../media/image1.emf" /><Relationship Id="rId10" Type="http://schemas.openxmlformats.org/officeDocument/2006/relationships/image" Target="../media/image80.png" /><Relationship Id="rId4" Type="http://schemas.openxmlformats.org/officeDocument/2006/relationships/oleObject" Target="../embeddings/oleObject21.bin" /><Relationship Id="rId9" Type="http://schemas.openxmlformats.org/officeDocument/2006/relationships/image" Target="../media/image79.png" /></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 /><Relationship Id="rId7" Type="http://schemas.openxmlformats.org/officeDocument/2006/relationships/image" Target="../media/image83.png" /><Relationship Id="rId2" Type="http://schemas.openxmlformats.org/officeDocument/2006/relationships/slideLayout" Target="../slideLayouts/slideLayout5.xml" /><Relationship Id="rId1" Type="http://schemas.openxmlformats.org/officeDocument/2006/relationships/tags" Target="../tags/tag35.xml" /><Relationship Id="rId6" Type="http://schemas.openxmlformats.org/officeDocument/2006/relationships/image" Target="../media/image82.emf" /><Relationship Id="rId5" Type="http://schemas.openxmlformats.org/officeDocument/2006/relationships/oleObject" Target="../embeddings/oleObject22.bin" /><Relationship Id="rId4" Type="http://schemas.openxmlformats.org/officeDocument/2006/relationships/image" Target="../media/image81.png" /></Relationships>
</file>

<file path=ppt/slides/_rels/slide13.xml.rels><?xml version="1.0" encoding="UTF-8" standalone="yes"?>
<Relationships xmlns="http://schemas.openxmlformats.org/package/2006/relationships"><Relationship Id="rId8" Type="http://schemas.openxmlformats.org/officeDocument/2006/relationships/image" Target="../media/image24.png" /><Relationship Id="rId3" Type="http://schemas.openxmlformats.org/officeDocument/2006/relationships/tags" Target="../tags/tag38.xml" /><Relationship Id="rId7" Type="http://schemas.openxmlformats.org/officeDocument/2006/relationships/image" Target="../media/image31.emf" /><Relationship Id="rId2" Type="http://schemas.openxmlformats.org/officeDocument/2006/relationships/tags" Target="../tags/tag37.xml" /><Relationship Id="rId1" Type="http://schemas.openxmlformats.org/officeDocument/2006/relationships/tags" Target="../tags/tag36.xml" /><Relationship Id="rId6" Type="http://schemas.openxmlformats.org/officeDocument/2006/relationships/oleObject" Target="../embeddings/oleObject23.bin" /><Relationship Id="rId5" Type="http://schemas.openxmlformats.org/officeDocument/2006/relationships/notesSlide" Target="../notesSlides/notesSlide13.xml" /><Relationship Id="rId4" Type="http://schemas.openxmlformats.org/officeDocument/2006/relationships/slideLayout" Target="../slideLayouts/slideLayout5.xml" /><Relationship Id="rId9" Type="http://schemas.openxmlformats.org/officeDocument/2006/relationships/image" Target="../media/image84.png" /></Relationships>
</file>

<file path=ppt/slides/_rels/slide14.xml.rels><?xml version="1.0" encoding="UTF-8" standalone="yes"?>
<Relationships xmlns="http://schemas.openxmlformats.org/package/2006/relationships"><Relationship Id="rId3" Type="http://schemas.openxmlformats.org/officeDocument/2006/relationships/image" Target="../media/image85.jpeg" /><Relationship Id="rId2" Type="http://schemas.openxmlformats.org/officeDocument/2006/relationships/notesSlide" Target="../notesSlides/notesSlide14.xml" /><Relationship Id="rId1" Type="http://schemas.openxmlformats.org/officeDocument/2006/relationships/slideLayout" Target="../slideLayouts/slideLayout5.xml" /><Relationship Id="rId6" Type="http://schemas.openxmlformats.org/officeDocument/2006/relationships/image" Target="../media/image88.jpeg" /><Relationship Id="rId5" Type="http://schemas.openxmlformats.org/officeDocument/2006/relationships/image" Target="../media/image87.png" /><Relationship Id="rId4" Type="http://schemas.openxmlformats.org/officeDocument/2006/relationships/image" Target="../media/image86.jpeg" /></Relationships>
</file>

<file path=ppt/slides/_rels/slide15.xml.rels><?xml version="1.0" encoding="UTF-8" standalone="yes"?>
<Relationships xmlns="http://schemas.openxmlformats.org/package/2006/relationships"><Relationship Id="rId3" Type="http://schemas.openxmlformats.org/officeDocument/2006/relationships/image" Target="../media/image89.jpeg" /><Relationship Id="rId2" Type="http://schemas.openxmlformats.org/officeDocument/2006/relationships/notesSlide" Target="../notesSlides/notesSlide15.xml" /><Relationship Id="rId1" Type="http://schemas.openxmlformats.org/officeDocument/2006/relationships/slideLayout" Target="../slideLayouts/slideLayout7.xml" /><Relationship Id="rId4" Type="http://schemas.openxmlformats.org/officeDocument/2006/relationships/image" Target="../media/image90.png" /></Relationships>
</file>

<file path=ppt/slides/_rels/slide2.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2.xml" /><Relationship Id="rId1" Type="http://schemas.openxmlformats.org/officeDocument/2006/relationships/slideLayout" Target="../slideLayouts/slideLayout6.xml" /><Relationship Id="rId6" Type="http://schemas.openxmlformats.org/officeDocument/2006/relationships/image" Target="../media/image24.png" /><Relationship Id="rId5" Type="http://schemas.openxmlformats.org/officeDocument/2006/relationships/image" Target="../media/image23.png" /><Relationship Id="rId4" Type="http://schemas.openxmlformats.org/officeDocument/2006/relationships/image" Target="../media/image22.png" /></Relationships>
</file>

<file path=ppt/slides/_rels/slide3.xml.rels><?xml version="1.0" encoding="UTF-8" standalone="yes"?>
<Relationships xmlns="http://schemas.openxmlformats.org/package/2006/relationships"><Relationship Id="rId3" Type="http://schemas.openxmlformats.org/officeDocument/2006/relationships/image" Target="../media/image25.emf" /><Relationship Id="rId2" Type="http://schemas.openxmlformats.org/officeDocument/2006/relationships/notesSlide" Target="../notesSlides/notesSlide3.xml" /><Relationship Id="rId1" Type="http://schemas.openxmlformats.org/officeDocument/2006/relationships/slideLayout" Target="../slideLayouts/slideLayout5.xml" /><Relationship Id="rId6" Type="http://schemas.openxmlformats.org/officeDocument/2006/relationships/image" Target="../media/image28.png" /><Relationship Id="rId5" Type="http://schemas.openxmlformats.org/officeDocument/2006/relationships/image" Target="../media/image27.png" /><Relationship Id="rId4" Type="http://schemas.openxmlformats.org/officeDocument/2006/relationships/image" Target="../media/image26.png" /></Relationships>
</file>

<file path=ppt/slides/_rels/slide4.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notesSlide" Target="../notesSlides/notesSlide4.xml" /><Relationship Id="rId1" Type="http://schemas.openxmlformats.org/officeDocument/2006/relationships/slideLayout" Target="../slideLayouts/slideLayout21.xml" /><Relationship Id="rId4" Type="http://schemas.openxmlformats.org/officeDocument/2006/relationships/image" Target="../media/image30.jpeg" /></Relationships>
</file>

<file path=ppt/slides/_rels/slide5.xml.rels><?xml version="1.0" encoding="UTF-8" standalone="yes"?>
<Relationships xmlns="http://schemas.openxmlformats.org/package/2006/relationships"><Relationship Id="rId8" Type="http://schemas.openxmlformats.org/officeDocument/2006/relationships/image" Target="../media/image33.jpeg" /><Relationship Id="rId3" Type="http://schemas.openxmlformats.org/officeDocument/2006/relationships/slideLayout" Target="../slideLayouts/slideLayout6.xml" /><Relationship Id="rId7" Type="http://schemas.openxmlformats.org/officeDocument/2006/relationships/image" Target="../media/image32.png" /><Relationship Id="rId2" Type="http://schemas.openxmlformats.org/officeDocument/2006/relationships/tags" Target="../tags/tag19.xml" /><Relationship Id="rId1" Type="http://schemas.openxmlformats.org/officeDocument/2006/relationships/tags" Target="../tags/tag18.xml" /><Relationship Id="rId6" Type="http://schemas.openxmlformats.org/officeDocument/2006/relationships/image" Target="../media/image31.emf" /><Relationship Id="rId5" Type="http://schemas.openxmlformats.org/officeDocument/2006/relationships/oleObject" Target="../embeddings/oleObject17.bin" /><Relationship Id="rId4" Type="http://schemas.openxmlformats.org/officeDocument/2006/relationships/notesSlide" Target="../notesSlides/notesSlide5.xml" /><Relationship Id="rId9" Type="http://schemas.openxmlformats.org/officeDocument/2006/relationships/image" Target="../media/image34.png" /></Relationships>
</file>

<file path=ppt/slides/_rels/slide6.xml.rels><?xml version="1.0" encoding="UTF-8" standalone="yes"?>
<Relationships xmlns="http://schemas.openxmlformats.org/package/2006/relationships"><Relationship Id="rId8" Type="http://schemas.openxmlformats.org/officeDocument/2006/relationships/image" Target="../media/image35.png" /><Relationship Id="rId3" Type="http://schemas.openxmlformats.org/officeDocument/2006/relationships/slideLayout" Target="../slideLayouts/slideLayout6.xml" /><Relationship Id="rId7" Type="http://schemas.openxmlformats.org/officeDocument/2006/relationships/chart" Target="../charts/chart1.xml" /><Relationship Id="rId2" Type="http://schemas.openxmlformats.org/officeDocument/2006/relationships/tags" Target="../tags/tag21.xml" /><Relationship Id="rId1" Type="http://schemas.openxmlformats.org/officeDocument/2006/relationships/tags" Target="../tags/tag20.xml" /><Relationship Id="rId6" Type="http://schemas.openxmlformats.org/officeDocument/2006/relationships/image" Target="../media/image31.emf" /><Relationship Id="rId5" Type="http://schemas.openxmlformats.org/officeDocument/2006/relationships/oleObject" Target="../embeddings/oleObject17.bin" /><Relationship Id="rId4" Type="http://schemas.openxmlformats.org/officeDocument/2006/relationships/notesSlide" Target="../notesSlides/notesSlide6.xml" /></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8.bin" /><Relationship Id="rId13" Type="http://schemas.openxmlformats.org/officeDocument/2006/relationships/image" Target="../media/image41.png" /><Relationship Id="rId18" Type="http://schemas.microsoft.com/office/2007/relationships/hdphoto" Target="../media/hdphoto1.wdp" /><Relationship Id="rId3" Type="http://schemas.openxmlformats.org/officeDocument/2006/relationships/tags" Target="../tags/tag24.xml" /><Relationship Id="rId21" Type="http://schemas.openxmlformats.org/officeDocument/2006/relationships/image" Target="../media/image48.png" /><Relationship Id="rId7" Type="http://schemas.openxmlformats.org/officeDocument/2006/relationships/image" Target="../media/image36.png" /><Relationship Id="rId12" Type="http://schemas.openxmlformats.org/officeDocument/2006/relationships/image" Target="../media/image40.png" /><Relationship Id="rId17" Type="http://schemas.openxmlformats.org/officeDocument/2006/relationships/image" Target="../media/image45.png" /><Relationship Id="rId2" Type="http://schemas.openxmlformats.org/officeDocument/2006/relationships/tags" Target="../tags/tag23.xml" /><Relationship Id="rId16" Type="http://schemas.openxmlformats.org/officeDocument/2006/relationships/image" Target="../media/image44.png" /><Relationship Id="rId20" Type="http://schemas.openxmlformats.org/officeDocument/2006/relationships/image" Target="../media/image47.png" /><Relationship Id="rId1" Type="http://schemas.openxmlformats.org/officeDocument/2006/relationships/tags" Target="../tags/tag22.xml" /><Relationship Id="rId6" Type="http://schemas.openxmlformats.org/officeDocument/2006/relationships/notesSlide" Target="../notesSlides/notesSlide7.xml" /><Relationship Id="rId11" Type="http://schemas.openxmlformats.org/officeDocument/2006/relationships/image" Target="../media/image39.png" /><Relationship Id="rId5" Type="http://schemas.openxmlformats.org/officeDocument/2006/relationships/slideLayout" Target="../slideLayouts/slideLayout5.xml" /><Relationship Id="rId15" Type="http://schemas.openxmlformats.org/officeDocument/2006/relationships/image" Target="../media/image43.png" /><Relationship Id="rId10" Type="http://schemas.openxmlformats.org/officeDocument/2006/relationships/image" Target="../media/image38.png" /><Relationship Id="rId19" Type="http://schemas.openxmlformats.org/officeDocument/2006/relationships/image" Target="../media/image46.jpeg" /><Relationship Id="rId4" Type="http://schemas.openxmlformats.org/officeDocument/2006/relationships/tags" Target="../tags/tag25.xml" /><Relationship Id="rId9" Type="http://schemas.openxmlformats.org/officeDocument/2006/relationships/image" Target="../media/image37.emf" /><Relationship Id="rId14" Type="http://schemas.openxmlformats.org/officeDocument/2006/relationships/image" Target="../media/image42.jpeg" /><Relationship Id="rId22" Type="http://schemas.openxmlformats.org/officeDocument/2006/relationships/image" Target="../media/image49.png" /></Relationships>
</file>

<file path=ppt/slides/_rels/slide8.xml.rels><?xml version="1.0" encoding="UTF-8" standalone="yes"?>
<Relationships xmlns="http://schemas.openxmlformats.org/package/2006/relationships"><Relationship Id="rId8" Type="http://schemas.openxmlformats.org/officeDocument/2006/relationships/image" Target="../media/image55.png" /><Relationship Id="rId3" Type="http://schemas.openxmlformats.org/officeDocument/2006/relationships/image" Target="../media/image50.png" /><Relationship Id="rId7" Type="http://schemas.openxmlformats.org/officeDocument/2006/relationships/image" Target="../media/image54.png" /><Relationship Id="rId2" Type="http://schemas.openxmlformats.org/officeDocument/2006/relationships/notesSlide" Target="../notesSlides/notesSlide8.xml" /><Relationship Id="rId1" Type="http://schemas.openxmlformats.org/officeDocument/2006/relationships/slideLayout" Target="../slideLayouts/slideLayout5.xml" /><Relationship Id="rId6" Type="http://schemas.openxmlformats.org/officeDocument/2006/relationships/image" Target="../media/image53.png" /><Relationship Id="rId5" Type="http://schemas.openxmlformats.org/officeDocument/2006/relationships/image" Target="../media/image52.wmf" /><Relationship Id="rId4" Type="http://schemas.openxmlformats.org/officeDocument/2006/relationships/image" Target="../media/image51.png" /></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 /><Relationship Id="rId13" Type="http://schemas.openxmlformats.org/officeDocument/2006/relationships/image" Target="../media/image57.png" /><Relationship Id="rId18" Type="http://schemas.openxmlformats.org/officeDocument/2006/relationships/image" Target="../media/image62.png" /><Relationship Id="rId26" Type="http://schemas.openxmlformats.org/officeDocument/2006/relationships/image" Target="../media/image69.png" /><Relationship Id="rId3" Type="http://schemas.openxmlformats.org/officeDocument/2006/relationships/tags" Target="../tags/tag28.xml" /><Relationship Id="rId21" Type="http://schemas.openxmlformats.org/officeDocument/2006/relationships/image" Target="../media/image64.jpeg" /><Relationship Id="rId7" Type="http://schemas.openxmlformats.org/officeDocument/2006/relationships/tags" Target="../tags/tag32.xml" /><Relationship Id="rId12" Type="http://schemas.openxmlformats.org/officeDocument/2006/relationships/image" Target="../media/image56.png" /><Relationship Id="rId17" Type="http://schemas.openxmlformats.org/officeDocument/2006/relationships/image" Target="../media/image61.jpeg" /><Relationship Id="rId25" Type="http://schemas.openxmlformats.org/officeDocument/2006/relationships/image" Target="../media/image68.png" /><Relationship Id="rId2" Type="http://schemas.openxmlformats.org/officeDocument/2006/relationships/tags" Target="../tags/tag27.xml" /><Relationship Id="rId16" Type="http://schemas.openxmlformats.org/officeDocument/2006/relationships/image" Target="../media/image60.png" /><Relationship Id="rId20" Type="http://schemas.openxmlformats.org/officeDocument/2006/relationships/image" Target="../media/image24.png" /><Relationship Id="rId29" Type="http://schemas.openxmlformats.org/officeDocument/2006/relationships/image" Target="../media/image72.png" /><Relationship Id="rId1" Type="http://schemas.openxmlformats.org/officeDocument/2006/relationships/tags" Target="../tags/tag26.xml" /><Relationship Id="rId6" Type="http://schemas.openxmlformats.org/officeDocument/2006/relationships/tags" Target="../tags/tag31.xml" /><Relationship Id="rId11" Type="http://schemas.openxmlformats.org/officeDocument/2006/relationships/image" Target="../media/image31.emf" /><Relationship Id="rId24" Type="http://schemas.openxmlformats.org/officeDocument/2006/relationships/image" Target="../media/image67.jfif" /><Relationship Id="rId32" Type="http://schemas.openxmlformats.org/officeDocument/2006/relationships/image" Target="../media/image75.png" /><Relationship Id="rId5" Type="http://schemas.openxmlformats.org/officeDocument/2006/relationships/tags" Target="../tags/tag30.xml" /><Relationship Id="rId15" Type="http://schemas.openxmlformats.org/officeDocument/2006/relationships/image" Target="../media/image59.jpeg" /><Relationship Id="rId23" Type="http://schemas.openxmlformats.org/officeDocument/2006/relationships/image" Target="../media/image66.png" /><Relationship Id="rId28" Type="http://schemas.openxmlformats.org/officeDocument/2006/relationships/image" Target="../media/image71.png" /><Relationship Id="rId10" Type="http://schemas.openxmlformats.org/officeDocument/2006/relationships/oleObject" Target="../embeddings/oleObject19.bin" /><Relationship Id="rId19" Type="http://schemas.openxmlformats.org/officeDocument/2006/relationships/image" Target="../media/image63.png" /><Relationship Id="rId31" Type="http://schemas.openxmlformats.org/officeDocument/2006/relationships/image" Target="../media/image74.png" /><Relationship Id="rId4" Type="http://schemas.openxmlformats.org/officeDocument/2006/relationships/tags" Target="../tags/tag29.xml" /><Relationship Id="rId9" Type="http://schemas.openxmlformats.org/officeDocument/2006/relationships/notesSlide" Target="../notesSlides/notesSlide9.xml" /><Relationship Id="rId14" Type="http://schemas.openxmlformats.org/officeDocument/2006/relationships/image" Target="../media/image58.png" /><Relationship Id="rId22" Type="http://schemas.openxmlformats.org/officeDocument/2006/relationships/image" Target="../media/image65.png" /><Relationship Id="rId27" Type="http://schemas.openxmlformats.org/officeDocument/2006/relationships/image" Target="../media/image70.png" /><Relationship Id="rId30" Type="http://schemas.openxmlformats.org/officeDocument/2006/relationships/image" Target="../media/image73.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p:cNvSpPr>
            <a:spLocks noGrp="1"/>
          </p:cNvSpPr>
          <p:nvPr>
            <p:ph type="dt" sz="half" idx="4294967295"/>
          </p:nvPr>
        </p:nvSpPr>
        <p:spPr>
          <a:xfrm>
            <a:off x="1217676" y="6580188"/>
            <a:ext cx="2743200" cy="277812"/>
          </a:xfrm>
        </p:spPr>
        <p:txBody>
          <a:bodyPr/>
          <a:lstStyle/>
          <a:p>
            <a:pPr fontAlgn="base">
              <a:lnSpc>
                <a:spcPct val="90000"/>
              </a:lnSpc>
              <a:spcBef>
                <a:spcPct val="0"/>
              </a:spcBef>
              <a:spcAft>
                <a:spcPct val="0"/>
              </a:spcAft>
            </a:pPr>
            <a:r>
              <a:rPr lang="en-US" dirty="0"/>
              <a:t>FY2021</a:t>
            </a:r>
            <a:endParaRPr lang="en-CA" dirty="0"/>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2741" r="1875" b="7488"/>
          <a:stretch/>
        </p:blipFill>
        <p:spPr>
          <a:xfrm>
            <a:off x="0" y="19050"/>
            <a:ext cx="12192000" cy="6838950"/>
          </a:xfrm>
          <a:prstGeom prst="rect">
            <a:avLst/>
          </a:prstGeom>
        </p:spPr>
      </p:pic>
      <p:sp>
        <p:nvSpPr>
          <p:cNvPr id="5" name="Title 4"/>
          <p:cNvSpPr txBox="1">
            <a:spLocks/>
          </p:cNvSpPr>
          <p:nvPr/>
        </p:nvSpPr>
        <p:spPr>
          <a:xfrm>
            <a:off x="116561" y="4730462"/>
            <a:ext cx="3915111" cy="2443421"/>
          </a:xfrm>
          <a:prstGeom prst="rect">
            <a:avLst/>
          </a:prstGeom>
        </p:spPr>
        <p:txBody>
          <a:bodyPr/>
          <a:lstStyle>
            <a:lvl1pPr algn="l" defTabSz="822408" rtl="0" eaLnBrk="0" fontAlgn="base" hangingPunct="0">
              <a:lnSpc>
                <a:spcPct val="90000"/>
              </a:lnSpc>
              <a:spcBef>
                <a:spcPct val="0"/>
              </a:spcBef>
              <a:spcAft>
                <a:spcPct val="0"/>
              </a:spcAft>
              <a:defRPr lang="en-US" altLang="ru-RU" sz="4000" b="1" kern="1200" spc="200" baseline="0" dirty="0">
                <a:solidFill>
                  <a:srgbClr val="F7A700"/>
                </a:solidFill>
                <a:latin typeface="Century Gothic" panose="020B0502020202020204" pitchFamily="34" charset="0"/>
                <a:ea typeface="+mn-ea"/>
                <a:cs typeface="Arial" panose="020B0604020202020204" pitchFamily="34" charset="0"/>
              </a:defRPr>
            </a:lvl1pPr>
            <a:lvl2pPr algn="l" defTabSz="822408" rtl="0" eaLnBrk="0" fontAlgn="base" hangingPunct="0">
              <a:lnSpc>
                <a:spcPct val="90000"/>
              </a:lnSpc>
              <a:spcBef>
                <a:spcPct val="0"/>
              </a:spcBef>
              <a:spcAft>
                <a:spcPct val="0"/>
              </a:spcAft>
              <a:defRPr sz="3900">
                <a:solidFill>
                  <a:schemeClr val="tx1"/>
                </a:solidFill>
                <a:latin typeface="Calibri Light" pitchFamily="34" charset="0"/>
              </a:defRPr>
            </a:lvl2pPr>
            <a:lvl3pPr algn="l" defTabSz="822408" rtl="0" eaLnBrk="0" fontAlgn="base" hangingPunct="0">
              <a:lnSpc>
                <a:spcPct val="90000"/>
              </a:lnSpc>
              <a:spcBef>
                <a:spcPct val="0"/>
              </a:spcBef>
              <a:spcAft>
                <a:spcPct val="0"/>
              </a:spcAft>
              <a:defRPr sz="3900">
                <a:solidFill>
                  <a:schemeClr val="tx1"/>
                </a:solidFill>
                <a:latin typeface="Calibri Light" pitchFamily="34" charset="0"/>
              </a:defRPr>
            </a:lvl3pPr>
            <a:lvl4pPr algn="l" defTabSz="822408" rtl="0" eaLnBrk="0" fontAlgn="base" hangingPunct="0">
              <a:lnSpc>
                <a:spcPct val="90000"/>
              </a:lnSpc>
              <a:spcBef>
                <a:spcPct val="0"/>
              </a:spcBef>
              <a:spcAft>
                <a:spcPct val="0"/>
              </a:spcAft>
              <a:defRPr sz="3900">
                <a:solidFill>
                  <a:schemeClr val="tx1"/>
                </a:solidFill>
                <a:latin typeface="Calibri Light" pitchFamily="34" charset="0"/>
              </a:defRPr>
            </a:lvl4pPr>
            <a:lvl5pPr algn="l" defTabSz="822408" rtl="0" eaLnBrk="0" fontAlgn="base" hangingPunct="0">
              <a:lnSpc>
                <a:spcPct val="90000"/>
              </a:lnSpc>
              <a:spcBef>
                <a:spcPct val="0"/>
              </a:spcBef>
              <a:spcAft>
                <a:spcPct val="0"/>
              </a:spcAft>
              <a:defRPr sz="3900">
                <a:solidFill>
                  <a:schemeClr val="tx1"/>
                </a:solidFill>
                <a:latin typeface="Calibri Light" pitchFamily="34" charset="0"/>
              </a:defRPr>
            </a:lvl5pPr>
            <a:lvl6pPr marL="457247" algn="l" defTabSz="822408" rtl="0" fontAlgn="base">
              <a:lnSpc>
                <a:spcPct val="90000"/>
              </a:lnSpc>
              <a:spcBef>
                <a:spcPct val="0"/>
              </a:spcBef>
              <a:spcAft>
                <a:spcPct val="0"/>
              </a:spcAft>
              <a:defRPr sz="3900">
                <a:solidFill>
                  <a:schemeClr val="tx1"/>
                </a:solidFill>
                <a:latin typeface="Calibri Light" pitchFamily="34" charset="0"/>
              </a:defRPr>
            </a:lvl6pPr>
            <a:lvl7pPr marL="914492" algn="l" defTabSz="822408" rtl="0" fontAlgn="base">
              <a:lnSpc>
                <a:spcPct val="90000"/>
              </a:lnSpc>
              <a:spcBef>
                <a:spcPct val="0"/>
              </a:spcBef>
              <a:spcAft>
                <a:spcPct val="0"/>
              </a:spcAft>
              <a:defRPr sz="3900">
                <a:solidFill>
                  <a:schemeClr val="tx1"/>
                </a:solidFill>
                <a:latin typeface="Calibri Light" pitchFamily="34" charset="0"/>
              </a:defRPr>
            </a:lvl7pPr>
            <a:lvl8pPr marL="1371736" algn="l" defTabSz="822408" rtl="0" fontAlgn="base">
              <a:lnSpc>
                <a:spcPct val="90000"/>
              </a:lnSpc>
              <a:spcBef>
                <a:spcPct val="0"/>
              </a:spcBef>
              <a:spcAft>
                <a:spcPct val="0"/>
              </a:spcAft>
              <a:defRPr sz="3900">
                <a:solidFill>
                  <a:schemeClr val="tx1"/>
                </a:solidFill>
                <a:latin typeface="Calibri Light" pitchFamily="34" charset="0"/>
              </a:defRPr>
            </a:lvl8pPr>
            <a:lvl9pPr marL="1828984" algn="l" defTabSz="822408" rtl="0" fontAlgn="base">
              <a:lnSpc>
                <a:spcPct val="90000"/>
              </a:lnSpc>
              <a:spcBef>
                <a:spcPct val="0"/>
              </a:spcBef>
              <a:spcAft>
                <a:spcPct val="0"/>
              </a:spcAft>
              <a:defRPr sz="3900">
                <a:solidFill>
                  <a:schemeClr val="tx1"/>
                </a:solidFill>
                <a:latin typeface="Calibri Light" pitchFamily="34" charset="0"/>
              </a:defRPr>
            </a:lvl9pPr>
          </a:lstStyle>
          <a:p>
            <a:pPr algn="r">
              <a:spcAft>
                <a:spcPts val="0"/>
              </a:spcAft>
            </a:pPr>
            <a:r>
              <a:rPr lang="en-US" sz="2400" dirty="0">
                <a:solidFill>
                  <a:schemeClr val="bg1"/>
                </a:solidFill>
              </a:rPr>
              <a:t>The current state and development of the mineral resource base of uranium in Kazakhstan</a:t>
            </a:r>
            <a:endParaRPr lang="en-US" sz="2000" dirty="0">
              <a:solidFill>
                <a:schemeClr val="bg1"/>
              </a:solidFill>
            </a:endParaRPr>
          </a:p>
        </p:txBody>
      </p:sp>
      <p:sp>
        <p:nvSpPr>
          <p:cNvPr id="6" name="TextBox 5"/>
          <p:cNvSpPr txBox="1"/>
          <p:nvPr/>
        </p:nvSpPr>
        <p:spPr>
          <a:xfrm>
            <a:off x="1154152" y="6176356"/>
            <a:ext cx="4814386" cy="548640"/>
          </a:xfrm>
          <a:prstGeom prst="rect">
            <a:avLst/>
          </a:prstGeom>
          <a:noFill/>
        </p:spPr>
        <p:txBody>
          <a:bodyPr wrap="square" rtlCol="0">
            <a:spAutoFit/>
          </a:bodyPr>
          <a:lstStyle/>
          <a:p>
            <a:endParaRPr lang="ru-RU" altLang="ru-RU" sz="3200" b="1" spc="200" dirty="0">
              <a:solidFill>
                <a:schemeClr val="bg1"/>
              </a:solidFill>
              <a:latin typeface="Century Gothic" panose="020B0502020202020204" pitchFamily="34" charset="0"/>
              <a:ea typeface="+mj-ea"/>
              <a:cs typeface="Arial" panose="020B0604020202020204" pitchFamily="34"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065" y="1985254"/>
            <a:ext cx="5559315" cy="1089587"/>
          </a:xfrm>
          <a:prstGeom prst="rect">
            <a:avLst/>
          </a:prstGeom>
        </p:spPr>
      </p:pic>
    </p:spTree>
    <p:extLst>
      <p:ext uri="{BB962C8B-B14F-4D97-AF65-F5344CB8AC3E}">
        <p14:creationId xmlns:p14="http://schemas.microsoft.com/office/powerpoint/2010/main" val="384660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extLst>
              <p:ext uri="{D42A27DB-BD31-4B8C-83A1-F6EECF244321}">
                <p14:modId xmlns:p14="http://schemas.microsoft.com/office/powerpoint/2010/main" val="3080593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0" name="Object 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9" name="Subtitle 2"/>
          <p:cNvSpPr txBox="1">
            <a:spLocks/>
          </p:cNvSpPr>
          <p:nvPr/>
        </p:nvSpPr>
        <p:spPr>
          <a:xfrm>
            <a:off x="6735045" y="680285"/>
            <a:ext cx="5303520" cy="365956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8000" indent="-288000" algn="l">
              <a:lnSpc>
                <a:spcPct val="108000"/>
              </a:lnSpc>
              <a:spcBef>
                <a:spcPts val="600"/>
              </a:spcBef>
            </a:pPr>
            <a:r>
              <a:rPr lang="en-US" sz="2000" b="1" dirty="0">
                <a:solidFill>
                  <a:srgbClr val="243D7C"/>
                </a:solidFill>
                <a:latin typeface="Century Gothic" panose="020B0502020202020204" pitchFamily="34" charset="0"/>
                <a:cs typeface="Arial" panose="020B0604020202020204" pitchFamily="34" charset="0"/>
              </a:rPr>
              <a:t>Environment and Social</a:t>
            </a:r>
          </a:p>
          <a:p>
            <a:pPr marL="285750" indent="-285750" algn="l">
              <a:lnSpc>
                <a:spcPct val="108000"/>
              </a:lnSpc>
              <a:spcBef>
                <a:spcPts val="0"/>
              </a:spcBef>
              <a:spcAft>
                <a:spcPts val="300"/>
              </a:spcAft>
              <a:buFont typeface="Arial" panose="020B0604020202020204" pitchFamily="34" charset="0"/>
              <a:buChar char="•"/>
            </a:pPr>
            <a:r>
              <a:rPr lang="en-US" sz="1400" dirty="0">
                <a:solidFill>
                  <a:srgbClr val="243D7C"/>
                </a:solidFill>
                <a:latin typeface="Century Gothic" panose="020B0502020202020204" pitchFamily="34" charset="0"/>
                <a:cs typeface="+mn-cs"/>
              </a:rPr>
              <a:t>KAP extracts uranium using in-situ recovery (ISR) mining, the most environmentally friendly production method</a:t>
            </a:r>
          </a:p>
          <a:p>
            <a:pPr marL="285750" indent="-285750" algn="l">
              <a:lnSpc>
                <a:spcPct val="108000"/>
              </a:lnSpc>
              <a:spcBef>
                <a:spcPts val="0"/>
              </a:spcBef>
              <a:spcAft>
                <a:spcPts val="300"/>
              </a:spcAft>
              <a:buFont typeface="Arial" panose="020B0604020202020204" pitchFamily="34" charset="0"/>
              <a:buChar char="•"/>
            </a:pPr>
            <a:r>
              <a:rPr lang="en-US" sz="1400" dirty="0">
                <a:solidFill>
                  <a:srgbClr val="243D7C"/>
                </a:solidFill>
                <a:latin typeface="Century Gothic" panose="020B0502020202020204" pitchFamily="34" charset="0"/>
                <a:cs typeface="+mn-cs"/>
              </a:rPr>
              <a:t>Ongoing implementation of the Board-approved Environmental and Social Action Plan (ESAP)</a:t>
            </a:r>
          </a:p>
          <a:p>
            <a:pPr marL="285750" indent="-285750" algn="l">
              <a:lnSpc>
                <a:spcPct val="108000"/>
              </a:lnSpc>
              <a:spcBef>
                <a:spcPts val="0"/>
              </a:spcBef>
              <a:spcAft>
                <a:spcPts val="300"/>
              </a:spcAft>
              <a:buFont typeface="Arial" panose="020B0604020202020204" pitchFamily="34" charset="0"/>
              <a:buChar char="•"/>
            </a:pPr>
            <a:r>
              <a:rPr lang="en-US" sz="1400" dirty="0">
                <a:solidFill>
                  <a:srgbClr val="243D7C"/>
                </a:solidFill>
                <a:latin typeface="Century Gothic" panose="020B0502020202020204" pitchFamily="34" charset="0"/>
                <a:cs typeface="+mn-cs"/>
              </a:rPr>
              <a:t>Company continues to bolster ongoing transition to a risk-based approach to meet transparent ESG reporting demands </a:t>
            </a:r>
          </a:p>
          <a:p>
            <a:pPr marL="285750" indent="-285750" algn="l">
              <a:lnSpc>
                <a:spcPct val="108000"/>
              </a:lnSpc>
              <a:spcBef>
                <a:spcPts val="0"/>
              </a:spcBef>
              <a:spcAft>
                <a:spcPts val="300"/>
              </a:spcAft>
              <a:buFont typeface="Arial" panose="020B0604020202020204" pitchFamily="34" charset="0"/>
              <a:buChar char="•"/>
            </a:pPr>
            <a:r>
              <a:rPr lang="en-GB" sz="1400" dirty="0">
                <a:solidFill>
                  <a:srgbClr val="243D7C"/>
                </a:solidFill>
                <a:latin typeface="Century Gothic" panose="020B0502020202020204" pitchFamily="34" charset="0"/>
                <a:cs typeface="+mn-cs"/>
              </a:rPr>
              <a:t>Focus on decarbonisation, climate risks and water resources</a:t>
            </a:r>
          </a:p>
          <a:p>
            <a:pPr marL="285750" indent="-285750" algn="l">
              <a:lnSpc>
                <a:spcPct val="108000"/>
              </a:lnSpc>
              <a:spcBef>
                <a:spcPts val="0"/>
              </a:spcBef>
              <a:spcAft>
                <a:spcPts val="300"/>
              </a:spcAft>
              <a:buFont typeface="Arial" panose="020B0604020202020204" pitchFamily="34" charset="0"/>
              <a:buChar char="•"/>
            </a:pPr>
            <a:r>
              <a:rPr lang="en-US" sz="1400" dirty="0">
                <a:solidFill>
                  <a:srgbClr val="243D7C"/>
                </a:solidFill>
                <a:latin typeface="Century Gothic" panose="020B0502020202020204" pitchFamily="34" charset="0"/>
              </a:rPr>
              <a:t>KAP approved Comprehensive Action Plan for </a:t>
            </a:r>
            <a:r>
              <a:rPr lang="en-GB" sz="1400" dirty="0">
                <a:solidFill>
                  <a:srgbClr val="243D7C"/>
                </a:solidFill>
                <a:latin typeface="Century Gothic" panose="020B0502020202020204" pitchFamily="34" charset="0"/>
              </a:rPr>
              <a:t>Decarbonisation</a:t>
            </a:r>
            <a:r>
              <a:rPr lang="en-US" sz="1400" dirty="0">
                <a:solidFill>
                  <a:srgbClr val="243D7C"/>
                </a:solidFill>
                <a:latin typeface="Century Gothic" panose="020B0502020202020204" pitchFamily="34" charset="0"/>
              </a:rPr>
              <a:t> and Carbon Neutrality until 2040 </a:t>
            </a:r>
          </a:p>
          <a:p>
            <a:pPr marL="285750" indent="-285750" algn="l">
              <a:lnSpc>
                <a:spcPct val="108000"/>
              </a:lnSpc>
              <a:spcBef>
                <a:spcPts val="0"/>
              </a:spcBef>
              <a:spcAft>
                <a:spcPts val="300"/>
              </a:spcAft>
              <a:buFont typeface="Arial" panose="020B0604020202020204" pitchFamily="34" charset="0"/>
              <a:buChar char="•"/>
            </a:pPr>
            <a:r>
              <a:rPr lang="fr-FR" sz="1400" dirty="0">
                <a:solidFill>
                  <a:srgbClr val="243D7C"/>
                </a:solidFill>
                <a:latin typeface="Century Gothic" panose="020B0502020202020204" pitchFamily="34" charset="0"/>
              </a:rPr>
              <a:t>KAP </a:t>
            </a:r>
            <a:r>
              <a:rPr lang="en-GB" sz="1400" dirty="0">
                <a:solidFill>
                  <a:srgbClr val="243D7C"/>
                </a:solidFill>
                <a:latin typeface="Century Gothic" panose="020B0502020202020204" pitchFamily="34" charset="0"/>
              </a:rPr>
              <a:t>submitted</a:t>
            </a:r>
            <a:r>
              <a:rPr lang="fr-FR" sz="1400" dirty="0">
                <a:solidFill>
                  <a:srgbClr val="243D7C"/>
                </a:solidFill>
                <a:latin typeface="Century Gothic" panose="020B0502020202020204" pitchFamily="34" charset="0"/>
              </a:rPr>
              <a:t> CDP questionnaire on </a:t>
            </a:r>
            <a:r>
              <a:rPr lang="en-GB" sz="1400" dirty="0">
                <a:solidFill>
                  <a:srgbClr val="243D7C"/>
                </a:solidFill>
                <a:latin typeface="Century Gothic" panose="020B0502020202020204" pitchFamily="34" charset="0"/>
              </a:rPr>
              <a:t>climate</a:t>
            </a:r>
            <a:r>
              <a:rPr lang="fr-FR" sz="1400" dirty="0">
                <a:solidFill>
                  <a:srgbClr val="243D7C"/>
                </a:solidFill>
                <a:latin typeface="Century Gothic" panose="020B0502020202020204" pitchFamily="34" charset="0"/>
              </a:rPr>
              <a:t> change for the first time</a:t>
            </a:r>
            <a:endParaRPr lang="ru-RU" sz="1400" dirty="0">
              <a:solidFill>
                <a:srgbClr val="243D7C"/>
              </a:solidFill>
              <a:latin typeface="Century Gothic" panose="020B0502020202020204" pitchFamily="34" charset="0"/>
            </a:endParaRP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512" y="251934"/>
            <a:ext cx="4388023" cy="3026041"/>
          </a:xfrm>
          <a:prstGeom prst="rect">
            <a:avLst/>
          </a:prstGeom>
        </p:spPr>
      </p:pic>
      <p:sp>
        <p:nvSpPr>
          <p:cNvPr id="4" name="TextBox 3"/>
          <p:cNvSpPr txBox="1"/>
          <p:nvPr/>
        </p:nvSpPr>
        <p:spPr>
          <a:xfrm>
            <a:off x="6735045" y="4237094"/>
            <a:ext cx="5303520" cy="2130520"/>
          </a:xfrm>
          <a:prstGeom prst="rect">
            <a:avLst/>
          </a:prstGeom>
          <a:noFill/>
        </p:spPr>
        <p:txBody>
          <a:bodyPr wrap="square" rtlCol="0">
            <a:spAutoFit/>
          </a:bodyPr>
          <a:lstStyle/>
          <a:p>
            <a:pPr marL="288000" indent="-288000">
              <a:lnSpc>
                <a:spcPct val="108000"/>
              </a:lnSpc>
              <a:spcBef>
                <a:spcPts val="600"/>
              </a:spcBef>
            </a:pPr>
            <a:r>
              <a:rPr lang="en-US" sz="2000" b="1" dirty="0">
                <a:solidFill>
                  <a:srgbClr val="243D7C"/>
                </a:solidFill>
                <a:latin typeface="Century Gothic" panose="020B0502020202020204" pitchFamily="34" charset="0"/>
                <a:cs typeface="Arial" panose="020B0604020202020204" pitchFamily="34" charset="0"/>
              </a:rPr>
              <a:t>Governance</a:t>
            </a:r>
          </a:p>
          <a:p>
            <a:pPr marL="285750" indent="-285750">
              <a:lnSpc>
                <a:spcPct val="108000"/>
              </a:lnSpc>
              <a:spcAft>
                <a:spcPts val="300"/>
              </a:spcAft>
              <a:buFont typeface="Arial" panose="020B0604020202020204" pitchFamily="34" charset="0"/>
              <a:buChar char="•"/>
            </a:pPr>
            <a:r>
              <a:rPr lang="en-GB" sz="1400" dirty="0">
                <a:solidFill>
                  <a:srgbClr val="243D7C"/>
                </a:solidFill>
                <a:latin typeface="Century Gothic" panose="020B0502020202020204" pitchFamily="34" charset="0"/>
                <a:cs typeface="Arial" panose="020B0604020202020204" pitchFamily="34" charset="0"/>
              </a:rPr>
              <a:t>Received Corporate Governance Rating “A”</a:t>
            </a:r>
            <a:endParaRPr lang="ru-RU" sz="1400" dirty="0">
              <a:solidFill>
                <a:srgbClr val="243D7C"/>
              </a:solidFill>
              <a:latin typeface="Century Gothic" panose="020B0502020202020204" pitchFamily="34" charset="0"/>
              <a:cs typeface="Arial" panose="020B0604020202020204" pitchFamily="34" charset="0"/>
            </a:endParaRPr>
          </a:p>
          <a:p>
            <a:pPr marL="285750" indent="-285750">
              <a:lnSpc>
                <a:spcPct val="108000"/>
              </a:lnSpc>
              <a:spcAft>
                <a:spcPts val="300"/>
              </a:spcAft>
              <a:buFont typeface="Arial" panose="020B0604020202020204" pitchFamily="34" charset="0"/>
              <a:buChar char="•"/>
            </a:pPr>
            <a:r>
              <a:rPr lang="en-US" sz="1400" dirty="0">
                <a:solidFill>
                  <a:srgbClr val="243D7C"/>
                </a:solidFill>
                <a:latin typeface="Century Gothic" panose="020B0502020202020204" pitchFamily="34" charset="0"/>
              </a:rPr>
              <a:t>Consistent integration of sustainable development principles into the corporate governance system</a:t>
            </a:r>
          </a:p>
          <a:p>
            <a:pPr marL="285750" indent="-285750">
              <a:lnSpc>
                <a:spcPct val="108000"/>
              </a:lnSpc>
              <a:spcAft>
                <a:spcPts val="300"/>
              </a:spcAft>
              <a:buFont typeface="Arial" panose="020B0604020202020204" pitchFamily="34" charset="0"/>
              <a:buChar char="•"/>
            </a:pPr>
            <a:r>
              <a:rPr lang="en-US" sz="1400" dirty="0">
                <a:solidFill>
                  <a:srgbClr val="243D7C"/>
                </a:solidFill>
                <a:latin typeface="Century Gothic" panose="020B0502020202020204" pitchFamily="34" charset="0"/>
              </a:rPr>
              <a:t>The Company’s governance systems and principles comply with international standards recognised by the global economic community (OECD Principles of Corporate Governance)</a:t>
            </a:r>
          </a:p>
        </p:txBody>
      </p:sp>
      <p:sp>
        <p:nvSpPr>
          <p:cNvPr id="7" name="Прямоугольник 6"/>
          <p:cNvSpPr/>
          <p:nvPr/>
        </p:nvSpPr>
        <p:spPr>
          <a:xfrm>
            <a:off x="295282" y="2689078"/>
            <a:ext cx="6439763" cy="3671774"/>
          </a:xfrm>
          <a:prstGeom prst="rect">
            <a:avLst/>
          </a:prstGeom>
        </p:spPr>
        <p:txBody>
          <a:bodyPr wrap="square">
            <a:spAutoFit/>
          </a:bodyPr>
          <a:lstStyle/>
          <a:p>
            <a:pPr>
              <a:lnSpc>
                <a:spcPct val="108000"/>
              </a:lnSpc>
              <a:spcBef>
                <a:spcPts val="600"/>
              </a:spcBef>
            </a:pPr>
            <a:r>
              <a:rPr lang="en-US" sz="2000" b="1" dirty="0">
                <a:solidFill>
                  <a:srgbClr val="243D7C"/>
                </a:solidFill>
                <a:latin typeface="Century Gothic" panose="020B0502020202020204" pitchFamily="34" charset="0"/>
                <a:cs typeface="Arial" panose="020B0604020202020204" pitchFamily="34" charset="0"/>
              </a:rPr>
              <a:t>2022/2023:</a:t>
            </a:r>
          </a:p>
          <a:p>
            <a:pPr marL="283464" indent="-285750" algn="just">
              <a:spcAft>
                <a:spcPts val="300"/>
              </a:spcAft>
              <a:buFont typeface="Arial" panose="020B0604020202020204" pitchFamily="34" charset="0"/>
              <a:buChar char="•"/>
            </a:pPr>
            <a:r>
              <a:rPr lang="en-US" sz="1400" dirty="0">
                <a:solidFill>
                  <a:srgbClr val="243D7C"/>
                </a:solidFill>
                <a:latin typeface="Century Gothic" panose="020B0502020202020204" pitchFamily="34" charset="0"/>
                <a:cs typeface="Arial" panose="020B0604020202020204" pitchFamily="34" charset="0"/>
              </a:rPr>
              <a:t>S&amp;P Global Ratings has assigned Kazatomprom an ESG score of 51/100. Kazatomprom is better positioned than its wider mining sector peers</a:t>
            </a:r>
            <a:r>
              <a:rPr lang="ru-RU" sz="1400" dirty="0">
                <a:solidFill>
                  <a:srgbClr val="243D7C"/>
                </a:solidFill>
                <a:latin typeface="Century Gothic" panose="020B0502020202020204" pitchFamily="34" charset="0"/>
                <a:cs typeface="Arial" panose="020B0604020202020204" pitchFamily="34" charset="0"/>
              </a:rPr>
              <a:t> (</a:t>
            </a:r>
            <a:r>
              <a:rPr lang="en-US" sz="1400" dirty="0">
                <a:solidFill>
                  <a:srgbClr val="243D7C"/>
                </a:solidFill>
                <a:latin typeface="Century Gothic" panose="020B0502020202020204" pitchFamily="34" charset="0"/>
                <a:cs typeface="Arial" panose="020B0604020202020204" pitchFamily="34" charset="0"/>
              </a:rPr>
              <a:t>Metal &amp; Mining sector average is 50/100, best is 68/100</a:t>
            </a:r>
            <a:r>
              <a:rPr lang="ru-RU" sz="1400" dirty="0">
                <a:solidFill>
                  <a:srgbClr val="243D7C"/>
                </a:solidFill>
                <a:latin typeface="Century Gothic" panose="020B0502020202020204" pitchFamily="34" charset="0"/>
                <a:cs typeface="Arial" panose="020B0604020202020204" pitchFamily="34" charset="0"/>
              </a:rPr>
              <a:t>)</a:t>
            </a:r>
          </a:p>
          <a:p>
            <a:pPr marL="283464" indent="-285750" algn="just">
              <a:spcAft>
                <a:spcPts val="300"/>
              </a:spcAft>
              <a:buFont typeface="Arial" panose="020B0604020202020204" pitchFamily="34" charset="0"/>
              <a:buChar char="•"/>
            </a:pPr>
            <a:r>
              <a:rPr lang="en-US" sz="1400" dirty="0">
                <a:solidFill>
                  <a:srgbClr val="243D7C"/>
                </a:solidFill>
                <a:latin typeface="Century Gothic" panose="020B0502020202020204" pitchFamily="34" charset="0"/>
                <a:cs typeface="Arial" panose="020B0604020202020204" pitchFamily="34" charset="0"/>
              </a:rPr>
              <a:t>According to PwC, Kazatomprom became a winner of the best Kazakh companies rating by the level of ESG disclosure</a:t>
            </a:r>
          </a:p>
          <a:p>
            <a:pPr marL="283464" indent="-285750" algn="just">
              <a:spcAft>
                <a:spcPts val="300"/>
              </a:spcAft>
              <a:buFont typeface="Arial" panose="020B0604020202020204" pitchFamily="34" charset="0"/>
              <a:buChar char="•"/>
            </a:pPr>
            <a:r>
              <a:rPr lang="en-US" sz="1400" dirty="0">
                <a:solidFill>
                  <a:srgbClr val="243D7C"/>
                </a:solidFill>
                <a:latin typeface="Century Gothic" panose="020B0502020202020204" pitchFamily="34" charset="0"/>
                <a:cs typeface="Arial" panose="020B0604020202020204" pitchFamily="34" charset="0"/>
              </a:rPr>
              <a:t>Joined the United Nations Global Compact, the world's largest sustainable development initiative</a:t>
            </a:r>
          </a:p>
          <a:p>
            <a:pPr marL="283464" indent="-285750" algn="just">
              <a:spcAft>
                <a:spcPts val="300"/>
              </a:spcAft>
              <a:buFont typeface="Arial" panose="020B0604020202020204" pitchFamily="34" charset="0"/>
              <a:buChar char="•"/>
            </a:pPr>
            <a:r>
              <a:rPr lang="en-US" sz="1400" dirty="0">
                <a:solidFill>
                  <a:srgbClr val="243D7C"/>
                </a:solidFill>
                <a:latin typeface="Century Gothic" panose="020B0502020202020204" pitchFamily="34" charset="0"/>
                <a:cs typeface="Arial" panose="020B0604020202020204" pitchFamily="34" charset="0"/>
              </a:rPr>
              <a:t>Human Rights policy approved by the Board</a:t>
            </a:r>
          </a:p>
          <a:p>
            <a:pPr marL="283464" indent="-285750" algn="just">
              <a:spcAft>
                <a:spcPts val="300"/>
              </a:spcAft>
              <a:buFont typeface="Arial" panose="020B0604020202020204" pitchFamily="34" charset="0"/>
              <a:buChar char="•"/>
            </a:pPr>
            <a:r>
              <a:rPr lang="en-GB" sz="1400" dirty="0">
                <a:solidFill>
                  <a:srgbClr val="243D7C"/>
                </a:solidFill>
                <a:latin typeface="Century Gothic" panose="020B0502020202020204" pitchFamily="34" charset="0"/>
                <a:cs typeface="Arial" panose="020B0604020202020204" pitchFamily="34" charset="0"/>
              </a:rPr>
              <a:t>Decarbonisation</a:t>
            </a:r>
            <a:r>
              <a:rPr lang="en-US" sz="1400" dirty="0">
                <a:solidFill>
                  <a:srgbClr val="243D7C"/>
                </a:solidFill>
                <a:latin typeface="Century Gothic" panose="020B0502020202020204" pitchFamily="34" charset="0"/>
                <a:cs typeface="Arial" panose="020B0604020202020204" pitchFamily="34" charset="0"/>
              </a:rPr>
              <a:t> and Carbon Neutrality Strategy until 2060 approved by the Board</a:t>
            </a:r>
            <a:endParaRPr lang="ru-RU" sz="1400" dirty="0">
              <a:solidFill>
                <a:srgbClr val="243D7C"/>
              </a:solidFill>
              <a:latin typeface="Century Gothic" panose="020B0502020202020204" pitchFamily="34" charset="0"/>
              <a:cs typeface="Arial" panose="020B0604020202020204" pitchFamily="34" charset="0"/>
            </a:endParaRPr>
          </a:p>
          <a:p>
            <a:pPr marL="283464" indent="-285750" algn="just">
              <a:spcAft>
                <a:spcPts val="300"/>
              </a:spcAft>
              <a:buFont typeface="Arial" panose="020B0604020202020204" pitchFamily="34" charset="0"/>
              <a:buChar char="•"/>
            </a:pPr>
            <a:r>
              <a:rPr lang="en-US" sz="1400" dirty="0">
                <a:solidFill>
                  <a:srgbClr val="243D7C"/>
                </a:solidFill>
                <a:latin typeface="Century Gothic" panose="020B0502020202020204" pitchFamily="34" charset="0"/>
                <a:cs typeface="Arial" panose="020B0604020202020204" pitchFamily="34" charset="0"/>
              </a:rPr>
              <a:t>2023-2024 Roadmap for ESG practices advancement at Kazatomprom approved by the Board</a:t>
            </a:r>
            <a:endParaRPr lang="ru-RU" sz="1400" dirty="0">
              <a:solidFill>
                <a:srgbClr val="243D7C"/>
              </a:solidFill>
              <a:latin typeface="Century Gothic" panose="020B0502020202020204" pitchFamily="34" charset="0"/>
              <a:cs typeface="Arial" panose="020B0604020202020204" pitchFamily="34" charset="0"/>
            </a:endParaRPr>
          </a:p>
          <a:p>
            <a:pPr marL="283464" indent="-285750" algn="just">
              <a:spcAft>
                <a:spcPts val="300"/>
              </a:spcAft>
              <a:buFont typeface="Arial" panose="020B0604020202020204" pitchFamily="34" charset="0"/>
              <a:buChar char="•"/>
            </a:pPr>
            <a:r>
              <a:rPr lang="ru-RU" sz="1400" dirty="0">
                <a:solidFill>
                  <a:srgbClr val="243D7C"/>
                </a:solidFill>
                <a:latin typeface="Century Gothic" panose="020B0502020202020204" pitchFamily="34" charset="0"/>
                <a:cs typeface="Arial" panose="020B0604020202020204" pitchFamily="34" charset="0"/>
              </a:rPr>
              <a:t>2022</a:t>
            </a:r>
            <a:r>
              <a:rPr lang="en-US" sz="1400" dirty="0">
                <a:solidFill>
                  <a:srgbClr val="243D7C"/>
                </a:solidFill>
                <a:latin typeface="Century Gothic" panose="020B0502020202020204" pitchFamily="34" charset="0"/>
                <a:cs typeface="Arial" panose="020B0604020202020204" pitchFamily="34" charset="0"/>
              </a:rPr>
              <a:t> Integrated annual report’s non-financial data disclosed in compliance with GRI, SASB, and TCFD standards &amp; recommendations</a:t>
            </a:r>
            <a:endParaRPr lang="ru-RU" sz="1400" dirty="0">
              <a:solidFill>
                <a:srgbClr val="243D7C"/>
              </a:solidFill>
              <a:latin typeface="Century Gothic" panose="020B0502020202020204" pitchFamily="34" charset="0"/>
              <a:cs typeface="Arial" panose="020B0604020202020204" pitchFamily="34" charset="0"/>
            </a:endParaRPr>
          </a:p>
        </p:txBody>
      </p:sp>
      <p:sp>
        <p:nvSpPr>
          <p:cNvPr id="14" name="Slide Number Placeholder 18"/>
          <p:cNvSpPr>
            <a:spLocks noGrp="1"/>
          </p:cNvSpPr>
          <p:nvPr>
            <p:ph type="sldNum" sz="quarter" idx="12"/>
          </p:nvPr>
        </p:nvSpPr>
        <p:spPr>
          <a:xfrm>
            <a:off x="0" y="6556248"/>
            <a:ext cx="450166" cy="301752"/>
          </a:xfrm>
        </p:spPr>
        <p:txBody>
          <a:bodyPr/>
          <a:lstStyle/>
          <a:p>
            <a:pPr algn="ctr" fontAlgn="base">
              <a:spcBef>
                <a:spcPct val="0"/>
              </a:spcBef>
              <a:spcAft>
                <a:spcPct val="0"/>
              </a:spcAft>
            </a:pPr>
            <a:r>
              <a:rPr lang="en-US" sz="1200"/>
              <a:t>10</a:t>
            </a:r>
            <a:endParaRPr lang="en-CA" sz="1200" dirty="0"/>
          </a:p>
        </p:txBody>
      </p:sp>
      <p:sp>
        <p:nvSpPr>
          <p:cNvPr id="15" name="Footer Placeholder 6"/>
          <p:cNvSpPr>
            <a:spLocks noGrp="1"/>
          </p:cNvSpPr>
          <p:nvPr>
            <p:ph type="ftr" sz="quarter" idx="11"/>
          </p:nvPr>
        </p:nvSpPr>
        <p:spPr>
          <a:xfrm>
            <a:off x="3478823" y="6556248"/>
            <a:ext cx="5234354" cy="301752"/>
          </a:xfrm>
        </p:spPr>
        <p:txBody>
          <a:bodyPr/>
          <a:lstStyle/>
          <a:p>
            <a:pPr algn="ctr" fontAlgn="base">
              <a:spcBef>
                <a:spcPct val="0"/>
              </a:spcBef>
              <a:spcAft>
                <a:spcPct val="0"/>
              </a:spcAft>
            </a:pPr>
            <a:r>
              <a:rPr lang="en-CA" sz="1200" dirty="0"/>
              <a:t>Astana-Vancouver</a:t>
            </a:r>
          </a:p>
        </p:txBody>
      </p:sp>
      <p:sp>
        <p:nvSpPr>
          <p:cNvPr id="11" name="Date Placeholder 7"/>
          <p:cNvSpPr>
            <a:spLocks noGrp="1"/>
          </p:cNvSpPr>
          <p:nvPr>
            <p:ph type="dt" sz="half" idx="10"/>
          </p:nvPr>
        </p:nvSpPr>
        <p:spPr>
          <a:xfrm>
            <a:off x="9448800" y="6556248"/>
            <a:ext cx="2743200" cy="301752"/>
          </a:xfrm>
        </p:spPr>
        <p:txBody>
          <a:bodyPr/>
          <a:lstStyle/>
          <a:p>
            <a:pPr algn="r" fontAlgn="base">
              <a:spcBef>
                <a:spcPct val="0"/>
              </a:spcBef>
              <a:spcAft>
                <a:spcPct val="0"/>
              </a:spcAft>
            </a:pPr>
            <a:r>
              <a:rPr lang="en-US" sz="1200" dirty="0"/>
              <a:t>2024</a:t>
            </a:r>
            <a:endParaRPr lang="en-CA" sz="1200" dirty="0"/>
          </a:p>
        </p:txBody>
      </p:sp>
      <p:sp>
        <p:nvSpPr>
          <p:cNvPr id="16" name="Title 4"/>
          <p:cNvSpPr>
            <a:spLocks noGrp="1"/>
          </p:cNvSpPr>
          <p:nvPr>
            <p:ph type="title"/>
          </p:nvPr>
        </p:nvSpPr>
        <p:spPr>
          <a:xfrm>
            <a:off x="295283" y="211446"/>
            <a:ext cx="10980542" cy="553998"/>
          </a:xfrm>
        </p:spPr>
        <p:txBody>
          <a:bodyPr/>
          <a:lstStyle/>
          <a:p>
            <a:r>
              <a:rPr lang="en-GB" altLang="ru-RU" sz="2800" dirty="0">
                <a:cs typeface="Segoe UI" panose="020B0502040204020203" pitchFamily="34" charset="0"/>
              </a:rPr>
              <a:t>Kazatomprom</a:t>
            </a:r>
            <a:r>
              <a:rPr lang="en-GB" altLang="ru-RU" dirty="0">
                <a:cs typeface="Segoe UI" panose="020B0502040204020203" pitchFamily="34" charset="0"/>
              </a:rPr>
              <a:t> </a:t>
            </a:r>
            <a:r>
              <a:rPr lang="en-GB" altLang="ru-RU" sz="2800" dirty="0">
                <a:cs typeface="Segoe UI" panose="020B0502040204020203" pitchFamily="34" charset="0"/>
              </a:rPr>
              <a:t>ESG</a:t>
            </a:r>
            <a:r>
              <a:rPr lang="en-GB" altLang="ru-RU" dirty="0">
                <a:cs typeface="Segoe UI" panose="020B0502040204020203" pitchFamily="34" charset="0"/>
              </a:rPr>
              <a:t> </a:t>
            </a:r>
            <a:r>
              <a:rPr lang="en-GB" altLang="ru-RU" sz="2800" dirty="0">
                <a:cs typeface="Segoe UI" panose="020B0502040204020203" pitchFamily="34" charset="0"/>
              </a:rPr>
              <a:t>Landscape</a:t>
            </a:r>
            <a:endParaRPr lang="en-US" dirty="0"/>
          </a:p>
        </p:txBody>
      </p:sp>
    </p:spTree>
    <p:extLst>
      <p:ext uri="{BB962C8B-B14F-4D97-AF65-F5344CB8AC3E}">
        <p14:creationId xmlns:p14="http://schemas.microsoft.com/office/powerpoint/2010/main" val="48613235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Slide Number Placeholder 18"/>
          <p:cNvSpPr>
            <a:spLocks noGrp="1"/>
          </p:cNvSpPr>
          <p:nvPr>
            <p:ph type="sldNum" sz="quarter" idx="12"/>
          </p:nvPr>
        </p:nvSpPr>
        <p:spPr>
          <a:xfrm>
            <a:off x="0" y="6550232"/>
            <a:ext cx="450166" cy="301752"/>
          </a:xfrm>
        </p:spPr>
        <p:txBody>
          <a:bodyPr/>
          <a:lstStyle/>
          <a:p>
            <a:pPr algn="ctr" fontAlgn="base">
              <a:spcBef>
                <a:spcPct val="0"/>
              </a:spcBef>
              <a:spcAft>
                <a:spcPct val="0"/>
              </a:spcAft>
            </a:pPr>
            <a:fld id="{7FA1D94E-16F3-49BA-ABDF-8DF15B85F6DB}" type="slidenum">
              <a:rPr lang="en-CA" sz="1200" smtClean="0"/>
              <a:pPr algn="ctr" fontAlgn="base">
                <a:spcBef>
                  <a:spcPct val="0"/>
                </a:spcBef>
                <a:spcAft>
                  <a:spcPct val="0"/>
                </a:spcAft>
              </a:pPr>
              <a:t>11</a:t>
            </a:fld>
            <a:endParaRPr lang="en-CA" sz="1200" dirty="0"/>
          </a:p>
        </p:txBody>
      </p:sp>
      <p:sp>
        <p:nvSpPr>
          <p:cNvPr id="21" name="Slide Number Placeholder 18"/>
          <p:cNvSpPr txBox="1">
            <a:spLocks/>
          </p:cNvSpPr>
          <p:nvPr/>
        </p:nvSpPr>
        <p:spPr>
          <a:xfrm>
            <a:off x="0" y="6536583"/>
            <a:ext cx="450166" cy="301752"/>
          </a:xfrm>
          <a:prstGeom prst="rect">
            <a:avLst/>
          </a:prstGeom>
        </p:spPr>
        <p:txBody>
          <a:bodyPr vert="horz" wrap="square" lIns="91440" tIns="45720" rIns="91440" bIns="45720" numCol="1" anchor="ctr" anchorCtr="0" compatLnSpc="1">
            <a:prstTxWarp prst="textNoShape">
              <a:avLst/>
            </a:prstTxWarp>
          </a:bodyPr>
          <a:lstStyle>
            <a:defPPr>
              <a:defRPr lang="ru-RU"/>
            </a:defPPr>
            <a:lvl1pPr marL="0" algn="l" defTabSz="914400" rtl="0" eaLnBrk="1" latinLnBrk="0" hangingPunct="1">
              <a:defRPr lang="en-CA" sz="1100" b="1" kern="1200" baseline="0" smtClean="0">
                <a:solidFill>
                  <a:srgbClr val="002673"/>
                </a:solidFill>
                <a:latin typeface="Century Gothic" panose="020B0502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endParaRPr lang="ru-RU" sz="1200" dirty="0"/>
          </a:p>
        </p:txBody>
      </p:sp>
      <p:sp>
        <p:nvSpPr>
          <p:cNvPr id="22" name="Footer Placeholder 6"/>
          <p:cNvSpPr>
            <a:spLocks noGrp="1"/>
          </p:cNvSpPr>
          <p:nvPr>
            <p:ph type="ftr" sz="quarter" idx="11"/>
          </p:nvPr>
        </p:nvSpPr>
        <p:spPr>
          <a:xfrm>
            <a:off x="3478823" y="6556248"/>
            <a:ext cx="5234354" cy="301752"/>
          </a:xfrm>
        </p:spPr>
        <p:txBody>
          <a:bodyPr/>
          <a:lstStyle/>
          <a:p>
            <a:pPr algn="ctr" fontAlgn="base">
              <a:spcBef>
                <a:spcPct val="0"/>
              </a:spcBef>
              <a:spcAft>
                <a:spcPct val="0"/>
              </a:spcAft>
            </a:pPr>
            <a:r>
              <a:rPr lang="en-CA" sz="1200" dirty="0"/>
              <a:t>Astana-Vancouver</a:t>
            </a:r>
          </a:p>
        </p:txBody>
      </p:sp>
      <p:sp>
        <p:nvSpPr>
          <p:cNvPr id="15" name="Date Placeholder 7"/>
          <p:cNvSpPr>
            <a:spLocks noGrp="1"/>
          </p:cNvSpPr>
          <p:nvPr>
            <p:ph type="dt" sz="half" idx="10"/>
          </p:nvPr>
        </p:nvSpPr>
        <p:spPr>
          <a:xfrm>
            <a:off x="9448800" y="6556248"/>
            <a:ext cx="2743200" cy="301752"/>
          </a:xfrm>
        </p:spPr>
        <p:txBody>
          <a:bodyPr/>
          <a:lstStyle/>
          <a:p>
            <a:pPr algn="r" fontAlgn="base">
              <a:spcBef>
                <a:spcPct val="0"/>
              </a:spcBef>
              <a:spcAft>
                <a:spcPct val="0"/>
              </a:spcAft>
            </a:pPr>
            <a:r>
              <a:rPr lang="en-US" sz="1200" dirty="0"/>
              <a:t>2024</a:t>
            </a:r>
            <a:endParaRPr lang="en-CA" sz="1200" dirty="0"/>
          </a:p>
        </p:txBody>
      </p:sp>
      <p:sp>
        <p:nvSpPr>
          <p:cNvPr id="18" name="Content Placeholder 4"/>
          <p:cNvSpPr>
            <a:spLocks noGrp="1"/>
          </p:cNvSpPr>
          <p:nvPr>
            <p:ph sz="quarter" idx="13"/>
          </p:nvPr>
        </p:nvSpPr>
        <p:spPr>
          <a:xfrm>
            <a:off x="292356" y="894397"/>
            <a:ext cx="10170082" cy="620138"/>
          </a:xfrm>
        </p:spPr>
        <p:txBody>
          <a:bodyPr/>
          <a:lstStyle/>
          <a:p>
            <a:r>
              <a:rPr lang="en-US" altLang="pt-PT" sz="2000" spc="300" dirty="0">
                <a:solidFill>
                  <a:srgbClr val="243D7C"/>
                </a:solidFill>
                <a:latin typeface="Century Gothic" panose="020B0502020202020204" pitchFamily="34" charset="0"/>
                <a:ea typeface="Segoe UI" panose="020B0502040204020203" pitchFamily="34" charset="0"/>
                <a:cs typeface="Segoe UI" panose="020B0502040204020203" pitchFamily="34" charset="0"/>
              </a:rPr>
              <a:t>Environmental protection, including effective water and land resource management, and reduction of emissions</a:t>
            </a:r>
          </a:p>
        </p:txBody>
      </p:sp>
      <p:sp>
        <p:nvSpPr>
          <p:cNvPr id="24" name="Title 1"/>
          <p:cNvSpPr>
            <a:spLocks noGrp="1"/>
          </p:cNvSpPr>
          <p:nvPr>
            <p:ph type="title"/>
          </p:nvPr>
        </p:nvSpPr>
        <p:spPr>
          <a:xfrm>
            <a:off x="295283" y="211446"/>
            <a:ext cx="10897654" cy="553998"/>
          </a:xfrm>
        </p:spPr>
        <p:txBody>
          <a:bodyPr vert="horz"/>
          <a:lstStyle/>
          <a:p>
            <a:r>
              <a:rPr lang="en-GB" altLang="ru-RU" sz="2800" dirty="0">
                <a:latin typeface="Century Gothic" panose="020B0502020202020204" pitchFamily="34" charset="0"/>
                <a:cs typeface="Segoe UI" panose="020B0502040204020203" pitchFamily="34" charset="0"/>
              </a:rPr>
              <a:t>Environmental</a:t>
            </a:r>
            <a:r>
              <a:rPr lang="en-GB" altLang="ru-RU" dirty="0">
                <a:latin typeface="Century Gothic" panose="020B0502020202020204" pitchFamily="34" charset="0"/>
                <a:cs typeface="Segoe UI" panose="020B0502040204020203" pitchFamily="34" charset="0"/>
              </a:rPr>
              <a:t> </a:t>
            </a:r>
            <a:r>
              <a:rPr lang="en-GB" altLang="ru-RU" sz="2800" dirty="0">
                <a:latin typeface="Century Gothic" panose="020B0502020202020204" pitchFamily="34" charset="0"/>
                <a:cs typeface="Segoe UI" panose="020B0502040204020203" pitchFamily="34" charset="0"/>
              </a:rPr>
              <a:t>protection</a:t>
            </a:r>
            <a:endParaRPr lang="en-US" dirty="0"/>
          </a:p>
        </p:txBody>
      </p:sp>
      <p:sp>
        <p:nvSpPr>
          <p:cNvPr id="27" name="Title 1"/>
          <p:cNvSpPr txBox="1">
            <a:spLocks/>
          </p:cNvSpPr>
          <p:nvPr/>
        </p:nvSpPr>
        <p:spPr>
          <a:xfrm>
            <a:off x="450166" y="164850"/>
            <a:ext cx="11481954" cy="498598"/>
          </a:xfrm>
          <a:prstGeom prst="rect">
            <a:avLst/>
          </a:prstGeom>
        </p:spPr>
        <p:txBody>
          <a:bodyPr>
            <a:noAutofit/>
          </a:bodyPr>
          <a:lstStyle>
            <a:lvl1pPr algn="l" defTabSz="822408" rtl="0" eaLnBrk="0" fontAlgn="base" hangingPunct="0">
              <a:lnSpc>
                <a:spcPct val="90000"/>
              </a:lnSpc>
              <a:spcBef>
                <a:spcPct val="0"/>
              </a:spcBef>
              <a:spcAft>
                <a:spcPct val="0"/>
              </a:spcAft>
              <a:defRPr lang="en-US" altLang="ru-RU" sz="3600" b="1" kern="1200" smtClean="0">
                <a:solidFill>
                  <a:srgbClr val="002673"/>
                </a:solidFill>
                <a:latin typeface="Arial "/>
                <a:ea typeface="+mn-ea"/>
                <a:cs typeface="Arial" panose="020B0604020202020204" pitchFamily="34" charset="0"/>
              </a:defRPr>
            </a:lvl1pPr>
            <a:lvl2pPr algn="l" defTabSz="822408" rtl="0" eaLnBrk="0" fontAlgn="base" hangingPunct="0">
              <a:lnSpc>
                <a:spcPct val="90000"/>
              </a:lnSpc>
              <a:spcBef>
                <a:spcPct val="0"/>
              </a:spcBef>
              <a:spcAft>
                <a:spcPct val="0"/>
              </a:spcAft>
              <a:defRPr sz="3900">
                <a:solidFill>
                  <a:schemeClr val="tx1"/>
                </a:solidFill>
                <a:latin typeface="Calibri Light" pitchFamily="34" charset="0"/>
              </a:defRPr>
            </a:lvl2pPr>
            <a:lvl3pPr algn="l" defTabSz="822408" rtl="0" eaLnBrk="0" fontAlgn="base" hangingPunct="0">
              <a:lnSpc>
                <a:spcPct val="90000"/>
              </a:lnSpc>
              <a:spcBef>
                <a:spcPct val="0"/>
              </a:spcBef>
              <a:spcAft>
                <a:spcPct val="0"/>
              </a:spcAft>
              <a:defRPr sz="3900">
                <a:solidFill>
                  <a:schemeClr val="tx1"/>
                </a:solidFill>
                <a:latin typeface="Calibri Light" pitchFamily="34" charset="0"/>
              </a:defRPr>
            </a:lvl3pPr>
            <a:lvl4pPr algn="l" defTabSz="822408" rtl="0" eaLnBrk="0" fontAlgn="base" hangingPunct="0">
              <a:lnSpc>
                <a:spcPct val="90000"/>
              </a:lnSpc>
              <a:spcBef>
                <a:spcPct val="0"/>
              </a:spcBef>
              <a:spcAft>
                <a:spcPct val="0"/>
              </a:spcAft>
              <a:defRPr sz="3900">
                <a:solidFill>
                  <a:schemeClr val="tx1"/>
                </a:solidFill>
                <a:latin typeface="Calibri Light" pitchFamily="34" charset="0"/>
              </a:defRPr>
            </a:lvl4pPr>
            <a:lvl5pPr algn="l" defTabSz="822408" rtl="0" eaLnBrk="0" fontAlgn="base" hangingPunct="0">
              <a:lnSpc>
                <a:spcPct val="90000"/>
              </a:lnSpc>
              <a:spcBef>
                <a:spcPct val="0"/>
              </a:spcBef>
              <a:spcAft>
                <a:spcPct val="0"/>
              </a:spcAft>
              <a:defRPr sz="3900">
                <a:solidFill>
                  <a:schemeClr val="tx1"/>
                </a:solidFill>
                <a:latin typeface="Calibri Light" pitchFamily="34" charset="0"/>
              </a:defRPr>
            </a:lvl5pPr>
            <a:lvl6pPr marL="457247" algn="l" defTabSz="822408" rtl="0" fontAlgn="base">
              <a:lnSpc>
                <a:spcPct val="90000"/>
              </a:lnSpc>
              <a:spcBef>
                <a:spcPct val="0"/>
              </a:spcBef>
              <a:spcAft>
                <a:spcPct val="0"/>
              </a:spcAft>
              <a:defRPr sz="3900">
                <a:solidFill>
                  <a:schemeClr val="tx1"/>
                </a:solidFill>
                <a:latin typeface="Calibri Light" pitchFamily="34" charset="0"/>
              </a:defRPr>
            </a:lvl6pPr>
            <a:lvl7pPr marL="914492" algn="l" defTabSz="822408" rtl="0" fontAlgn="base">
              <a:lnSpc>
                <a:spcPct val="90000"/>
              </a:lnSpc>
              <a:spcBef>
                <a:spcPct val="0"/>
              </a:spcBef>
              <a:spcAft>
                <a:spcPct val="0"/>
              </a:spcAft>
              <a:defRPr sz="3900">
                <a:solidFill>
                  <a:schemeClr val="tx1"/>
                </a:solidFill>
                <a:latin typeface="Calibri Light" pitchFamily="34" charset="0"/>
              </a:defRPr>
            </a:lvl7pPr>
            <a:lvl8pPr marL="1371736" algn="l" defTabSz="822408" rtl="0" fontAlgn="base">
              <a:lnSpc>
                <a:spcPct val="90000"/>
              </a:lnSpc>
              <a:spcBef>
                <a:spcPct val="0"/>
              </a:spcBef>
              <a:spcAft>
                <a:spcPct val="0"/>
              </a:spcAft>
              <a:defRPr sz="3900">
                <a:solidFill>
                  <a:schemeClr val="tx1"/>
                </a:solidFill>
                <a:latin typeface="Calibri Light" pitchFamily="34" charset="0"/>
              </a:defRPr>
            </a:lvl8pPr>
            <a:lvl9pPr marL="1828984" algn="l" defTabSz="822408" rtl="0" fontAlgn="base">
              <a:lnSpc>
                <a:spcPct val="90000"/>
              </a:lnSpc>
              <a:spcBef>
                <a:spcPct val="0"/>
              </a:spcBef>
              <a:spcAft>
                <a:spcPct val="0"/>
              </a:spcAft>
              <a:defRPr sz="3900">
                <a:solidFill>
                  <a:schemeClr val="tx1"/>
                </a:solidFill>
                <a:latin typeface="Calibri Light" pitchFamily="34" charset="0"/>
              </a:defRPr>
            </a:lvl9pPr>
          </a:lstStyle>
          <a:p>
            <a:endParaRPr lang="en-GB" altLang="ru-RU" sz="4000" spc="300" dirty="0">
              <a:solidFill>
                <a:srgbClr val="F7A700"/>
              </a:solidFill>
              <a:latin typeface="Century Gothic" panose="020B0502020202020204" pitchFamily="34" charset="0"/>
              <a:cs typeface="Segoe UI" panose="020B0502040204020203" pitchFamily="34" charset="0"/>
            </a:endParaRPr>
          </a:p>
        </p:txBody>
      </p:sp>
      <p:sp>
        <p:nvSpPr>
          <p:cNvPr id="28" name="TextBox 27"/>
          <p:cNvSpPr txBox="1"/>
          <p:nvPr/>
        </p:nvSpPr>
        <p:spPr>
          <a:xfrm>
            <a:off x="458075" y="4378269"/>
            <a:ext cx="11474045" cy="1477328"/>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1500" dirty="0">
                <a:solidFill>
                  <a:srgbClr val="243D7C"/>
                </a:solidFill>
                <a:latin typeface="Century Gothic" panose="020B0502020202020204" pitchFamily="34" charset="0"/>
              </a:rPr>
              <a:t>824,000 </a:t>
            </a:r>
            <a:r>
              <a:rPr lang="en-GB" sz="1500" dirty="0">
                <a:solidFill>
                  <a:srgbClr val="243D7C"/>
                </a:solidFill>
                <a:latin typeface="Century Gothic" panose="020B0502020202020204" pitchFamily="34" charset="0"/>
              </a:rPr>
              <a:t>tonnes</a:t>
            </a:r>
            <a:r>
              <a:rPr lang="en-US" sz="1500" dirty="0">
                <a:solidFill>
                  <a:srgbClr val="243D7C"/>
                </a:solidFill>
                <a:latin typeface="Century Gothic" panose="020B0502020202020204" pitchFamily="34" charset="0"/>
              </a:rPr>
              <a:t> of СО</a:t>
            </a:r>
            <a:r>
              <a:rPr lang="en-US" sz="1500" baseline="-25000" dirty="0">
                <a:solidFill>
                  <a:srgbClr val="243D7C"/>
                </a:solidFill>
                <a:latin typeface="Century Gothic" panose="020B0502020202020204" pitchFamily="34" charset="0"/>
              </a:rPr>
              <a:t>2</a:t>
            </a:r>
            <a:r>
              <a:rPr lang="en-US" sz="1500" dirty="0">
                <a:solidFill>
                  <a:srgbClr val="243D7C"/>
                </a:solidFill>
                <a:latin typeface="Century Gothic" panose="020B0502020202020204" pitchFamily="34" charset="0"/>
              </a:rPr>
              <a:t> is Kazatomprom's total carbon footprint from the production of uranium oxide</a:t>
            </a:r>
            <a:r>
              <a:rPr lang="ru-RU" sz="1500" dirty="0">
                <a:solidFill>
                  <a:srgbClr val="243D7C"/>
                </a:solidFill>
                <a:latin typeface="Century Gothic" panose="020B0502020202020204" pitchFamily="34" charset="0"/>
              </a:rPr>
              <a:t> </a:t>
            </a:r>
            <a:r>
              <a:rPr lang="en-US" sz="1500" dirty="0">
                <a:solidFill>
                  <a:srgbClr val="243D7C"/>
                </a:solidFill>
                <a:latin typeface="Century Gothic" panose="020B0502020202020204" pitchFamily="34" charset="0"/>
              </a:rPr>
              <a:t>concentrate</a:t>
            </a:r>
            <a:endParaRPr lang="ru-RU" sz="1500" dirty="0">
              <a:solidFill>
                <a:srgbClr val="243D7C"/>
              </a:solidFill>
              <a:latin typeface="Century Gothic" panose="020B0502020202020204" pitchFamily="34" charset="0"/>
            </a:endParaRPr>
          </a:p>
          <a:p>
            <a:pPr marL="285750" indent="-285750">
              <a:lnSpc>
                <a:spcPct val="150000"/>
              </a:lnSpc>
              <a:buFont typeface="Wingdings" panose="05000000000000000000" pitchFamily="2" charset="2"/>
              <a:buChar char="ü"/>
            </a:pPr>
            <a:r>
              <a:rPr lang="en-US" sz="1500" dirty="0">
                <a:solidFill>
                  <a:srgbClr val="243D7C"/>
                </a:solidFill>
                <a:latin typeface="Century Gothic" panose="020B0502020202020204" pitchFamily="34" charset="0"/>
              </a:rPr>
              <a:t>Company developed a Strategy for Decarbonization and Carbon Neutrality until 2060	</a:t>
            </a:r>
          </a:p>
          <a:p>
            <a:pPr marL="285750" indent="-285750">
              <a:lnSpc>
                <a:spcPct val="150000"/>
              </a:lnSpc>
              <a:buFont typeface="Wingdings" panose="05000000000000000000" pitchFamily="2" charset="2"/>
              <a:buChar char="ü"/>
            </a:pPr>
            <a:r>
              <a:rPr lang="en-US" sz="1500" b="1" dirty="0">
                <a:solidFill>
                  <a:srgbClr val="243D7C"/>
                </a:solidFill>
                <a:latin typeface="Century Gothic" panose="020B0502020202020204" pitchFamily="34" charset="0"/>
              </a:rPr>
              <a:t>KZT 313 million </a:t>
            </a:r>
            <a:r>
              <a:rPr lang="en-US" sz="1500" dirty="0">
                <a:solidFill>
                  <a:srgbClr val="243D7C"/>
                </a:solidFill>
                <a:latin typeface="Century Gothic" panose="020B0502020202020204" pitchFamily="34" charset="0"/>
              </a:rPr>
              <a:t>invested to implement the Environmental and Social Action Plan (ESAP) </a:t>
            </a:r>
            <a:r>
              <a:rPr lang="fr-FR" sz="1500" dirty="0">
                <a:solidFill>
                  <a:srgbClr val="243D7C"/>
                </a:solidFill>
                <a:latin typeface="Century Gothic" panose="020B0502020202020204" pitchFamily="34" charset="0"/>
              </a:rPr>
              <a:t>in 202</a:t>
            </a:r>
            <a:r>
              <a:rPr lang="en-US" sz="1500" dirty="0">
                <a:solidFill>
                  <a:srgbClr val="243D7C"/>
                </a:solidFill>
                <a:latin typeface="Century Gothic" panose="020B0502020202020204" pitchFamily="34" charset="0"/>
              </a:rPr>
              <a:t>2</a:t>
            </a:r>
            <a:endParaRPr lang="fr-FR" sz="1500" dirty="0">
              <a:solidFill>
                <a:srgbClr val="243D7C"/>
              </a:solidFill>
              <a:latin typeface="Century Gothic" panose="020B0502020202020204" pitchFamily="34" charset="0"/>
            </a:endParaRPr>
          </a:p>
          <a:p>
            <a:pPr marL="285750" indent="-285750">
              <a:lnSpc>
                <a:spcPct val="150000"/>
              </a:lnSpc>
              <a:buFont typeface="Wingdings" panose="05000000000000000000" pitchFamily="2" charset="2"/>
              <a:buChar char="ü"/>
            </a:pPr>
            <a:r>
              <a:rPr lang="en-US" sz="1500" dirty="0">
                <a:solidFill>
                  <a:srgbClr val="243D7C"/>
                </a:solidFill>
                <a:latin typeface="Century Gothic" panose="020B0502020202020204" pitchFamily="34" charset="0"/>
              </a:rPr>
              <a:t>All Group entities have implemented the energy management system in line with the ISO 50001</a:t>
            </a:r>
            <a:endParaRPr lang="ru-RU" sz="1500" dirty="0">
              <a:solidFill>
                <a:srgbClr val="243D7C"/>
              </a:solidFill>
              <a:latin typeface="Century Gothic" panose="020B0502020202020204" pitchFamily="34" charset="0"/>
            </a:endParaRPr>
          </a:p>
        </p:txBody>
      </p:sp>
      <p:sp>
        <p:nvSpPr>
          <p:cNvPr id="29" name="TextBox 28"/>
          <p:cNvSpPr txBox="1"/>
          <p:nvPr/>
        </p:nvSpPr>
        <p:spPr>
          <a:xfrm>
            <a:off x="1627661" y="5896948"/>
            <a:ext cx="9341433" cy="400110"/>
          </a:xfrm>
          <a:prstGeom prst="rect">
            <a:avLst/>
          </a:prstGeom>
          <a:noFill/>
        </p:spPr>
        <p:txBody>
          <a:bodyPr wrap="square" rtlCol="0">
            <a:spAutoFit/>
          </a:bodyPr>
          <a:lstStyle/>
          <a:p>
            <a:pPr algn="ctr"/>
            <a:r>
              <a:rPr lang="en-US" sz="2000" b="1" dirty="0">
                <a:solidFill>
                  <a:srgbClr val="002673"/>
                </a:solidFill>
                <a:latin typeface="Century Gothic" panose="020B0502020202020204" pitchFamily="34" charset="0"/>
                <a:cs typeface="Arial" panose="020B0604020202020204" pitchFamily="34" charset="0"/>
              </a:rPr>
              <a:t>ISR mining method: inherently low environmental and radiological impact</a:t>
            </a:r>
            <a:endParaRPr lang="ru-RU" sz="2000" b="1" dirty="0">
              <a:solidFill>
                <a:srgbClr val="002673"/>
              </a:solidFill>
              <a:latin typeface="Century Gothic" panose="020B0502020202020204" pitchFamily="34" charset="0"/>
              <a:cs typeface="Arial" panose="020B0604020202020204" pitchFamily="34" charset="0"/>
            </a:endParaRPr>
          </a:p>
        </p:txBody>
      </p:sp>
      <p:sp>
        <p:nvSpPr>
          <p:cNvPr id="30" name="Freeform 4922"/>
          <p:cNvSpPr>
            <a:spLocks noEditPoints="1"/>
          </p:cNvSpPr>
          <p:nvPr/>
        </p:nvSpPr>
        <p:spPr bwMode="auto">
          <a:xfrm>
            <a:off x="1191517" y="5849854"/>
            <a:ext cx="436144" cy="494297"/>
          </a:xfrm>
          <a:custGeom>
            <a:avLst/>
            <a:gdLst>
              <a:gd name="T0" fmla="*/ 52 w 360"/>
              <a:gd name="T1" fmla="*/ 176 h 408"/>
              <a:gd name="T2" fmla="*/ 142 w 360"/>
              <a:gd name="T3" fmla="*/ 222 h 408"/>
              <a:gd name="T4" fmla="*/ 96 w 360"/>
              <a:gd name="T5" fmla="*/ 356 h 408"/>
              <a:gd name="T6" fmla="*/ 14 w 360"/>
              <a:gd name="T7" fmla="*/ 298 h 408"/>
              <a:gd name="T8" fmla="*/ 82 w 360"/>
              <a:gd name="T9" fmla="*/ 380 h 408"/>
              <a:gd name="T10" fmla="*/ 4 w 360"/>
              <a:gd name="T11" fmla="*/ 192 h 408"/>
              <a:gd name="T12" fmla="*/ 4 w 360"/>
              <a:gd name="T13" fmla="*/ 260 h 408"/>
              <a:gd name="T14" fmla="*/ 356 w 360"/>
              <a:gd name="T15" fmla="*/ 264 h 408"/>
              <a:gd name="T16" fmla="*/ 308 w 360"/>
              <a:gd name="T17" fmla="*/ 356 h 408"/>
              <a:gd name="T18" fmla="*/ 216 w 360"/>
              <a:gd name="T19" fmla="*/ 404 h 408"/>
              <a:gd name="T20" fmla="*/ 134 w 360"/>
              <a:gd name="T21" fmla="*/ 402 h 408"/>
              <a:gd name="T22" fmla="*/ 136 w 360"/>
              <a:gd name="T23" fmla="*/ 302 h 408"/>
              <a:gd name="T24" fmla="*/ 192 w 360"/>
              <a:gd name="T25" fmla="*/ 216 h 408"/>
              <a:gd name="T26" fmla="*/ 288 w 360"/>
              <a:gd name="T27" fmla="*/ 176 h 408"/>
              <a:gd name="T28" fmla="*/ 358 w 360"/>
              <a:gd name="T29" fmla="*/ 204 h 408"/>
              <a:gd name="T30" fmla="*/ 316 w 360"/>
              <a:gd name="T31" fmla="*/ 282 h 408"/>
              <a:gd name="T32" fmla="*/ 326 w 360"/>
              <a:gd name="T33" fmla="*/ 222 h 408"/>
              <a:gd name="T34" fmla="*/ 234 w 360"/>
              <a:gd name="T35" fmla="*/ 228 h 408"/>
              <a:gd name="T36" fmla="*/ 308 w 360"/>
              <a:gd name="T37" fmla="*/ 208 h 408"/>
              <a:gd name="T38" fmla="*/ 194 w 360"/>
              <a:gd name="T39" fmla="*/ 262 h 408"/>
              <a:gd name="T40" fmla="*/ 306 w 360"/>
              <a:gd name="T41" fmla="*/ 302 h 408"/>
              <a:gd name="T42" fmla="*/ 200 w 360"/>
              <a:gd name="T43" fmla="*/ 374 h 408"/>
              <a:gd name="T44" fmla="*/ 296 w 360"/>
              <a:gd name="T45" fmla="*/ 318 h 408"/>
              <a:gd name="T46" fmla="*/ 214 w 360"/>
              <a:gd name="T47" fmla="*/ 70 h 408"/>
              <a:gd name="T48" fmla="*/ 180 w 360"/>
              <a:gd name="T49" fmla="*/ 48 h 408"/>
              <a:gd name="T50" fmla="*/ 150 w 360"/>
              <a:gd name="T51" fmla="*/ 64 h 408"/>
              <a:gd name="T52" fmla="*/ 146 w 360"/>
              <a:gd name="T53" fmla="*/ 100 h 408"/>
              <a:gd name="T54" fmla="*/ 180 w 360"/>
              <a:gd name="T55" fmla="*/ 122 h 408"/>
              <a:gd name="T56" fmla="*/ 210 w 360"/>
              <a:gd name="T57" fmla="*/ 106 h 408"/>
              <a:gd name="T58" fmla="*/ 180 w 360"/>
              <a:gd name="T59" fmla="*/ 192 h 408"/>
              <a:gd name="T60" fmla="*/ 170 w 360"/>
              <a:gd name="T61" fmla="*/ 146 h 408"/>
              <a:gd name="T62" fmla="*/ 180 w 360"/>
              <a:gd name="T63" fmla="*/ 136 h 408"/>
              <a:gd name="T64" fmla="*/ 190 w 360"/>
              <a:gd name="T65" fmla="*/ 182 h 408"/>
              <a:gd name="T66" fmla="*/ 180 w 360"/>
              <a:gd name="T67" fmla="*/ 192 h 408"/>
              <a:gd name="T68" fmla="*/ 110 w 360"/>
              <a:gd name="T69" fmla="*/ 148 h 408"/>
              <a:gd name="T70" fmla="*/ 132 w 360"/>
              <a:gd name="T71" fmla="*/ 120 h 408"/>
              <a:gd name="T72" fmla="*/ 146 w 360"/>
              <a:gd name="T73" fmla="*/ 128 h 408"/>
              <a:gd name="T74" fmla="*/ 120 w 360"/>
              <a:gd name="T75" fmla="*/ 156 h 408"/>
              <a:gd name="T76" fmla="*/ 96 w 360"/>
              <a:gd name="T77" fmla="*/ 94 h 408"/>
              <a:gd name="T78" fmla="*/ 92 w 360"/>
              <a:gd name="T79" fmla="*/ 78 h 408"/>
              <a:gd name="T80" fmla="*/ 122 w 360"/>
              <a:gd name="T81" fmla="*/ 76 h 408"/>
              <a:gd name="T82" fmla="*/ 126 w 360"/>
              <a:gd name="T83" fmla="*/ 92 h 408"/>
              <a:gd name="T84" fmla="*/ 132 w 360"/>
              <a:gd name="T85" fmla="*/ 50 h 408"/>
              <a:gd name="T86" fmla="*/ 118 w 360"/>
              <a:gd name="T87" fmla="*/ 28 h 408"/>
              <a:gd name="T88" fmla="*/ 134 w 360"/>
              <a:gd name="T89" fmla="*/ 24 h 408"/>
              <a:gd name="T90" fmla="*/ 144 w 360"/>
              <a:gd name="T91" fmla="*/ 48 h 408"/>
              <a:gd name="T92" fmla="*/ 240 w 360"/>
              <a:gd name="T93" fmla="*/ 156 h 408"/>
              <a:gd name="T94" fmla="*/ 214 w 360"/>
              <a:gd name="T95" fmla="*/ 128 h 408"/>
              <a:gd name="T96" fmla="*/ 228 w 360"/>
              <a:gd name="T97" fmla="*/ 120 h 408"/>
              <a:gd name="T98" fmla="*/ 250 w 360"/>
              <a:gd name="T99" fmla="*/ 148 h 408"/>
              <a:gd name="T100" fmla="*/ 242 w 360"/>
              <a:gd name="T101" fmla="*/ 94 h 408"/>
              <a:gd name="T102" fmla="*/ 232 w 360"/>
              <a:gd name="T103" fmla="*/ 84 h 408"/>
              <a:gd name="T104" fmla="*/ 260 w 360"/>
              <a:gd name="T105" fmla="*/ 74 h 408"/>
              <a:gd name="T106" fmla="*/ 270 w 360"/>
              <a:gd name="T107" fmla="*/ 84 h 408"/>
              <a:gd name="T108" fmla="*/ 242 w 360"/>
              <a:gd name="T109" fmla="*/ 94 h 408"/>
              <a:gd name="T110" fmla="*/ 214 w 360"/>
              <a:gd name="T111" fmla="*/ 46 h 408"/>
              <a:gd name="T112" fmla="*/ 230 w 360"/>
              <a:gd name="T113" fmla="*/ 22 h 408"/>
              <a:gd name="T114" fmla="*/ 244 w 360"/>
              <a:gd name="T115" fmla="*/ 32 h 408"/>
              <a:gd name="T116" fmla="*/ 224 w 360"/>
              <a:gd name="T117" fmla="*/ 52 h 408"/>
              <a:gd name="T118" fmla="*/ 170 w 360"/>
              <a:gd name="T119" fmla="*/ 28 h 408"/>
              <a:gd name="T120" fmla="*/ 176 w 360"/>
              <a:gd name="T121" fmla="*/ 2 h 408"/>
              <a:gd name="T122" fmla="*/ 190 w 360"/>
              <a:gd name="T123" fmla="*/ 10 h 408"/>
              <a:gd name="T124" fmla="*/ 180 w 360"/>
              <a:gd name="T125" fmla="*/ 3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 h="408">
                <a:moveTo>
                  <a:pt x="112" y="272"/>
                </a:moveTo>
                <a:lnTo>
                  <a:pt x="18" y="178"/>
                </a:lnTo>
                <a:lnTo>
                  <a:pt x="18" y="178"/>
                </a:lnTo>
                <a:lnTo>
                  <a:pt x="36" y="176"/>
                </a:lnTo>
                <a:lnTo>
                  <a:pt x="52" y="176"/>
                </a:lnTo>
                <a:lnTo>
                  <a:pt x="52" y="176"/>
                </a:lnTo>
                <a:lnTo>
                  <a:pt x="80" y="178"/>
                </a:lnTo>
                <a:lnTo>
                  <a:pt x="108" y="184"/>
                </a:lnTo>
                <a:lnTo>
                  <a:pt x="132" y="194"/>
                </a:lnTo>
                <a:lnTo>
                  <a:pt x="156" y="208"/>
                </a:lnTo>
                <a:lnTo>
                  <a:pt x="156" y="208"/>
                </a:lnTo>
                <a:lnTo>
                  <a:pt x="142" y="222"/>
                </a:lnTo>
                <a:lnTo>
                  <a:pt x="130" y="238"/>
                </a:lnTo>
                <a:lnTo>
                  <a:pt x="120" y="256"/>
                </a:lnTo>
                <a:lnTo>
                  <a:pt x="112" y="272"/>
                </a:lnTo>
                <a:lnTo>
                  <a:pt x="112" y="272"/>
                </a:lnTo>
                <a:close/>
                <a:moveTo>
                  <a:pt x="96" y="356"/>
                </a:moveTo>
                <a:lnTo>
                  <a:pt x="96" y="356"/>
                </a:lnTo>
                <a:lnTo>
                  <a:pt x="98" y="324"/>
                </a:lnTo>
                <a:lnTo>
                  <a:pt x="104" y="294"/>
                </a:lnTo>
                <a:lnTo>
                  <a:pt x="92" y="280"/>
                </a:lnTo>
                <a:lnTo>
                  <a:pt x="8" y="280"/>
                </a:lnTo>
                <a:lnTo>
                  <a:pt x="8" y="280"/>
                </a:lnTo>
                <a:lnTo>
                  <a:pt x="14" y="298"/>
                </a:lnTo>
                <a:lnTo>
                  <a:pt x="22" y="314"/>
                </a:lnTo>
                <a:lnTo>
                  <a:pt x="32" y="330"/>
                </a:lnTo>
                <a:lnTo>
                  <a:pt x="42" y="344"/>
                </a:lnTo>
                <a:lnTo>
                  <a:pt x="54" y="356"/>
                </a:lnTo>
                <a:lnTo>
                  <a:pt x="68" y="368"/>
                </a:lnTo>
                <a:lnTo>
                  <a:pt x="82" y="380"/>
                </a:lnTo>
                <a:lnTo>
                  <a:pt x="98" y="388"/>
                </a:lnTo>
                <a:lnTo>
                  <a:pt x="98" y="388"/>
                </a:lnTo>
                <a:lnTo>
                  <a:pt x="96" y="372"/>
                </a:lnTo>
                <a:lnTo>
                  <a:pt x="96" y="356"/>
                </a:lnTo>
                <a:lnTo>
                  <a:pt x="96" y="356"/>
                </a:lnTo>
                <a:close/>
                <a:moveTo>
                  <a:pt x="4" y="192"/>
                </a:moveTo>
                <a:lnTo>
                  <a:pt x="4" y="192"/>
                </a:lnTo>
                <a:lnTo>
                  <a:pt x="2" y="210"/>
                </a:lnTo>
                <a:lnTo>
                  <a:pt x="0" y="228"/>
                </a:lnTo>
                <a:lnTo>
                  <a:pt x="0" y="228"/>
                </a:lnTo>
                <a:lnTo>
                  <a:pt x="0" y="244"/>
                </a:lnTo>
                <a:lnTo>
                  <a:pt x="4" y="260"/>
                </a:lnTo>
                <a:lnTo>
                  <a:pt x="72" y="260"/>
                </a:lnTo>
                <a:lnTo>
                  <a:pt x="4" y="192"/>
                </a:lnTo>
                <a:close/>
                <a:moveTo>
                  <a:pt x="360" y="228"/>
                </a:moveTo>
                <a:lnTo>
                  <a:pt x="360" y="228"/>
                </a:lnTo>
                <a:lnTo>
                  <a:pt x="358" y="246"/>
                </a:lnTo>
                <a:lnTo>
                  <a:pt x="356" y="264"/>
                </a:lnTo>
                <a:lnTo>
                  <a:pt x="352" y="282"/>
                </a:lnTo>
                <a:lnTo>
                  <a:pt x="346" y="298"/>
                </a:lnTo>
                <a:lnTo>
                  <a:pt x="338" y="314"/>
                </a:lnTo>
                <a:lnTo>
                  <a:pt x="330" y="328"/>
                </a:lnTo>
                <a:lnTo>
                  <a:pt x="318" y="342"/>
                </a:lnTo>
                <a:lnTo>
                  <a:pt x="308" y="356"/>
                </a:lnTo>
                <a:lnTo>
                  <a:pt x="294" y="366"/>
                </a:lnTo>
                <a:lnTo>
                  <a:pt x="280" y="378"/>
                </a:lnTo>
                <a:lnTo>
                  <a:pt x="266" y="386"/>
                </a:lnTo>
                <a:lnTo>
                  <a:pt x="250" y="394"/>
                </a:lnTo>
                <a:lnTo>
                  <a:pt x="234" y="400"/>
                </a:lnTo>
                <a:lnTo>
                  <a:pt x="216" y="404"/>
                </a:lnTo>
                <a:lnTo>
                  <a:pt x="198" y="406"/>
                </a:lnTo>
                <a:lnTo>
                  <a:pt x="180" y="408"/>
                </a:lnTo>
                <a:lnTo>
                  <a:pt x="180" y="408"/>
                </a:lnTo>
                <a:lnTo>
                  <a:pt x="156" y="406"/>
                </a:lnTo>
                <a:lnTo>
                  <a:pt x="134" y="402"/>
                </a:lnTo>
                <a:lnTo>
                  <a:pt x="134" y="402"/>
                </a:lnTo>
                <a:lnTo>
                  <a:pt x="128" y="378"/>
                </a:lnTo>
                <a:lnTo>
                  <a:pt x="128" y="356"/>
                </a:lnTo>
                <a:lnTo>
                  <a:pt x="128" y="356"/>
                </a:lnTo>
                <a:lnTo>
                  <a:pt x="128" y="336"/>
                </a:lnTo>
                <a:lnTo>
                  <a:pt x="130" y="318"/>
                </a:lnTo>
                <a:lnTo>
                  <a:pt x="136" y="302"/>
                </a:lnTo>
                <a:lnTo>
                  <a:pt x="142" y="286"/>
                </a:lnTo>
                <a:lnTo>
                  <a:pt x="150" y="270"/>
                </a:lnTo>
                <a:lnTo>
                  <a:pt x="158" y="254"/>
                </a:lnTo>
                <a:lnTo>
                  <a:pt x="168" y="240"/>
                </a:lnTo>
                <a:lnTo>
                  <a:pt x="180" y="228"/>
                </a:lnTo>
                <a:lnTo>
                  <a:pt x="192" y="216"/>
                </a:lnTo>
                <a:lnTo>
                  <a:pt x="206" y="206"/>
                </a:lnTo>
                <a:lnTo>
                  <a:pt x="222" y="198"/>
                </a:lnTo>
                <a:lnTo>
                  <a:pt x="238" y="190"/>
                </a:lnTo>
                <a:lnTo>
                  <a:pt x="254" y="184"/>
                </a:lnTo>
                <a:lnTo>
                  <a:pt x="270" y="178"/>
                </a:lnTo>
                <a:lnTo>
                  <a:pt x="288" y="176"/>
                </a:lnTo>
                <a:lnTo>
                  <a:pt x="308" y="176"/>
                </a:lnTo>
                <a:lnTo>
                  <a:pt x="308" y="176"/>
                </a:lnTo>
                <a:lnTo>
                  <a:pt x="330" y="176"/>
                </a:lnTo>
                <a:lnTo>
                  <a:pt x="354" y="182"/>
                </a:lnTo>
                <a:lnTo>
                  <a:pt x="354" y="182"/>
                </a:lnTo>
                <a:lnTo>
                  <a:pt x="358" y="204"/>
                </a:lnTo>
                <a:lnTo>
                  <a:pt x="360" y="228"/>
                </a:lnTo>
                <a:lnTo>
                  <a:pt x="360" y="228"/>
                </a:lnTo>
                <a:close/>
                <a:moveTo>
                  <a:pt x="326" y="222"/>
                </a:moveTo>
                <a:lnTo>
                  <a:pt x="268" y="282"/>
                </a:lnTo>
                <a:lnTo>
                  <a:pt x="316" y="282"/>
                </a:lnTo>
                <a:lnTo>
                  <a:pt x="316" y="282"/>
                </a:lnTo>
                <a:lnTo>
                  <a:pt x="320" y="268"/>
                </a:lnTo>
                <a:lnTo>
                  <a:pt x="324" y="256"/>
                </a:lnTo>
                <a:lnTo>
                  <a:pt x="326" y="242"/>
                </a:lnTo>
                <a:lnTo>
                  <a:pt x="326" y="228"/>
                </a:lnTo>
                <a:lnTo>
                  <a:pt x="326" y="228"/>
                </a:lnTo>
                <a:lnTo>
                  <a:pt x="326" y="222"/>
                </a:lnTo>
                <a:lnTo>
                  <a:pt x="326" y="222"/>
                </a:lnTo>
                <a:close/>
                <a:moveTo>
                  <a:pt x="308" y="208"/>
                </a:moveTo>
                <a:lnTo>
                  <a:pt x="308" y="208"/>
                </a:lnTo>
                <a:lnTo>
                  <a:pt x="282" y="210"/>
                </a:lnTo>
                <a:lnTo>
                  <a:pt x="256" y="218"/>
                </a:lnTo>
                <a:lnTo>
                  <a:pt x="234" y="228"/>
                </a:lnTo>
                <a:lnTo>
                  <a:pt x="214" y="242"/>
                </a:lnTo>
                <a:lnTo>
                  <a:pt x="214" y="308"/>
                </a:lnTo>
                <a:lnTo>
                  <a:pt x="312" y="208"/>
                </a:lnTo>
                <a:lnTo>
                  <a:pt x="312" y="208"/>
                </a:lnTo>
                <a:lnTo>
                  <a:pt x="308" y="208"/>
                </a:lnTo>
                <a:lnTo>
                  <a:pt x="308" y="208"/>
                </a:lnTo>
                <a:close/>
                <a:moveTo>
                  <a:pt x="160" y="356"/>
                </a:moveTo>
                <a:lnTo>
                  <a:pt x="160" y="356"/>
                </a:lnTo>
                <a:lnTo>
                  <a:pt x="160" y="360"/>
                </a:lnTo>
                <a:lnTo>
                  <a:pt x="194" y="328"/>
                </a:lnTo>
                <a:lnTo>
                  <a:pt x="194" y="262"/>
                </a:lnTo>
                <a:lnTo>
                  <a:pt x="194" y="262"/>
                </a:lnTo>
                <a:lnTo>
                  <a:pt x="180" y="282"/>
                </a:lnTo>
                <a:lnTo>
                  <a:pt x="170" y="306"/>
                </a:lnTo>
                <a:lnTo>
                  <a:pt x="162" y="330"/>
                </a:lnTo>
                <a:lnTo>
                  <a:pt x="160" y="356"/>
                </a:lnTo>
                <a:lnTo>
                  <a:pt x="160" y="356"/>
                </a:lnTo>
                <a:close/>
                <a:moveTo>
                  <a:pt x="306" y="302"/>
                </a:moveTo>
                <a:lnTo>
                  <a:pt x="248" y="302"/>
                </a:lnTo>
                <a:lnTo>
                  <a:pt x="174" y="374"/>
                </a:lnTo>
                <a:lnTo>
                  <a:pt x="174" y="374"/>
                </a:lnTo>
                <a:lnTo>
                  <a:pt x="180" y="374"/>
                </a:lnTo>
                <a:lnTo>
                  <a:pt x="180" y="374"/>
                </a:lnTo>
                <a:lnTo>
                  <a:pt x="200" y="374"/>
                </a:lnTo>
                <a:lnTo>
                  <a:pt x="220" y="370"/>
                </a:lnTo>
                <a:lnTo>
                  <a:pt x="238" y="364"/>
                </a:lnTo>
                <a:lnTo>
                  <a:pt x="254" y="354"/>
                </a:lnTo>
                <a:lnTo>
                  <a:pt x="270" y="344"/>
                </a:lnTo>
                <a:lnTo>
                  <a:pt x="284" y="332"/>
                </a:lnTo>
                <a:lnTo>
                  <a:pt x="296" y="318"/>
                </a:lnTo>
                <a:lnTo>
                  <a:pt x="306" y="302"/>
                </a:lnTo>
                <a:lnTo>
                  <a:pt x="306" y="302"/>
                </a:lnTo>
                <a:close/>
                <a:moveTo>
                  <a:pt x="216" y="84"/>
                </a:moveTo>
                <a:lnTo>
                  <a:pt x="216" y="84"/>
                </a:lnTo>
                <a:lnTo>
                  <a:pt x="216" y="78"/>
                </a:lnTo>
                <a:lnTo>
                  <a:pt x="214" y="70"/>
                </a:lnTo>
                <a:lnTo>
                  <a:pt x="210" y="64"/>
                </a:lnTo>
                <a:lnTo>
                  <a:pt x="206" y="60"/>
                </a:lnTo>
                <a:lnTo>
                  <a:pt x="200" y="56"/>
                </a:lnTo>
                <a:lnTo>
                  <a:pt x="194" y="52"/>
                </a:lnTo>
                <a:lnTo>
                  <a:pt x="188" y="50"/>
                </a:lnTo>
                <a:lnTo>
                  <a:pt x="180" y="48"/>
                </a:lnTo>
                <a:lnTo>
                  <a:pt x="180" y="48"/>
                </a:lnTo>
                <a:lnTo>
                  <a:pt x="172" y="50"/>
                </a:lnTo>
                <a:lnTo>
                  <a:pt x="166" y="52"/>
                </a:lnTo>
                <a:lnTo>
                  <a:pt x="160" y="56"/>
                </a:lnTo>
                <a:lnTo>
                  <a:pt x="154" y="60"/>
                </a:lnTo>
                <a:lnTo>
                  <a:pt x="150" y="64"/>
                </a:lnTo>
                <a:lnTo>
                  <a:pt x="146" y="70"/>
                </a:lnTo>
                <a:lnTo>
                  <a:pt x="144" y="78"/>
                </a:lnTo>
                <a:lnTo>
                  <a:pt x="144" y="84"/>
                </a:lnTo>
                <a:lnTo>
                  <a:pt x="144" y="84"/>
                </a:lnTo>
                <a:lnTo>
                  <a:pt x="144" y="92"/>
                </a:lnTo>
                <a:lnTo>
                  <a:pt x="146" y="100"/>
                </a:lnTo>
                <a:lnTo>
                  <a:pt x="150" y="106"/>
                </a:lnTo>
                <a:lnTo>
                  <a:pt x="154" y="110"/>
                </a:lnTo>
                <a:lnTo>
                  <a:pt x="160" y="114"/>
                </a:lnTo>
                <a:lnTo>
                  <a:pt x="166" y="118"/>
                </a:lnTo>
                <a:lnTo>
                  <a:pt x="172" y="120"/>
                </a:lnTo>
                <a:lnTo>
                  <a:pt x="180" y="122"/>
                </a:lnTo>
                <a:lnTo>
                  <a:pt x="180" y="122"/>
                </a:lnTo>
                <a:lnTo>
                  <a:pt x="188" y="120"/>
                </a:lnTo>
                <a:lnTo>
                  <a:pt x="194" y="118"/>
                </a:lnTo>
                <a:lnTo>
                  <a:pt x="200" y="114"/>
                </a:lnTo>
                <a:lnTo>
                  <a:pt x="206" y="110"/>
                </a:lnTo>
                <a:lnTo>
                  <a:pt x="210" y="106"/>
                </a:lnTo>
                <a:lnTo>
                  <a:pt x="214" y="100"/>
                </a:lnTo>
                <a:lnTo>
                  <a:pt x="216" y="92"/>
                </a:lnTo>
                <a:lnTo>
                  <a:pt x="216" y="84"/>
                </a:lnTo>
                <a:lnTo>
                  <a:pt x="216" y="84"/>
                </a:lnTo>
                <a:close/>
                <a:moveTo>
                  <a:pt x="180" y="192"/>
                </a:moveTo>
                <a:lnTo>
                  <a:pt x="180" y="192"/>
                </a:lnTo>
                <a:lnTo>
                  <a:pt x="180" y="192"/>
                </a:lnTo>
                <a:lnTo>
                  <a:pt x="176" y="190"/>
                </a:lnTo>
                <a:lnTo>
                  <a:pt x="172" y="188"/>
                </a:lnTo>
                <a:lnTo>
                  <a:pt x="170" y="186"/>
                </a:lnTo>
                <a:lnTo>
                  <a:pt x="170" y="182"/>
                </a:lnTo>
                <a:lnTo>
                  <a:pt x="170" y="146"/>
                </a:lnTo>
                <a:lnTo>
                  <a:pt x="170" y="146"/>
                </a:lnTo>
                <a:lnTo>
                  <a:pt x="170" y="142"/>
                </a:lnTo>
                <a:lnTo>
                  <a:pt x="172" y="140"/>
                </a:lnTo>
                <a:lnTo>
                  <a:pt x="176" y="138"/>
                </a:lnTo>
                <a:lnTo>
                  <a:pt x="180" y="136"/>
                </a:lnTo>
                <a:lnTo>
                  <a:pt x="180" y="136"/>
                </a:lnTo>
                <a:lnTo>
                  <a:pt x="180" y="136"/>
                </a:lnTo>
                <a:lnTo>
                  <a:pt x="184" y="138"/>
                </a:lnTo>
                <a:lnTo>
                  <a:pt x="188" y="140"/>
                </a:lnTo>
                <a:lnTo>
                  <a:pt x="190" y="142"/>
                </a:lnTo>
                <a:lnTo>
                  <a:pt x="190" y="146"/>
                </a:lnTo>
                <a:lnTo>
                  <a:pt x="190" y="182"/>
                </a:lnTo>
                <a:lnTo>
                  <a:pt x="190" y="182"/>
                </a:lnTo>
                <a:lnTo>
                  <a:pt x="190" y="186"/>
                </a:lnTo>
                <a:lnTo>
                  <a:pt x="188" y="188"/>
                </a:lnTo>
                <a:lnTo>
                  <a:pt x="184" y="190"/>
                </a:lnTo>
                <a:lnTo>
                  <a:pt x="180" y="192"/>
                </a:lnTo>
                <a:lnTo>
                  <a:pt x="180" y="192"/>
                </a:lnTo>
                <a:close/>
                <a:moveTo>
                  <a:pt x="120" y="156"/>
                </a:moveTo>
                <a:lnTo>
                  <a:pt x="120" y="156"/>
                </a:lnTo>
                <a:lnTo>
                  <a:pt x="116" y="154"/>
                </a:lnTo>
                <a:lnTo>
                  <a:pt x="112" y="152"/>
                </a:lnTo>
                <a:lnTo>
                  <a:pt x="112" y="152"/>
                </a:lnTo>
                <a:lnTo>
                  <a:pt x="110" y="148"/>
                </a:lnTo>
                <a:lnTo>
                  <a:pt x="110" y="146"/>
                </a:lnTo>
                <a:lnTo>
                  <a:pt x="110" y="142"/>
                </a:lnTo>
                <a:lnTo>
                  <a:pt x="112" y="138"/>
                </a:lnTo>
                <a:lnTo>
                  <a:pt x="130" y="122"/>
                </a:lnTo>
                <a:lnTo>
                  <a:pt x="130" y="122"/>
                </a:lnTo>
                <a:lnTo>
                  <a:pt x="132" y="120"/>
                </a:lnTo>
                <a:lnTo>
                  <a:pt x="136" y="118"/>
                </a:lnTo>
                <a:lnTo>
                  <a:pt x="140" y="120"/>
                </a:lnTo>
                <a:lnTo>
                  <a:pt x="144" y="122"/>
                </a:lnTo>
                <a:lnTo>
                  <a:pt x="144" y="122"/>
                </a:lnTo>
                <a:lnTo>
                  <a:pt x="146" y="124"/>
                </a:lnTo>
                <a:lnTo>
                  <a:pt x="146" y="128"/>
                </a:lnTo>
                <a:lnTo>
                  <a:pt x="146" y="132"/>
                </a:lnTo>
                <a:lnTo>
                  <a:pt x="144" y="136"/>
                </a:lnTo>
                <a:lnTo>
                  <a:pt x="126" y="152"/>
                </a:lnTo>
                <a:lnTo>
                  <a:pt x="126" y="152"/>
                </a:lnTo>
                <a:lnTo>
                  <a:pt x="124" y="154"/>
                </a:lnTo>
                <a:lnTo>
                  <a:pt x="120" y="156"/>
                </a:lnTo>
                <a:lnTo>
                  <a:pt x="120" y="156"/>
                </a:lnTo>
                <a:close/>
                <a:moveTo>
                  <a:pt x="118" y="94"/>
                </a:moveTo>
                <a:lnTo>
                  <a:pt x="118" y="94"/>
                </a:lnTo>
                <a:lnTo>
                  <a:pt x="100" y="94"/>
                </a:lnTo>
                <a:lnTo>
                  <a:pt x="100" y="94"/>
                </a:lnTo>
                <a:lnTo>
                  <a:pt x="96" y="94"/>
                </a:lnTo>
                <a:lnTo>
                  <a:pt x="92" y="92"/>
                </a:lnTo>
                <a:lnTo>
                  <a:pt x="90" y="88"/>
                </a:lnTo>
                <a:lnTo>
                  <a:pt x="90" y="84"/>
                </a:lnTo>
                <a:lnTo>
                  <a:pt x="90" y="84"/>
                </a:lnTo>
                <a:lnTo>
                  <a:pt x="90" y="82"/>
                </a:lnTo>
                <a:lnTo>
                  <a:pt x="92" y="78"/>
                </a:lnTo>
                <a:lnTo>
                  <a:pt x="96" y="76"/>
                </a:lnTo>
                <a:lnTo>
                  <a:pt x="100" y="74"/>
                </a:lnTo>
                <a:lnTo>
                  <a:pt x="100" y="74"/>
                </a:lnTo>
                <a:lnTo>
                  <a:pt x="118" y="74"/>
                </a:lnTo>
                <a:lnTo>
                  <a:pt x="118" y="74"/>
                </a:lnTo>
                <a:lnTo>
                  <a:pt x="122" y="76"/>
                </a:lnTo>
                <a:lnTo>
                  <a:pt x="126" y="78"/>
                </a:lnTo>
                <a:lnTo>
                  <a:pt x="128" y="82"/>
                </a:lnTo>
                <a:lnTo>
                  <a:pt x="128" y="84"/>
                </a:lnTo>
                <a:lnTo>
                  <a:pt x="128" y="84"/>
                </a:lnTo>
                <a:lnTo>
                  <a:pt x="128" y="88"/>
                </a:lnTo>
                <a:lnTo>
                  <a:pt x="126" y="92"/>
                </a:lnTo>
                <a:lnTo>
                  <a:pt x="122" y="94"/>
                </a:lnTo>
                <a:lnTo>
                  <a:pt x="118" y="94"/>
                </a:lnTo>
                <a:lnTo>
                  <a:pt x="118" y="94"/>
                </a:lnTo>
                <a:close/>
                <a:moveTo>
                  <a:pt x="136" y="52"/>
                </a:moveTo>
                <a:lnTo>
                  <a:pt x="136" y="52"/>
                </a:lnTo>
                <a:lnTo>
                  <a:pt x="132" y="50"/>
                </a:lnTo>
                <a:lnTo>
                  <a:pt x="130" y="48"/>
                </a:lnTo>
                <a:lnTo>
                  <a:pt x="120" y="38"/>
                </a:lnTo>
                <a:lnTo>
                  <a:pt x="120" y="38"/>
                </a:lnTo>
                <a:lnTo>
                  <a:pt x="118" y="36"/>
                </a:lnTo>
                <a:lnTo>
                  <a:pt x="116" y="32"/>
                </a:lnTo>
                <a:lnTo>
                  <a:pt x="118" y="28"/>
                </a:lnTo>
                <a:lnTo>
                  <a:pt x="120" y="24"/>
                </a:lnTo>
                <a:lnTo>
                  <a:pt x="120" y="24"/>
                </a:lnTo>
                <a:lnTo>
                  <a:pt x="122" y="22"/>
                </a:lnTo>
                <a:lnTo>
                  <a:pt x="126" y="22"/>
                </a:lnTo>
                <a:lnTo>
                  <a:pt x="130" y="22"/>
                </a:lnTo>
                <a:lnTo>
                  <a:pt x="134" y="24"/>
                </a:lnTo>
                <a:lnTo>
                  <a:pt x="144" y="34"/>
                </a:lnTo>
                <a:lnTo>
                  <a:pt x="144" y="34"/>
                </a:lnTo>
                <a:lnTo>
                  <a:pt x="146" y="38"/>
                </a:lnTo>
                <a:lnTo>
                  <a:pt x="146" y="42"/>
                </a:lnTo>
                <a:lnTo>
                  <a:pt x="146" y="46"/>
                </a:lnTo>
                <a:lnTo>
                  <a:pt x="144" y="48"/>
                </a:lnTo>
                <a:lnTo>
                  <a:pt x="144" y="48"/>
                </a:lnTo>
                <a:lnTo>
                  <a:pt x="140" y="50"/>
                </a:lnTo>
                <a:lnTo>
                  <a:pt x="136" y="52"/>
                </a:lnTo>
                <a:lnTo>
                  <a:pt x="136" y="52"/>
                </a:lnTo>
                <a:close/>
                <a:moveTo>
                  <a:pt x="240" y="156"/>
                </a:moveTo>
                <a:lnTo>
                  <a:pt x="240" y="156"/>
                </a:lnTo>
                <a:lnTo>
                  <a:pt x="236" y="154"/>
                </a:lnTo>
                <a:lnTo>
                  <a:pt x="234" y="152"/>
                </a:lnTo>
                <a:lnTo>
                  <a:pt x="216" y="136"/>
                </a:lnTo>
                <a:lnTo>
                  <a:pt x="216" y="136"/>
                </a:lnTo>
                <a:lnTo>
                  <a:pt x="214" y="132"/>
                </a:lnTo>
                <a:lnTo>
                  <a:pt x="214" y="128"/>
                </a:lnTo>
                <a:lnTo>
                  <a:pt x="214" y="124"/>
                </a:lnTo>
                <a:lnTo>
                  <a:pt x="216" y="122"/>
                </a:lnTo>
                <a:lnTo>
                  <a:pt x="216" y="122"/>
                </a:lnTo>
                <a:lnTo>
                  <a:pt x="220" y="120"/>
                </a:lnTo>
                <a:lnTo>
                  <a:pt x="224" y="118"/>
                </a:lnTo>
                <a:lnTo>
                  <a:pt x="228" y="120"/>
                </a:lnTo>
                <a:lnTo>
                  <a:pt x="230" y="122"/>
                </a:lnTo>
                <a:lnTo>
                  <a:pt x="248" y="138"/>
                </a:lnTo>
                <a:lnTo>
                  <a:pt x="248" y="138"/>
                </a:lnTo>
                <a:lnTo>
                  <a:pt x="250" y="142"/>
                </a:lnTo>
                <a:lnTo>
                  <a:pt x="250" y="146"/>
                </a:lnTo>
                <a:lnTo>
                  <a:pt x="250" y="148"/>
                </a:lnTo>
                <a:lnTo>
                  <a:pt x="248" y="152"/>
                </a:lnTo>
                <a:lnTo>
                  <a:pt x="248" y="152"/>
                </a:lnTo>
                <a:lnTo>
                  <a:pt x="244" y="154"/>
                </a:lnTo>
                <a:lnTo>
                  <a:pt x="240" y="156"/>
                </a:lnTo>
                <a:lnTo>
                  <a:pt x="240" y="156"/>
                </a:lnTo>
                <a:close/>
                <a:moveTo>
                  <a:pt x="242" y="94"/>
                </a:moveTo>
                <a:lnTo>
                  <a:pt x="242" y="94"/>
                </a:lnTo>
                <a:lnTo>
                  <a:pt x="238" y="94"/>
                </a:lnTo>
                <a:lnTo>
                  <a:pt x="234" y="92"/>
                </a:lnTo>
                <a:lnTo>
                  <a:pt x="232" y="88"/>
                </a:lnTo>
                <a:lnTo>
                  <a:pt x="232" y="84"/>
                </a:lnTo>
                <a:lnTo>
                  <a:pt x="232" y="84"/>
                </a:lnTo>
                <a:lnTo>
                  <a:pt x="232" y="82"/>
                </a:lnTo>
                <a:lnTo>
                  <a:pt x="234" y="78"/>
                </a:lnTo>
                <a:lnTo>
                  <a:pt x="238" y="76"/>
                </a:lnTo>
                <a:lnTo>
                  <a:pt x="242" y="74"/>
                </a:lnTo>
                <a:lnTo>
                  <a:pt x="260" y="74"/>
                </a:lnTo>
                <a:lnTo>
                  <a:pt x="260" y="74"/>
                </a:lnTo>
                <a:lnTo>
                  <a:pt x="260" y="74"/>
                </a:lnTo>
                <a:lnTo>
                  <a:pt x="264" y="76"/>
                </a:lnTo>
                <a:lnTo>
                  <a:pt x="268" y="78"/>
                </a:lnTo>
                <a:lnTo>
                  <a:pt x="270" y="82"/>
                </a:lnTo>
                <a:lnTo>
                  <a:pt x="270" y="84"/>
                </a:lnTo>
                <a:lnTo>
                  <a:pt x="270" y="84"/>
                </a:lnTo>
                <a:lnTo>
                  <a:pt x="270" y="88"/>
                </a:lnTo>
                <a:lnTo>
                  <a:pt x="268" y="92"/>
                </a:lnTo>
                <a:lnTo>
                  <a:pt x="264" y="94"/>
                </a:lnTo>
                <a:lnTo>
                  <a:pt x="260" y="94"/>
                </a:lnTo>
                <a:lnTo>
                  <a:pt x="242" y="94"/>
                </a:lnTo>
                <a:lnTo>
                  <a:pt x="242" y="94"/>
                </a:lnTo>
                <a:close/>
                <a:moveTo>
                  <a:pt x="224" y="52"/>
                </a:moveTo>
                <a:lnTo>
                  <a:pt x="224" y="52"/>
                </a:lnTo>
                <a:lnTo>
                  <a:pt x="220" y="50"/>
                </a:lnTo>
                <a:lnTo>
                  <a:pt x="216" y="48"/>
                </a:lnTo>
                <a:lnTo>
                  <a:pt x="216" y="48"/>
                </a:lnTo>
                <a:lnTo>
                  <a:pt x="214" y="46"/>
                </a:lnTo>
                <a:lnTo>
                  <a:pt x="214" y="42"/>
                </a:lnTo>
                <a:lnTo>
                  <a:pt x="214" y="38"/>
                </a:lnTo>
                <a:lnTo>
                  <a:pt x="216" y="34"/>
                </a:lnTo>
                <a:lnTo>
                  <a:pt x="226" y="24"/>
                </a:lnTo>
                <a:lnTo>
                  <a:pt x="226" y="24"/>
                </a:lnTo>
                <a:lnTo>
                  <a:pt x="230" y="22"/>
                </a:lnTo>
                <a:lnTo>
                  <a:pt x="234" y="22"/>
                </a:lnTo>
                <a:lnTo>
                  <a:pt x="238" y="22"/>
                </a:lnTo>
                <a:lnTo>
                  <a:pt x="240" y="24"/>
                </a:lnTo>
                <a:lnTo>
                  <a:pt x="240" y="24"/>
                </a:lnTo>
                <a:lnTo>
                  <a:pt x="242" y="28"/>
                </a:lnTo>
                <a:lnTo>
                  <a:pt x="244" y="32"/>
                </a:lnTo>
                <a:lnTo>
                  <a:pt x="242" y="36"/>
                </a:lnTo>
                <a:lnTo>
                  <a:pt x="240" y="38"/>
                </a:lnTo>
                <a:lnTo>
                  <a:pt x="230" y="48"/>
                </a:lnTo>
                <a:lnTo>
                  <a:pt x="230" y="48"/>
                </a:lnTo>
                <a:lnTo>
                  <a:pt x="228" y="50"/>
                </a:lnTo>
                <a:lnTo>
                  <a:pt x="224" y="52"/>
                </a:lnTo>
                <a:lnTo>
                  <a:pt x="224" y="52"/>
                </a:lnTo>
                <a:close/>
                <a:moveTo>
                  <a:pt x="180" y="34"/>
                </a:moveTo>
                <a:lnTo>
                  <a:pt x="180" y="34"/>
                </a:lnTo>
                <a:lnTo>
                  <a:pt x="176" y="32"/>
                </a:lnTo>
                <a:lnTo>
                  <a:pt x="172" y="30"/>
                </a:lnTo>
                <a:lnTo>
                  <a:pt x="170" y="28"/>
                </a:lnTo>
                <a:lnTo>
                  <a:pt x="170" y="24"/>
                </a:lnTo>
                <a:lnTo>
                  <a:pt x="170" y="10"/>
                </a:lnTo>
                <a:lnTo>
                  <a:pt x="170" y="10"/>
                </a:lnTo>
                <a:lnTo>
                  <a:pt x="170" y="6"/>
                </a:lnTo>
                <a:lnTo>
                  <a:pt x="172" y="4"/>
                </a:lnTo>
                <a:lnTo>
                  <a:pt x="176" y="2"/>
                </a:lnTo>
                <a:lnTo>
                  <a:pt x="180" y="0"/>
                </a:lnTo>
                <a:lnTo>
                  <a:pt x="180" y="0"/>
                </a:lnTo>
                <a:lnTo>
                  <a:pt x="184" y="2"/>
                </a:lnTo>
                <a:lnTo>
                  <a:pt x="188" y="4"/>
                </a:lnTo>
                <a:lnTo>
                  <a:pt x="190" y="6"/>
                </a:lnTo>
                <a:lnTo>
                  <a:pt x="190" y="10"/>
                </a:lnTo>
                <a:lnTo>
                  <a:pt x="190" y="24"/>
                </a:lnTo>
                <a:lnTo>
                  <a:pt x="190" y="24"/>
                </a:lnTo>
                <a:lnTo>
                  <a:pt x="190" y="28"/>
                </a:lnTo>
                <a:lnTo>
                  <a:pt x="188" y="30"/>
                </a:lnTo>
                <a:lnTo>
                  <a:pt x="184" y="32"/>
                </a:lnTo>
                <a:lnTo>
                  <a:pt x="180" y="34"/>
                </a:lnTo>
                <a:lnTo>
                  <a:pt x="180" y="34"/>
                </a:lnTo>
                <a:close/>
              </a:path>
            </a:pathLst>
          </a:custGeom>
          <a:solidFill>
            <a:srgbClr val="243D7C"/>
          </a:solidFill>
          <a:ln>
            <a:noFill/>
          </a:ln>
        </p:spPr>
        <p:txBody>
          <a:bodyPr vert="horz" wrap="square" lIns="91440" tIns="45720" rIns="91440" bIns="45720" numCol="1" anchor="t" anchorCtr="0" compatLnSpc="1">
            <a:prstTxWarp prst="textNoShape">
              <a:avLst/>
            </a:prstTxWarp>
          </a:bodyPr>
          <a:lstStyle/>
          <a:p>
            <a:endParaRPr lang="en-GB" dirty="0"/>
          </a:p>
        </p:txBody>
      </p:sp>
      <p:graphicFrame>
        <p:nvGraphicFramePr>
          <p:cNvPr id="31" name="Диаграмма 23"/>
          <p:cNvGraphicFramePr/>
          <p:nvPr>
            <p:extLst>
              <p:ext uri="{D42A27DB-BD31-4B8C-83A1-F6EECF244321}">
                <p14:modId xmlns:p14="http://schemas.microsoft.com/office/powerpoint/2010/main" val="4210016537"/>
              </p:ext>
            </p:extLst>
          </p:nvPr>
        </p:nvGraphicFramePr>
        <p:xfrm>
          <a:off x="9081247" y="1612915"/>
          <a:ext cx="2965863" cy="2514600"/>
        </p:xfrm>
        <a:graphic>
          <a:graphicData uri="http://schemas.openxmlformats.org/drawingml/2006/chart">
            <c:chart xmlns:c="http://schemas.openxmlformats.org/drawingml/2006/chart" xmlns:r="http://schemas.openxmlformats.org/officeDocument/2006/relationships" r:id="rId6"/>
          </a:graphicData>
        </a:graphic>
      </p:graphicFrame>
      <p:pic>
        <p:nvPicPr>
          <p:cNvPr id="3" name="Рисунок 2"/>
          <p:cNvPicPr>
            <a:picLocks noChangeAspect="1"/>
          </p:cNvPicPr>
          <p:nvPr/>
        </p:nvPicPr>
        <p:blipFill>
          <a:blip r:embed="rId7"/>
          <a:stretch>
            <a:fillRect/>
          </a:stretch>
        </p:blipFill>
        <p:spPr>
          <a:xfrm>
            <a:off x="183553" y="1631082"/>
            <a:ext cx="2834886" cy="2511770"/>
          </a:xfrm>
          <a:prstGeom prst="rect">
            <a:avLst/>
          </a:prstGeom>
        </p:spPr>
      </p:pic>
      <p:pic>
        <p:nvPicPr>
          <p:cNvPr id="5" name="Рисунок 4"/>
          <p:cNvPicPr>
            <a:picLocks noChangeAspect="1"/>
          </p:cNvPicPr>
          <p:nvPr/>
        </p:nvPicPr>
        <p:blipFill>
          <a:blip r:embed="rId8"/>
          <a:stretch>
            <a:fillRect/>
          </a:stretch>
        </p:blipFill>
        <p:spPr>
          <a:xfrm>
            <a:off x="3149343" y="1624986"/>
            <a:ext cx="2700762" cy="2517866"/>
          </a:xfrm>
          <a:prstGeom prst="rect">
            <a:avLst/>
          </a:prstGeom>
        </p:spPr>
      </p:pic>
      <p:pic>
        <p:nvPicPr>
          <p:cNvPr id="6" name="Рисунок 5"/>
          <p:cNvPicPr>
            <a:picLocks noChangeAspect="1"/>
          </p:cNvPicPr>
          <p:nvPr/>
        </p:nvPicPr>
        <p:blipFill>
          <a:blip r:embed="rId9"/>
          <a:stretch>
            <a:fillRect/>
          </a:stretch>
        </p:blipFill>
        <p:spPr>
          <a:xfrm>
            <a:off x="5744110" y="1609649"/>
            <a:ext cx="3103133" cy="2517866"/>
          </a:xfrm>
          <a:prstGeom prst="rect">
            <a:avLst/>
          </a:prstGeom>
        </p:spPr>
      </p:pic>
      <p:pic>
        <p:nvPicPr>
          <p:cNvPr id="7" name="Рисунок 6"/>
          <p:cNvPicPr>
            <a:picLocks noChangeAspect="1"/>
          </p:cNvPicPr>
          <p:nvPr/>
        </p:nvPicPr>
        <p:blipFill>
          <a:blip r:embed="rId10"/>
          <a:stretch>
            <a:fillRect/>
          </a:stretch>
        </p:blipFill>
        <p:spPr>
          <a:xfrm>
            <a:off x="8847243" y="1609649"/>
            <a:ext cx="2969009" cy="2517866"/>
          </a:xfrm>
          <a:prstGeom prst="rect">
            <a:avLst/>
          </a:prstGeom>
        </p:spPr>
      </p:pic>
    </p:spTree>
    <p:extLst>
      <p:ext uri="{BB962C8B-B14F-4D97-AF65-F5344CB8AC3E}">
        <p14:creationId xmlns:p14="http://schemas.microsoft.com/office/powerpoint/2010/main" val="2568186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4"/>
          <a:stretch>
            <a:fillRect/>
          </a:stretch>
        </p:blipFill>
        <p:spPr>
          <a:xfrm>
            <a:off x="127267" y="1968050"/>
            <a:ext cx="6185914" cy="3293525"/>
          </a:xfrm>
          <a:prstGeom prst="rect">
            <a:avLst/>
          </a:prstGeom>
        </p:spPr>
      </p:pic>
      <p:graphicFrame>
        <p:nvGraphicFramePr>
          <p:cNvPr id="41" name="Object 40" hidden="1"/>
          <p:cNvGraphicFramePr>
            <a:graphicFrameLocks noChangeAspect="1"/>
          </p:cNvGraphicFramePr>
          <p:nvPr>
            <p:custDataLst>
              <p:tags r:id="rId1"/>
            </p:custDataLst>
          </p:nvPr>
        </p:nvGraphicFramePr>
        <p:xfrm>
          <a:off x="1525891" y="1621"/>
          <a:ext cx="1619" cy="1619"/>
        </p:xfrm>
        <a:graphic>
          <a:graphicData uri="http://schemas.openxmlformats.org/presentationml/2006/ole">
            <mc:AlternateContent xmlns:mc="http://schemas.openxmlformats.org/markup-compatibility/2006">
              <mc:Choice xmlns:v="urn:schemas-microsoft-com:vml" Requires="v">
                <p:oleObj name="think-cell Slide" r:id="rId5" imgW="493" imgH="493" progId="TCLayout.ActiveDocument.1">
                  <p:embed/>
                </p:oleObj>
              </mc:Choice>
              <mc:Fallback>
                <p:oleObj name="think-cell Slide" r:id="rId5" imgW="493" imgH="493" progId="TCLayout.ActiveDocument.1">
                  <p:embed/>
                  <p:pic>
                    <p:nvPicPr>
                      <p:cNvPr id="41" name="Object 40" hidden="1"/>
                      <p:cNvPicPr/>
                      <p:nvPr/>
                    </p:nvPicPr>
                    <p:blipFill>
                      <a:blip r:embed="rId6"/>
                      <a:stretch>
                        <a:fillRect/>
                      </a:stretch>
                    </p:blipFill>
                    <p:spPr>
                      <a:xfrm>
                        <a:off x="1525891" y="1621"/>
                        <a:ext cx="1619" cy="1619"/>
                      </a:xfrm>
                      <a:prstGeom prst="rect">
                        <a:avLst/>
                      </a:prstGeom>
                    </p:spPr>
                  </p:pic>
                </p:oleObj>
              </mc:Fallback>
            </mc:AlternateContent>
          </a:graphicData>
        </a:graphic>
      </p:graphicFrame>
      <p:sp>
        <p:nvSpPr>
          <p:cNvPr id="46" name="Прямоугольник 45"/>
          <p:cNvSpPr/>
          <p:nvPr/>
        </p:nvSpPr>
        <p:spPr>
          <a:xfrm>
            <a:off x="366875" y="5174443"/>
            <a:ext cx="5377235" cy="984885"/>
          </a:xfrm>
          <a:prstGeom prst="rect">
            <a:avLst/>
          </a:prstGeom>
        </p:spPr>
        <p:txBody>
          <a:bodyPr wrap="square">
            <a:spAutoFit/>
          </a:bodyPr>
          <a:lstStyle/>
          <a:p>
            <a:pPr algn="ctr"/>
            <a:r>
              <a:rPr lang="en-US" sz="1400" b="1" dirty="0">
                <a:latin typeface="Century Gothic" panose="020B0502020202020204" pitchFamily="34" charset="0"/>
                <a:ea typeface="Segoe UI" panose="020B0502040204020203" pitchFamily="34" charset="0"/>
                <a:cs typeface="Segoe UI" panose="020B0502040204020203" pitchFamily="34" charset="0"/>
              </a:rPr>
              <a:t>Kazakhstan has 12% of the world's uranium resources (2nd largest in the world)</a:t>
            </a:r>
            <a:r>
              <a:rPr lang="en-US" sz="1400" baseline="30000" dirty="0">
                <a:latin typeface="Century Gothic" panose="020B0502020202020204" pitchFamily="34" charset="0"/>
                <a:cs typeface="Arial" panose="020B0604020202020204" pitchFamily="34" charset="0"/>
              </a:rPr>
              <a:t>3 </a:t>
            </a:r>
            <a:r>
              <a:rPr lang="en-US" sz="1400" dirty="0">
                <a:latin typeface="Century Gothic" panose="020B0502020202020204" pitchFamily="34" charset="0"/>
                <a:cs typeface="Arial" panose="020B0604020202020204" pitchFamily="34" charset="0"/>
              </a:rPr>
              <a:t> </a:t>
            </a:r>
            <a:r>
              <a:rPr lang="en-US" sz="1400" b="1" dirty="0">
                <a:latin typeface="Century Gothic" panose="020B0502020202020204" pitchFamily="34" charset="0"/>
                <a:ea typeface="Segoe UI" panose="020B0502040204020203" pitchFamily="34" charset="0"/>
                <a:cs typeface="Segoe UI" panose="020B0502040204020203" pitchFamily="34" charset="0"/>
              </a:rPr>
              <a:t>with 589 ktU in Reserves and 762 ktU in Resources, including reserves</a:t>
            </a:r>
            <a:endParaRPr lang="ru-RU" sz="1400" b="1" dirty="0">
              <a:latin typeface="Century Gothic" panose="020B0502020202020204" pitchFamily="34" charset="0"/>
              <a:ea typeface="Segoe UI" panose="020B0502040204020203" pitchFamily="34" charset="0"/>
              <a:cs typeface="Segoe UI" panose="020B0502040204020203" pitchFamily="34" charset="0"/>
            </a:endParaRPr>
          </a:p>
          <a:p>
            <a:pPr algn="ctr"/>
            <a:endParaRPr lang="ru-RU" sz="1600" b="1" dirty="0">
              <a:latin typeface="Century Gothic" panose="020B0502020202020204" pitchFamily="34" charset="0"/>
              <a:ea typeface="Segoe UI" panose="020B0502040204020203" pitchFamily="34" charset="0"/>
              <a:cs typeface="Segoe UI" panose="020B0502040204020203" pitchFamily="34" charset="0"/>
            </a:endParaRPr>
          </a:p>
        </p:txBody>
      </p:sp>
      <p:sp>
        <p:nvSpPr>
          <p:cNvPr id="3" name="Title 2"/>
          <p:cNvSpPr>
            <a:spLocks noGrp="1"/>
          </p:cNvSpPr>
          <p:nvPr>
            <p:ph type="title"/>
          </p:nvPr>
        </p:nvSpPr>
        <p:spPr>
          <a:xfrm>
            <a:off x="295283" y="211446"/>
            <a:ext cx="10897654" cy="387798"/>
          </a:xfrm>
        </p:spPr>
        <p:txBody>
          <a:bodyPr vert="horz"/>
          <a:lstStyle/>
          <a:p>
            <a:r>
              <a:rPr lang="en-US" sz="2800" dirty="0"/>
              <a:t>Investment projects &amp; </a:t>
            </a:r>
            <a:r>
              <a:rPr lang="en-US" sz="2800" dirty="0" err="1"/>
              <a:t>Kazatomprom’s</a:t>
            </a:r>
            <a:r>
              <a:rPr lang="en-US" sz="2800" dirty="0"/>
              <a:t> Upside Potential</a:t>
            </a:r>
          </a:p>
        </p:txBody>
      </p:sp>
      <p:sp>
        <p:nvSpPr>
          <p:cNvPr id="67" name="Footer Placeholder 28"/>
          <p:cNvSpPr>
            <a:spLocks noGrp="1"/>
          </p:cNvSpPr>
          <p:nvPr>
            <p:ph type="ftr" sz="quarter" idx="11"/>
          </p:nvPr>
        </p:nvSpPr>
        <p:spPr>
          <a:prstGeom prst="rect">
            <a:avLst/>
          </a:prstGeom>
        </p:spPr>
        <p:txBody>
          <a:bodyPr/>
          <a:lstStyle/>
          <a:p>
            <a:pPr algn="ctr" fontAlgn="base">
              <a:spcBef>
                <a:spcPct val="0"/>
              </a:spcBef>
              <a:spcAft>
                <a:spcPct val="0"/>
              </a:spcAft>
            </a:pPr>
            <a:r>
              <a:rPr lang="en-CA" sz="1200" dirty="0"/>
              <a:t>Astana-Vancouver</a:t>
            </a:r>
          </a:p>
        </p:txBody>
      </p:sp>
      <p:sp>
        <p:nvSpPr>
          <p:cNvPr id="8" name="Content Placeholder 7"/>
          <p:cNvSpPr>
            <a:spLocks noGrp="1"/>
          </p:cNvSpPr>
          <p:nvPr>
            <p:ph sz="quarter" idx="13"/>
          </p:nvPr>
        </p:nvSpPr>
        <p:spPr>
          <a:xfrm>
            <a:off x="292355" y="894397"/>
            <a:ext cx="5581001" cy="620138"/>
          </a:xfrm>
        </p:spPr>
        <p:txBody>
          <a:bodyPr/>
          <a:lstStyle/>
          <a:p>
            <a:r>
              <a:rPr lang="en-US" sz="2000" dirty="0"/>
              <a:t>100% Mineable using in-situ recovery (ISR)</a:t>
            </a:r>
          </a:p>
        </p:txBody>
      </p:sp>
      <p:sp>
        <p:nvSpPr>
          <p:cNvPr id="2" name="Прямоугольник 1"/>
          <p:cNvSpPr/>
          <p:nvPr/>
        </p:nvSpPr>
        <p:spPr>
          <a:xfrm>
            <a:off x="6703628" y="1540148"/>
            <a:ext cx="5079895" cy="338554"/>
          </a:xfrm>
          <a:prstGeom prst="rect">
            <a:avLst/>
          </a:prstGeom>
        </p:spPr>
        <p:txBody>
          <a:bodyPr wrap="square">
            <a:spAutoFit/>
          </a:bodyPr>
          <a:lstStyle/>
          <a:p>
            <a:r>
              <a:rPr lang="en-US" sz="1600" b="1" i="1" dirty="0">
                <a:solidFill>
                  <a:srgbClr val="0E1B3F"/>
                </a:solidFill>
                <a:latin typeface="Century Gothic" panose="020B0502020202020204" pitchFamily="34" charset="0"/>
                <a:ea typeface="Segoe UI" panose="020B0502040204020203" pitchFamily="34" charset="0"/>
                <a:cs typeface="Segoe UI" panose="020B0502040204020203" pitchFamily="34" charset="0"/>
              </a:rPr>
              <a:t>Upcoming</a:t>
            </a:r>
            <a:r>
              <a:rPr lang="en-US" sz="1600" b="1" dirty="0">
                <a:solidFill>
                  <a:srgbClr val="0E1B3F"/>
                </a:solidFill>
                <a:latin typeface="Century Gothic" panose="020B0502020202020204" pitchFamily="34" charset="0"/>
                <a:ea typeface="Segoe UI" panose="020B0502040204020203" pitchFamily="34" charset="0"/>
                <a:cs typeface="Segoe UI" panose="020B0502040204020203" pitchFamily="34" charset="0"/>
              </a:rPr>
              <a:t> exploration projects in the queue: </a:t>
            </a:r>
            <a:endParaRPr lang="ru-RU" sz="1600" b="1" dirty="0">
              <a:solidFill>
                <a:srgbClr val="0E1B3F"/>
              </a:solidFill>
              <a:latin typeface="Century Gothic" panose="020B0502020202020204" pitchFamily="34" charset="0"/>
              <a:ea typeface="Segoe UI" panose="020B0502040204020203" pitchFamily="34" charset="0"/>
              <a:cs typeface="Segoe UI" panose="020B0502040204020203" pitchFamily="34" charset="0"/>
            </a:endParaRPr>
          </a:p>
        </p:txBody>
      </p:sp>
      <p:sp>
        <p:nvSpPr>
          <p:cNvPr id="23" name="Прямоугольник 22"/>
          <p:cNvSpPr/>
          <p:nvPr/>
        </p:nvSpPr>
        <p:spPr>
          <a:xfrm>
            <a:off x="6703628" y="1956282"/>
            <a:ext cx="1370888" cy="275460"/>
          </a:xfrm>
          <a:prstGeom prst="rect">
            <a:avLst/>
          </a:prstGeom>
        </p:spPr>
        <p:txBody>
          <a:bodyPr wrap="none">
            <a:spAutoFit/>
          </a:bodyPr>
          <a:lstStyle/>
          <a:p>
            <a:pPr lvl="0" defTabSz="457200">
              <a:lnSpc>
                <a:spcPct val="85000"/>
              </a:lnSpc>
              <a:defRPr/>
            </a:pPr>
            <a:r>
              <a:rPr lang="en-US" altLang="pt-PT" sz="1400" b="1" dirty="0">
                <a:solidFill>
                  <a:srgbClr val="0E1B3F"/>
                </a:solidFill>
                <a:latin typeface="Century Gothic" panose="020B0502020202020204" pitchFamily="34" charset="0"/>
                <a:ea typeface="Segoe UI" panose="020B0502040204020203" pitchFamily="34" charset="0"/>
                <a:cs typeface="Segoe UI" panose="020B0502040204020203" pitchFamily="34" charset="0"/>
              </a:rPr>
              <a:t>Inkai 3 block</a:t>
            </a:r>
            <a:r>
              <a:rPr lang="en-US" altLang="pt-PT" sz="1400" baseline="30000" dirty="0">
                <a:solidFill>
                  <a:srgbClr val="0E1B3F"/>
                </a:solidFill>
                <a:latin typeface="Century Gothic" panose="020B0502020202020204" pitchFamily="34" charset="0"/>
                <a:cs typeface="Arial" panose="020B0604020202020204" pitchFamily="34" charset="0"/>
              </a:rPr>
              <a:t>1</a:t>
            </a:r>
            <a:endParaRPr lang="en-US" altLang="pt-PT" sz="1400" b="1" dirty="0">
              <a:solidFill>
                <a:srgbClr val="0E1B3F"/>
              </a:solidFill>
              <a:latin typeface="Century Gothic" panose="020B0502020202020204" pitchFamily="34" charset="0"/>
              <a:ea typeface="Segoe UI" panose="020B0502040204020203" pitchFamily="34" charset="0"/>
              <a:cs typeface="Segoe UI" panose="020B0502040204020203" pitchFamily="34" charset="0"/>
            </a:endParaRPr>
          </a:p>
        </p:txBody>
      </p:sp>
      <p:sp>
        <p:nvSpPr>
          <p:cNvPr id="25" name="CaixaDeTexto 2">
            <a:extLst>
              <a:ext uri="{FF2B5EF4-FFF2-40B4-BE49-F238E27FC236}">
                <a16:creationId xmlns:a16="http://schemas.microsoft.com/office/drawing/2014/main" id="{D521FBA9-28F5-412F-97AC-9516EF697CF0}"/>
              </a:ext>
            </a:extLst>
          </p:cNvPr>
          <p:cNvSpPr txBox="1">
            <a:spLocks noChangeArrowheads="1"/>
          </p:cNvSpPr>
          <p:nvPr/>
        </p:nvSpPr>
        <p:spPr bwMode="auto">
          <a:xfrm>
            <a:off x="6510475" y="2163989"/>
            <a:ext cx="2862125"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23860" marR="0" lvl="1" indent="-144479" defTabSz="823683" fontAlgn="base">
              <a:lnSpc>
                <a:spcPct val="85000"/>
              </a:lnSpc>
              <a:buClr>
                <a:srgbClr val="003B89"/>
              </a:buClr>
              <a:buSzPct val="100000"/>
              <a:buFont typeface="Wingdings" panose="05000000000000000000" pitchFamily="2" charset="2"/>
              <a:buChar char="§"/>
              <a:tabLst/>
              <a:defRPr/>
            </a:pPr>
            <a:r>
              <a:rPr lang="en-US" altLang="pt-PT" sz="1200" dirty="0">
                <a:solidFill>
                  <a:srgbClr val="0E1B3F"/>
                </a:solidFill>
                <a:latin typeface="Century Gothic" panose="020B0502020202020204" pitchFamily="34" charset="0"/>
                <a:cs typeface="Arial" panose="020B0604020202020204" pitchFamily="34" charset="0"/>
              </a:rPr>
              <a:t>Contract Holder: KAP</a:t>
            </a:r>
          </a:p>
          <a:p>
            <a:pPr marL="223860" lvl="1" indent="-144479" defTabSz="823683" fontAlgn="base">
              <a:lnSpc>
                <a:spcPct val="85000"/>
              </a:lnSpc>
              <a:buClr>
                <a:srgbClr val="003B89"/>
              </a:buClr>
              <a:buSzPct val="100000"/>
              <a:buFont typeface="Wingdings" panose="05000000000000000000" pitchFamily="2" charset="2"/>
              <a:buChar char="§"/>
              <a:defRPr/>
            </a:pPr>
            <a:r>
              <a:rPr lang="en-US" altLang="pt-PT" sz="1200" dirty="0">
                <a:solidFill>
                  <a:srgbClr val="0E1B3F"/>
                </a:solidFill>
                <a:latin typeface="Century Gothic" panose="020B0502020202020204" pitchFamily="34" charset="0"/>
                <a:cs typeface="Arial" panose="020B0604020202020204" pitchFamily="34" charset="0"/>
              </a:rPr>
              <a:t>Contract Type: Exploration </a:t>
            </a:r>
          </a:p>
          <a:p>
            <a:pPr marL="223860" lvl="1" indent="-144479" defTabSz="823683" fontAlgn="base">
              <a:lnSpc>
                <a:spcPct val="85000"/>
              </a:lnSpc>
              <a:buClr>
                <a:srgbClr val="003B89"/>
              </a:buClr>
              <a:buSzPct val="100000"/>
              <a:buFont typeface="Wingdings" panose="05000000000000000000" pitchFamily="2" charset="2"/>
              <a:buChar char="§"/>
              <a:defRPr/>
            </a:pPr>
            <a:r>
              <a:rPr lang="en-US" altLang="pt-PT" sz="1200" dirty="0">
                <a:solidFill>
                  <a:srgbClr val="0E1B3F"/>
                </a:solidFill>
                <a:latin typeface="Century Gothic" panose="020B0502020202020204" pitchFamily="34" charset="0"/>
                <a:cs typeface="Arial" panose="020B0604020202020204" pitchFamily="34" charset="0"/>
              </a:rPr>
              <a:t>Reserves/resources:</a:t>
            </a:r>
            <a:r>
              <a:rPr lang="ru-RU" altLang="pt-PT" sz="1200" dirty="0">
                <a:solidFill>
                  <a:srgbClr val="0E1B3F"/>
                </a:solidFill>
                <a:latin typeface="Century Gothic" panose="020B0502020202020204" pitchFamily="34" charset="0"/>
                <a:cs typeface="Arial" panose="020B0604020202020204" pitchFamily="34" charset="0"/>
              </a:rPr>
              <a:t> </a:t>
            </a:r>
            <a:r>
              <a:rPr lang="en-US" altLang="pt-PT" sz="1200" dirty="0">
                <a:solidFill>
                  <a:srgbClr val="0E1B3F"/>
                </a:solidFill>
                <a:latin typeface="Century Gothic" panose="020B0502020202020204" pitchFamily="34" charset="0"/>
                <a:cs typeface="Arial" panose="020B0604020202020204" pitchFamily="34" charset="0"/>
              </a:rPr>
              <a:t>- / 83,158 tU</a:t>
            </a:r>
          </a:p>
        </p:txBody>
      </p:sp>
      <p:sp>
        <p:nvSpPr>
          <p:cNvPr id="26" name="CaixaDeTexto 2">
            <a:extLst>
              <a:ext uri="{FF2B5EF4-FFF2-40B4-BE49-F238E27FC236}">
                <a16:creationId xmlns:a16="http://schemas.microsoft.com/office/drawing/2014/main" id="{9EB3341A-7D95-4029-905F-ACADB47FB525}"/>
              </a:ext>
            </a:extLst>
          </p:cNvPr>
          <p:cNvSpPr txBox="1">
            <a:spLocks noChangeArrowheads="1"/>
          </p:cNvSpPr>
          <p:nvPr/>
        </p:nvSpPr>
        <p:spPr bwMode="auto">
          <a:xfrm>
            <a:off x="6703628" y="2749789"/>
            <a:ext cx="2935829" cy="2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lang="en-US" altLang="pt-PT" sz="1400" b="1" dirty="0">
                <a:solidFill>
                  <a:srgbClr val="0E1B3F"/>
                </a:solidFill>
                <a:latin typeface="Century Gothic" panose="020B0502020202020204" pitchFamily="34" charset="0"/>
                <a:ea typeface="Segoe UI" panose="020B0502040204020203" pitchFamily="34" charset="0"/>
                <a:cs typeface="Segoe UI" panose="020B0502040204020203" pitchFamily="34" charset="0"/>
              </a:rPr>
              <a:t>Inkai 2 block</a:t>
            </a:r>
          </a:p>
        </p:txBody>
      </p:sp>
      <p:sp>
        <p:nvSpPr>
          <p:cNvPr id="30" name="Прямоугольник 29"/>
          <p:cNvSpPr/>
          <p:nvPr/>
        </p:nvSpPr>
        <p:spPr>
          <a:xfrm>
            <a:off x="6510475" y="2969165"/>
            <a:ext cx="3519427"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23860" lvl="1" indent="-144479" defTabSz="823683" fontAlgn="base">
              <a:lnSpc>
                <a:spcPct val="85000"/>
              </a:lnSpc>
              <a:buClr>
                <a:srgbClr val="003B89"/>
              </a:buClr>
              <a:buSzPct val="100000"/>
              <a:buFont typeface="Wingdings" panose="05000000000000000000" pitchFamily="2" charset="2"/>
              <a:buChar char="§"/>
              <a:defRPr/>
            </a:pPr>
            <a:r>
              <a:rPr lang="en-US" altLang="pt-PT" sz="1200" dirty="0">
                <a:solidFill>
                  <a:srgbClr val="0E1B3F"/>
                </a:solidFill>
                <a:latin typeface="Century Gothic" panose="020B0502020202020204" pitchFamily="34" charset="0"/>
                <a:cs typeface="Arial" panose="020B0604020202020204" pitchFamily="34" charset="0"/>
              </a:rPr>
              <a:t>Contract Holder: KAP</a:t>
            </a:r>
          </a:p>
          <a:p>
            <a:pPr marL="223860" lvl="1" indent="-144479" defTabSz="823683" fontAlgn="base">
              <a:lnSpc>
                <a:spcPct val="85000"/>
              </a:lnSpc>
              <a:buClr>
                <a:srgbClr val="003B89"/>
              </a:buClr>
              <a:buSzPct val="100000"/>
              <a:buFont typeface="Wingdings" panose="05000000000000000000" pitchFamily="2" charset="2"/>
              <a:buChar char="§"/>
              <a:defRPr/>
            </a:pPr>
            <a:r>
              <a:rPr lang="en-US" altLang="pt-PT" sz="1200" dirty="0">
                <a:solidFill>
                  <a:srgbClr val="0E1B3F"/>
                </a:solidFill>
                <a:latin typeface="Century Gothic" panose="020B0502020202020204" pitchFamily="34" charset="0"/>
                <a:cs typeface="Arial" panose="020B0604020202020204" pitchFamily="34" charset="0"/>
              </a:rPr>
              <a:t>Contract Type: Exploration</a:t>
            </a:r>
          </a:p>
          <a:p>
            <a:pPr marL="223860" lvl="1" indent="-144479" defTabSz="823683" fontAlgn="base">
              <a:lnSpc>
                <a:spcPct val="85000"/>
              </a:lnSpc>
              <a:buClr>
                <a:srgbClr val="003B89"/>
              </a:buClr>
              <a:buSzPct val="100000"/>
              <a:buFont typeface="Wingdings" panose="05000000000000000000" pitchFamily="2" charset="2"/>
              <a:buChar char="§"/>
              <a:defRPr/>
            </a:pPr>
            <a:r>
              <a:rPr lang="en-US" altLang="pt-PT" sz="1200" dirty="0">
                <a:solidFill>
                  <a:srgbClr val="0E1B3F"/>
                </a:solidFill>
                <a:latin typeface="Century Gothic" panose="020B0502020202020204" pitchFamily="34" charset="0"/>
                <a:cs typeface="Arial" panose="020B0604020202020204" pitchFamily="34" charset="0"/>
              </a:rPr>
              <a:t>Reserves/resources:</a:t>
            </a:r>
            <a:r>
              <a:rPr lang="ru-RU" altLang="pt-PT" sz="1200" dirty="0">
                <a:solidFill>
                  <a:srgbClr val="0E1B3F"/>
                </a:solidFill>
                <a:latin typeface="Century Gothic" panose="020B0502020202020204" pitchFamily="34" charset="0"/>
                <a:cs typeface="Arial" panose="020B0604020202020204" pitchFamily="34" charset="0"/>
              </a:rPr>
              <a:t> </a:t>
            </a:r>
            <a:r>
              <a:rPr lang="en-US" altLang="pt-PT" sz="1200" dirty="0">
                <a:solidFill>
                  <a:srgbClr val="0E1B3F"/>
                </a:solidFill>
                <a:latin typeface="Century Gothic" panose="020B0502020202020204" pitchFamily="34" charset="0"/>
                <a:cs typeface="Arial" panose="020B0604020202020204" pitchFamily="34" charset="0"/>
              </a:rPr>
              <a:t>- / 42,001 tU</a:t>
            </a:r>
          </a:p>
        </p:txBody>
      </p:sp>
      <p:sp>
        <p:nvSpPr>
          <p:cNvPr id="31" name="CaixaDeTexto 2">
            <a:extLst>
              <a:ext uri="{FF2B5EF4-FFF2-40B4-BE49-F238E27FC236}">
                <a16:creationId xmlns:a16="http://schemas.microsoft.com/office/drawing/2014/main" id="{9EB3341A-7D95-4029-905F-ACADB47FB525}"/>
              </a:ext>
            </a:extLst>
          </p:cNvPr>
          <p:cNvSpPr txBox="1">
            <a:spLocks noChangeArrowheads="1"/>
          </p:cNvSpPr>
          <p:nvPr/>
        </p:nvSpPr>
        <p:spPr bwMode="auto">
          <a:xfrm>
            <a:off x="6703627" y="3542586"/>
            <a:ext cx="2935829" cy="4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defTabSz="457200">
              <a:lnSpc>
                <a:spcPct val="85000"/>
              </a:lnSpc>
              <a:defRPr/>
            </a:pPr>
            <a:r>
              <a:rPr lang="en-US" altLang="pt-PT" sz="1400" b="1" dirty="0">
                <a:solidFill>
                  <a:srgbClr val="0E1B3F"/>
                </a:solidFill>
                <a:latin typeface="Century Gothic" panose="020B0502020202020204" pitchFamily="34" charset="0"/>
                <a:ea typeface="Segoe UI" panose="020B0502040204020203" pitchFamily="34" charset="0"/>
                <a:cs typeface="Segoe UI" panose="020B0502040204020203" pitchFamily="34" charset="0"/>
              </a:rPr>
              <a:t>East-Zhalpak and East-Moinkum blocks</a:t>
            </a:r>
            <a:r>
              <a:rPr lang="en-US" altLang="pt-PT" sz="1400" baseline="30000" dirty="0">
                <a:solidFill>
                  <a:srgbClr val="0E1B3F"/>
                </a:solidFill>
                <a:latin typeface="Century Gothic" panose="020B0502020202020204" pitchFamily="34" charset="0"/>
                <a:cs typeface="Arial" panose="020B0604020202020204" pitchFamily="34" charset="0"/>
              </a:rPr>
              <a:t>2</a:t>
            </a:r>
            <a:endParaRPr lang="en-US" altLang="pt-PT" sz="1400" b="1" dirty="0">
              <a:solidFill>
                <a:srgbClr val="0E1B3F"/>
              </a:solidFill>
              <a:latin typeface="Century Gothic" panose="020B0502020202020204" pitchFamily="34" charset="0"/>
              <a:ea typeface="Segoe UI" panose="020B0502040204020203" pitchFamily="34" charset="0"/>
              <a:cs typeface="Segoe UI" panose="020B0502040204020203" pitchFamily="34" charset="0"/>
            </a:endParaRPr>
          </a:p>
        </p:txBody>
      </p:sp>
      <p:sp>
        <p:nvSpPr>
          <p:cNvPr id="35" name="Прямоугольник 34"/>
          <p:cNvSpPr/>
          <p:nvPr/>
        </p:nvSpPr>
        <p:spPr>
          <a:xfrm>
            <a:off x="6517788" y="3946343"/>
            <a:ext cx="3512114"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23860" lvl="1" indent="-144479" defTabSz="823683" fontAlgn="base">
              <a:lnSpc>
                <a:spcPct val="85000"/>
              </a:lnSpc>
              <a:buClr>
                <a:srgbClr val="003B89"/>
              </a:buClr>
              <a:buSzPct val="100000"/>
              <a:buFont typeface="Wingdings" panose="05000000000000000000" pitchFamily="2" charset="2"/>
              <a:buChar char="§"/>
              <a:defRPr/>
            </a:pPr>
            <a:r>
              <a:rPr lang="en-US" altLang="pt-PT" sz="1200" dirty="0">
                <a:solidFill>
                  <a:srgbClr val="0E1B3F"/>
                </a:solidFill>
                <a:latin typeface="Century Gothic" panose="020B0502020202020204" pitchFamily="34" charset="0"/>
                <a:cs typeface="Arial" panose="020B0604020202020204" pitchFamily="34" charset="0"/>
              </a:rPr>
              <a:t>Contract Holder: KAP</a:t>
            </a:r>
          </a:p>
          <a:p>
            <a:pPr marL="223860" lvl="1" indent="-144479" defTabSz="823683" fontAlgn="base">
              <a:lnSpc>
                <a:spcPct val="85000"/>
              </a:lnSpc>
              <a:buClr>
                <a:srgbClr val="003B89"/>
              </a:buClr>
              <a:buSzPct val="100000"/>
              <a:buFont typeface="Wingdings" panose="05000000000000000000" pitchFamily="2" charset="2"/>
              <a:buChar char="§"/>
              <a:defRPr/>
            </a:pPr>
            <a:r>
              <a:rPr lang="en-US" altLang="pt-PT" sz="1200" dirty="0">
                <a:solidFill>
                  <a:srgbClr val="0E1B3F"/>
                </a:solidFill>
                <a:latin typeface="Century Gothic" panose="020B0502020202020204" pitchFamily="34" charset="0"/>
                <a:cs typeface="Arial" panose="020B0604020202020204" pitchFamily="34" charset="0"/>
              </a:rPr>
              <a:t>Contract Type: geological survey</a:t>
            </a:r>
          </a:p>
          <a:p>
            <a:pPr marL="223860" lvl="1" indent="-144479" defTabSz="823683" fontAlgn="base">
              <a:lnSpc>
                <a:spcPct val="85000"/>
              </a:lnSpc>
              <a:buClr>
                <a:srgbClr val="003B89"/>
              </a:buClr>
              <a:buSzPct val="100000"/>
              <a:buFont typeface="Wingdings" panose="05000000000000000000" pitchFamily="2" charset="2"/>
              <a:buChar char="§"/>
              <a:defRPr/>
            </a:pPr>
            <a:r>
              <a:rPr lang="en-US" altLang="pt-PT" sz="1200" dirty="0">
                <a:solidFill>
                  <a:srgbClr val="0E1B3F"/>
                </a:solidFill>
                <a:latin typeface="Century Gothic" panose="020B0502020202020204" pitchFamily="34" charset="0"/>
                <a:cs typeface="Arial" panose="020B0604020202020204" pitchFamily="34" charset="0"/>
              </a:rPr>
              <a:t>Reserves/resources:</a:t>
            </a:r>
            <a:r>
              <a:rPr lang="ru-RU" altLang="pt-PT" sz="1200" dirty="0">
                <a:solidFill>
                  <a:srgbClr val="0E1B3F"/>
                </a:solidFill>
                <a:latin typeface="Century Gothic" panose="020B0502020202020204" pitchFamily="34" charset="0"/>
                <a:cs typeface="Arial" panose="020B0604020202020204" pitchFamily="34" charset="0"/>
              </a:rPr>
              <a:t> </a:t>
            </a:r>
            <a:r>
              <a:rPr lang="en-US" altLang="pt-PT" sz="1200" dirty="0">
                <a:solidFill>
                  <a:srgbClr val="0E1B3F"/>
                </a:solidFill>
                <a:latin typeface="Century Gothic" panose="020B0502020202020204" pitchFamily="34" charset="0"/>
                <a:cs typeface="Arial" panose="020B0604020202020204" pitchFamily="34" charset="0"/>
              </a:rPr>
              <a:t>- / 35,354 tU </a:t>
            </a:r>
          </a:p>
        </p:txBody>
      </p:sp>
      <p:sp>
        <p:nvSpPr>
          <p:cNvPr id="48" name="Oval 111">
            <a:extLst>
              <a:ext uri="{FF2B5EF4-FFF2-40B4-BE49-F238E27FC236}">
                <a16:creationId xmlns:a16="http://schemas.microsoft.com/office/drawing/2014/main" id="{0DDE7786-859E-463D-B886-8E5EEE01C962}"/>
              </a:ext>
            </a:extLst>
          </p:cNvPr>
          <p:cNvSpPr/>
          <p:nvPr/>
        </p:nvSpPr>
        <p:spPr>
          <a:xfrm>
            <a:off x="220926" y="5570247"/>
            <a:ext cx="708638" cy="646527"/>
          </a:xfrm>
          <a:prstGeom prst="ellipse">
            <a:avLst/>
          </a:prstGeom>
          <a:solidFill>
            <a:srgbClr val="F7A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Прямоугольник 4"/>
          <p:cNvSpPr/>
          <p:nvPr/>
        </p:nvSpPr>
        <p:spPr>
          <a:xfrm>
            <a:off x="1225520" y="5911514"/>
            <a:ext cx="3638482" cy="502702"/>
          </a:xfrm>
          <a:prstGeom prst="rect">
            <a:avLst/>
          </a:prstGeom>
        </p:spPr>
        <p:txBody>
          <a:bodyPr wrap="square">
            <a:spAutoFit/>
          </a:bodyPr>
          <a:lstStyle/>
          <a:p>
            <a:r>
              <a:rPr lang="en-US" sz="1000" baseline="30000" dirty="0">
                <a:latin typeface="Century Gothic" panose="020B0502020202020204" pitchFamily="34" charset="0"/>
                <a:cs typeface="Arial" panose="020B0604020202020204" pitchFamily="34" charset="0"/>
              </a:rPr>
              <a:t>1 The Company is currently in negotiations with the Ministry of Energy with respect to obtaining SSU Agreement </a:t>
            </a:r>
            <a:r>
              <a:rPr lang="en-GB" sz="1000" baseline="30000" dirty="0">
                <a:latin typeface="Century Gothic" panose="020B0502020202020204" pitchFamily="34" charset="0"/>
                <a:cs typeface="Arial" panose="020B0604020202020204" pitchFamily="34" charset="0"/>
              </a:rPr>
              <a:t>licence</a:t>
            </a:r>
            <a:r>
              <a:rPr lang="en-US" sz="1000" baseline="30000" dirty="0">
                <a:latin typeface="Century Gothic" panose="020B0502020202020204" pitchFamily="34" charset="0"/>
                <a:cs typeface="Arial" panose="020B0604020202020204" pitchFamily="34" charset="0"/>
              </a:rPr>
              <a:t> for uranium mining at Inkai 3</a:t>
            </a:r>
          </a:p>
          <a:p>
            <a:r>
              <a:rPr lang="en-US" sz="1000" baseline="30000" dirty="0">
                <a:latin typeface="Century Gothic" panose="020B0502020202020204" pitchFamily="34" charset="0"/>
                <a:cs typeface="Arial" panose="020B0604020202020204" pitchFamily="34" charset="0"/>
              </a:rPr>
              <a:t>2 As per preliminary expectation of the Company, not accounted for in CPR</a:t>
            </a:r>
          </a:p>
          <a:p>
            <a:r>
              <a:rPr lang="en-US" sz="1000" baseline="30000" dirty="0">
                <a:latin typeface="Century Gothic" panose="020B0502020202020204" pitchFamily="34" charset="0"/>
                <a:cs typeface="Arial" panose="020B0604020202020204" pitchFamily="34" charset="0"/>
              </a:rPr>
              <a:t>3</a:t>
            </a:r>
            <a:r>
              <a:rPr lang="ru-RU" sz="1000" baseline="30000" dirty="0">
                <a:latin typeface="Century Gothic" panose="020B0502020202020204" pitchFamily="34" charset="0"/>
                <a:cs typeface="Arial" panose="020B0604020202020204" pitchFamily="34" charset="0"/>
              </a:rPr>
              <a:t> </a:t>
            </a:r>
            <a:r>
              <a:rPr lang="en-US" sz="1000" baseline="30000" dirty="0">
                <a:latin typeface="Century Gothic" panose="020B0502020202020204" pitchFamily="34" charset="0"/>
                <a:cs typeface="Arial" panose="020B0604020202020204" pitchFamily="34" charset="0"/>
              </a:rPr>
              <a:t>According to World Nuclear Association, as of June 2022</a:t>
            </a:r>
          </a:p>
        </p:txBody>
      </p:sp>
      <p:cxnSp>
        <p:nvCxnSpPr>
          <p:cNvPr id="66" name="Straight Connector 63">
            <a:extLst>
              <a:ext uri="{FF2B5EF4-FFF2-40B4-BE49-F238E27FC236}">
                <a16:creationId xmlns:a16="http://schemas.microsoft.com/office/drawing/2014/main" id="{7BDBE969-5B58-4BC3-929C-B9859902DBE2}"/>
              </a:ext>
            </a:extLst>
          </p:cNvPr>
          <p:cNvCxnSpPr>
            <a:cxnSpLocks/>
          </p:cNvCxnSpPr>
          <p:nvPr/>
        </p:nvCxnSpPr>
        <p:spPr>
          <a:xfrm>
            <a:off x="6393522" y="3617577"/>
            <a:ext cx="1327" cy="256580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3">
            <a:extLst>
              <a:ext uri="{FF2B5EF4-FFF2-40B4-BE49-F238E27FC236}">
                <a16:creationId xmlns:a16="http://schemas.microsoft.com/office/drawing/2014/main" id="{7BDBE969-5B58-4BC3-929C-B9859902DBE2}"/>
              </a:ext>
            </a:extLst>
          </p:cNvPr>
          <p:cNvCxnSpPr>
            <a:cxnSpLocks/>
          </p:cNvCxnSpPr>
          <p:nvPr/>
        </p:nvCxnSpPr>
        <p:spPr>
          <a:xfrm>
            <a:off x="6510475" y="1628416"/>
            <a:ext cx="1327" cy="256580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pPr algn="ctr" fontAlgn="base">
              <a:spcBef>
                <a:spcPct val="0"/>
              </a:spcBef>
              <a:spcAft>
                <a:spcPct val="0"/>
              </a:spcAft>
            </a:pPr>
            <a:fld id="{7FA1D94E-16F3-49BA-ABDF-8DF15B85F6DB}" type="slidenum">
              <a:rPr lang="en-CA" sz="1200" smtClean="0"/>
              <a:pPr algn="ctr" fontAlgn="base">
                <a:spcBef>
                  <a:spcPct val="0"/>
                </a:spcBef>
                <a:spcAft>
                  <a:spcPct val="0"/>
                </a:spcAft>
              </a:pPr>
              <a:t>12</a:t>
            </a:fld>
            <a:endParaRPr lang="en-CA" sz="1200" dirty="0"/>
          </a:p>
        </p:txBody>
      </p:sp>
      <p:sp>
        <p:nvSpPr>
          <p:cNvPr id="4" name="Прямоугольник 3"/>
          <p:cNvSpPr/>
          <p:nvPr/>
        </p:nvSpPr>
        <p:spPr>
          <a:xfrm>
            <a:off x="153968" y="1628416"/>
            <a:ext cx="5878532" cy="523220"/>
          </a:xfrm>
          <a:prstGeom prst="rect">
            <a:avLst/>
          </a:prstGeom>
        </p:spPr>
        <p:txBody>
          <a:bodyPr wrap="square">
            <a:spAutoFit/>
          </a:bodyPr>
          <a:lstStyle/>
          <a:p>
            <a:pPr algn="ctr">
              <a:defRPr sz="1600" b="1" i="0" u="none" strike="noStrike" kern="1200" cap="all" spc="120" normalizeH="0" baseline="0">
                <a:solidFill>
                  <a:prstClr val="black">
                    <a:lumMod val="65000"/>
                    <a:lumOff val="35000"/>
                  </a:prstClr>
                </a:solidFill>
                <a:latin typeface="Century Gothic" panose="020B0502020202020204" pitchFamily="34" charset="0"/>
                <a:ea typeface="+mn-ea"/>
                <a:cs typeface="+mn-cs"/>
              </a:defRPr>
            </a:pPr>
            <a:r>
              <a:rPr lang="en-US" sz="1400" b="1" dirty="0">
                <a:solidFill>
                  <a:srgbClr val="1B346B"/>
                </a:solidFill>
                <a:latin typeface="Century Gothic" panose="020B0502020202020204" pitchFamily="34" charset="0"/>
                <a:ea typeface="Segoe UI" panose="020B0502040204020203" pitchFamily="34" charset="0"/>
                <a:cs typeface="Segoe UI" panose="020B0502040204020203" pitchFamily="34" charset="0"/>
              </a:rPr>
              <a:t>PRODUCING ASSETS Reserves and Resources</a:t>
            </a:r>
            <a:br>
              <a:rPr lang="en-US" sz="1400" b="1" dirty="0">
                <a:solidFill>
                  <a:srgbClr val="1B346B"/>
                </a:solidFill>
                <a:latin typeface="Century Gothic" panose="020B0502020202020204" pitchFamily="34" charset="0"/>
                <a:ea typeface="Segoe UI" panose="020B0502040204020203" pitchFamily="34" charset="0"/>
                <a:cs typeface="Segoe UI" panose="020B0502040204020203" pitchFamily="34" charset="0"/>
              </a:rPr>
            </a:br>
            <a:r>
              <a:rPr lang="en-US" sz="1400" b="1" dirty="0">
                <a:solidFill>
                  <a:srgbClr val="1B346B"/>
                </a:solidFill>
                <a:latin typeface="Century Gothic" panose="020B0502020202020204" pitchFamily="34" charset="0"/>
                <a:ea typeface="Segoe UI" panose="020B0502040204020203" pitchFamily="34" charset="0"/>
                <a:cs typeface="Segoe UI" panose="020B0502040204020203" pitchFamily="34" charset="0"/>
              </a:rPr>
              <a:t>(</a:t>
            </a:r>
            <a:r>
              <a:rPr lang="en-US" sz="1100" b="1" dirty="0">
                <a:solidFill>
                  <a:srgbClr val="1B346B"/>
                </a:solidFill>
                <a:latin typeface="Century Gothic" panose="020B0502020202020204" pitchFamily="34" charset="0"/>
                <a:ea typeface="Segoe UI" panose="020B0502040204020203" pitchFamily="34" charset="0"/>
                <a:cs typeface="Segoe UI" panose="020B0502040204020203" pitchFamily="34" charset="0"/>
              </a:rPr>
              <a:t>kt</a:t>
            </a:r>
            <a:r>
              <a:rPr lang="en-US" sz="1400" b="1" dirty="0">
                <a:solidFill>
                  <a:srgbClr val="1B346B"/>
                </a:solidFill>
                <a:latin typeface="Century Gothic" panose="020B0502020202020204" pitchFamily="34" charset="0"/>
                <a:ea typeface="Segoe UI" panose="020B0502040204020203" pitchFamily="34" charset="0"/>
                <a:cs typeface="Segoe UI" panose="020B0502040204020203" pitchFamily="34" charset="0"/>
              </a:rPr>
              <a:t>U)</a:t>
            </a:r>
            <a:endParaRPr lang="ru-RU" sz="1400" b="1" cap="all" spc="120" dirty="0">
              <a:solidFill>
                <a:srgbClr val="1B346B"/>
              </a:solidFill>
              <a:latin typeface="Century Gothic" panose="020B0502020202020204" pitchFamily="34" charset="0"/>
              <a:ea typeface="Segoe UI" panose="020B0502040204020203" pitchFamily="34" charset="0"/>
              <a:cs typeface="Segoe UI" panose="020B0502040204020203" pitchFamily="34" charset="0"/>
            </a:endParaRPr>
          </a:p>
        </p:txBody>
      </p:sp>
      <p:sp>
        <p:nvSpPr>
          <p:cNvPr id="27" name="Date Placeholder 7"/>
          <p:cNvSpPr>
            <a:spLocks noGrp="1"/>
          </p:cNvSpPr>
          <p:nvPr>
            <p:ph type="dt" sz="half" idx="10"/>
          </p:nvPr>
        </p:nvSpPr>
        <p:spPr>
          <a:xfrm>
            <a:off x="9448800" y="6575859"/>
            <a:ext cx="2743200" cy="301752"/>
          </a:xfrm>
        </p:spPr>
        <p:txBody>
          <a:bodyPr/>
          <a:lstStyle/>
          <a:p>
            <a:pPr algn="r" fontAlgn="base">
              <a:spcBef>
                <a:spcPct val="0"/>
              </a:spcBef>
              <a:spcAft>
                <a:spcPct val="0"/>
              </a:spcAft>
            </a:pPr>
            <a:r>
              <a:rPr lang="en-CA" sz="1200" dirty="0">
                <a:solidFill>
                  <a:srgbClr val="0E1B3F"/>
                </a:solidFill>
              </a:rPr>
              <a:t>2024</a:t>
            </a:r>
          </a:p>
        </p:txBody>
      </p:sp>
      <p:pic>
        <p:nvPicPr>
          <p:cNvPr id="6" name="Picture 5"/>
          <p:cNvPicPr>
            <a:picLocks noChangeAspect="1"/>
          </p:cNvPicPr>
          <p:nvPr/>
        </p:nvPicPr>
        <p:blipFill>
          <a:blip r:embed="rId7"/>
          <a:stretch>
            <a:fillRect/>
          </a:stretch>
        </p:blipFill>
        <p:spPr>
          <a:xfrm>
            <a:off x="401494" y="5698421"/>
            <a:ext cx="347502" cy="390178"/>
          </a:xfrm>
          <a:prstGeom prst="rect">
            <a:avLst/>
          </a:prstGeom>
        </p:spPr>
      </p:pic>
      <p:sp>
        <p:nvSpPr>
          <p:cNvPr id="24" name="Прямоугольник 23"/>
          <p:cNvSpPr/>
          <p:nvPr/>
        </p:nvSpPr>
        <p:spPr>
          <a:xfrm>
            <a:off x="6703627" y="4519083"/>
            <a:ext cx="5079895" cy="338554"/>
          </a:xfrm>
          <a:prstGeom prst="rect">
            <a:avLst/>
          </a:prstGeom>
        </p:spPr>
        <p:txBody>
          <a:bodyPr wrap="square">
            <a:spAutoFit/>
          </a:bodyPr>
          <a:lstStyle/>
          <a:p>
            <a:r>
              <a:rPr lang="en-US" sz="1600" b="1" i="1" dirty="0">
                <a:solidFill>
                  <a:srgbClr val="0E1B3F"/>
                </a:solidFill>
                <a:latin typeface="Century Gothic" panose="020B0502020202020204" pitchFamily="34" charset="0"/>
                <a:ea typeface="Segoe UI" panose="020B0502040204020203" pitchFamily="34" charset="0"/>
                <a:cs typeface="Segoe UI" panose="020B0502040204020203" pitchFamily="34" charset="0"/>
              </a:rPr>
              <a:t>Ongoing </a:t>
            </a:r>
            <a:r>
              <a:rPr lang="en-US" sz="1600" b="1" dirty="0">
                <a:solidFill>
                  <a:srgbClr val="0E1B3F"/>
                </a:solidFill>
                <a:latin typeface="Century Gothic" panose="020B0502020202020204" pitchFamily="34" charset="0"/>
                <a:ea typeface="Segoe UI" panose="020B0502040204020203" pitchFamily="34" charset="0"/>
                <a:cs typeface="Segoe UI" panose="020B0502040204020203" pitchFamily="34" charset="0"/>
              </a:rPr>
              <a:t>projects: </a:t>
            </a:r>
            <a:endParaRPr lang="ru-RU" sz="1600" b="1" dirty="0">
              <a:solidFill>
                <a:srgbClr val="0E1B3F"/>
              </a:solidFill>
              <a:latin typeface="Century Gothic" panose="020B0502020202020204" pitchFamily="34" charset="0"/>
              <a:ea typeface="Segoe UI" panose="020B0502040204020203" pitchFamily="34" charset="0"/>
              <a:cs typeface="Segoe UI" panose="020B0502040204020203" pitchFamily="34" charset="0"/>
            </a:endParaRPr>
          </a:p>
        </p:txBody>
      </p:sp>
      <p:sp>
        <p:nvSpPr>
          <p:cNvPr id="28" name="Прямоугольник 27"/>
          <p:cNvSpPr/>
          <p:nvPr/>
        </p:nvSpPr>
        <p:spPr>
          <a:xfrm>
            <a:off x="6517788" y="4922165"/>
            <a:ext cx="5610712" cy="150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23860" lvl="1" indent="-144479" defTabSz="823683" fontAlgn="base">
              <a:lnSpc>
                <a:spcPct val="85000"/>
              </a:lnSpc>
              <a:buClr>
                <a:srgbClr val="003B89"/>
              </a:buClr>
              <a:buSzPct val="100000"/>
              <a:buFont typeface="Wingdings" panose="05000000000000000000" pitchFamily="2" charset="2"/>
              <a:buChar char="§"/>
              <a:defRPr/>
            </a:pPr>
            <a:r>
              <a:rPr lang="en-US" altLang="pt-PT" sz="1200" dirty="0">
                <a:solidFill>
                  <a:srgbClr val="0E1B3F"/>
                </a:solidFill>
                <a:latin typeface="Century Gothic" panose="020B0502020202020204" pitchFamily="34" charset="0"/>
                <a:cs typeface="Arial" panose="020B0604020202020204" pitchFamily="34" charset="0"/>
              </a:rPr>
              <a:t>Construction of a refining</a:t>
            </a:r>
            <a:r>
              <a:rPr lang="ru-RU" altLang="pt-PT" sz="1200" dirty="0">
                <a:solidFill>
                  <a:srgbClr val="0E1B3F"/>
                </a:solidFill>
                <a:latin typeface="Century Gothic" panose="020B0502020202020204" pitchFamily="34" charset="0"/>
                <a:cs typeface="Arial" panose="020B0604020202020204" pitchFamily="34" charset="0"/>
              </a:rPr>
              <a:t> </a:t>
            </a:r>
            <a:r>
              <a:rPr lang="en-US" altLang="pt-PT" sz="1200" dirty="0">
                <a:solidFill>
                  <a:srgbClr val="0E1B3F"/>
                </a:solidFill>
                <a:latin typeface="Century Gothic" panose="020B0502020202020204" pitchFamily="34" charset="0"/>
                <a:cs typeface="Arial" panose="020B0604020202020204" pitchFamily="34" charset="0"/>
              </a:rPr>
              <a:t>production facility with a production capacity of 4,000 </a:t>
            </a:r>
            <a:r>
              <a:rPr lang="en-US" altLang="pt-PT" sz="1200" dirty="0" err="1">
                <a:solidFill>
                  <a:srgbClr val="0E1B3F"/>
                </a:solidFill>
                <a:latin typeface="Century Gothic" panose="020B0502020202020204" pitchFamily="34" charset="0"/>
                <a:cs typeface="Arial" panose="020B0604020202020204" pitchFamily="34" charset="0"/>
              </a:rPr>
              <a:t>tU</a:t>
            </a:r>
            <a:r>
              <a:rPr lang="en-US" altLang="pt-PT" sz="1200" dirty="0">
                <a:solidFill>
                  <a:srgbClr val="0E1B3F"/>
                </a:solidFill>
                <a:latin typeface="Century Gothic" panose="020B0502020202020204" pitchFamily="34" charset="0"/>
                <a:cs typeface="Arial" panose="020B0604020202020204" pitchFamily="34" charset="0"/>
              </a:rPr>
              <a:t> in the form of uranium oxide at JV </a:t>
            </a:r>
            <a:r>
              <a:rPr lang="en-US" altLang="pt-PT" sz="1200" dirty="0" err="1">
                <a:solidFill>
                  <a:srgbClr val="0E1B3F"/>
                </a:solidFill>
                <a:latin typeface="Century Gothic" panose="020B0502020202020204" pitchFamily="34" charset="0"/>
                <a:cs typeface="Arial" panose="020B0604020202020204" pitchFamily="34" charset="0"/>
              </a:rPr>
              <a:t>Inkai</a:t>
            </a:r>
            <a:r>
              <a:rPr lang="en-US" altLang="pt-PT" sz="1200" dirty="0">
                <a:solidFill>
                  <a:srgbClr val="0E1B3F"/>
                </a:solidFill>
                <a:latin typeface="Century Gothic" panose="020B0502020202020204" pitchFamily="34" charset="0"/>
                <a:cs typeface="Arial" panose="020B0604020202020204" pitchFamily="34" charset="0"/>
              </a:rPr>
              <a:t> LLP.</a:t>
            </a:r>
          </a:p>
          <a:p>
            <a:pPr marL="223860" lvl="1" indent="-144479" defTabSz="823683" fontAlgn="base">
              <a:lnSpc>
                <a:spcPct val="85000"/>
              </a:lnSpc>
              <a:buClr>
                <a:srgbClr val="003B89"/>
              </a:buClr>
              <a:buSzPct val="100000"/>
              <a:buFont typeface="Wingdings" panose="05000000000000000000" pitchFamily="2" charset="2"/>
              <a:buChar char="§"/>
              <a:defRPr/>
            </a:pPr>
            <a:r>
              <a:rPr lang="en-US" altLang="pt-PT" sz="1200" dirty="0">
                <a:solidFill>
                  <a:srgbClr val="0E1B3F"/>
                </a:solidFill>
                <a:latin typeface="Century Gothic" panose="020B0502020202020204" pitchFamily="34" charset="0"/>
                <a:cs typeface="Arial" panose="020B0604020202020204" pitchFamily="34" charset="0"/>
              </a:rPr>
              <a:t>Construction project of </a:t>
            </a:r>
            <a:r>
              <a:rPr lang="en-US" altLang="pt-PT" sz="1200" dirty="0" err="1">
                <a:solidFill>
                  <a:srgbClr val="0E1B3F"/>
                </a:solidFill>
                <a:latin typeface="Century Gothic" panose="020B0502020202020204" pitchFamily="34" charset="0"/>
                <a:cs typeface="Arial" panose="020B0604020202020204" pitchFamily="34" charset="0"/>
              </a:rPr>
              <a:t>Zhalpak</a:t>
            </a:r>
            <a:r>
              <a:rPr lang="en-US" altLang="pt-PT" sz="1200" dirty="0">
                <a:solidFill>
                  <a:srgbClr val="0E1B3F"/>
                </a:solidFill>
                <a:latin typeface="Century Gothic" panose="020B0502020202020204" pitchFamily="34" charset="0"/>
                <a:cs typeface="Arial" panose="020B0604020202020204" pitchFamily="34" charset="0"/>
              </a:rPr>
              <a:t> processing complex with capacity of 900 </a:t>
            </a:r>
            <a:r>
              <a:rPr lang="en-US" altLang="pt-PT" sz="1200" dirty="0" err="1">
                <a:solidFill>
                  <a:srgbClr val="0E1B3F"/>
                </a:solidFill>
                <a:latin typeface="Century Gothic" panose="020B0502020202020204" pitchFamily="34" charset="0"/>
                <a:cs typeface="Arial" panose="020B0604020202020204" pitchFamily="34" charset="0"/>
              </a:rPr>
              <a:t>tU</a:t>
            </a:r>
            <a:r>
              <a:rPr lang="en-US" altLang="pt-PT" sz="1200" dirty="0">
                <a:solidFill>
                  <a:srgbClr val="0E1B3F"/>
                </a:solidFill>
                <a:latin typeface="Century Gothic" panose="020B0502020202020204" pitchFamily="34" charset="0"/>
                <a:cs typeface="Arial" panose="020B0604020202020204" pitchFamily="34" charset="0"/>
              </a:rPr>
              <a:t> per year in ORTALYK LLP</a:t>
            </a:r>
            <a:endParaRPr lang="ru-RU" altLang="pt-PT" sz="1200" dirty="0">
              <a:solidFill>
                <a:srgbClr val="0E1B3F"/>
              </a:solidFill>
              <a:latin typeface="Century Gothic" panose="020B0502020202020204" pitchFamily="34" charset="0"/>
              <a:cs typeface="Arial" panose="020B0604020202020204" pitchFamily="34" charset="0"/>
            </a:endParaRPr>
          </a:p>
          <a:p>
            <a:pPr marL="223860" lvl="1" indent="-144479" defTabSz="823683" fontAlgn="base">
              <a:lnSpc>
                <a:spcPct val="85000"/>
              </a:lnSpc>
              <a:buClr>
                <a:srgbClr val="003B89"/>
              </a:buClr>
              <a:buSzPct val="100000"/>
              <a:buFont typeface="Wingdings" panose="05000000000000000000" pitchFamily="2" charset="2"/>
              <a:buChar char="§"/>
              <a:defRPr/>
            </a:pPr>
            <a:r>
              <a:rPr lang="en-US" altLang="pt-PT" sz="1200" dirty="0">
                <a:solidFill>
                  <a:srgbClr val="0E1B3F"/>
                </a:solidFill>
                <a:latin typeface="Century Gothic" panose="020B0502020202020204" pitchFamily="34" charset="0"/>
                <a:cs typeface="Arial" panose="020B0604020202020204" pitchFamily="34" charset="0"/>
              </a:rPr>
              <a:t>Uranium oxide-oxide refining project with a capacity of 6,000 </a:t>
            </a:r>
            <a:r>
              <a:rPr lang="en-US" altLang="pt-PT" sz="1200" dirty="0" err="1">
                <a:solidFill>
                  <a:srgbClr val="0E1B3F"/>
                </a:solidFill>
                <a:latin typeface="Century Gothic" panose="020B0502020202020204" pitchFamily="34" charset="0"/>
                <a:cs typeface="Arial" panose="020B0604020202020204" pitchFamily="34" charset="0"/>
              </a:rPr>
              <a:t>tU</a:t>
            </a:r>
            <a:r>
              <a:rPr lang="en-US" altLang="pt-PT" sz="1200" dirty="0">
                <a:solidFill>
                  <a:srgbClr val="0E1B3F"/>
                </a:solidFill>
                <a:latin typeface="Century Gothic" panose="020B0502020202020204" pitchFamily="34" charset="0"/>
                <a:cs typeface="Arial" panose="020B0604020202020204" pitchFamily="34" charset="0"/>
              </a:rPr>
              <a:t> per year at UMP JSC</a:t>
            </a:r>
          </a:p>
          <a:p>
            <a:pPr marL="223860" lvl="1" indent="-144479" defTabSz="823683" fontAlgn="base">
              <a:lnSpc>
                <a:spcPct val="85000"/>
              </a:lnSpc>
              <a:buClr>
                <a:srgbClr val="003B89"/>
              </a:buClr>
              <a:buSzPct val="100000"/>
              <a:buFont typeface="Wingdings" panose="05000000000000000000" pitchFamily="2" charset="2"/>
              <a:buChar char="§"/>
              <a:defRPr/>
            </a:pPr>
            <a:r>
              <a:rPr lang="en-US" altLang="pt-PT" sz="1200" dirty="0">
                <a:solidFill>
                  <a:srgbClr val="0E1B3F"/>
                </a:solidFill>
                <a:latin typeface="Century Gothic" panose="020B0502020202020204" pitchFamily="34" charset="0"/>
                <a:cs typeface="Arial" panose="020B0604020202020204" pitchFamily="34" charset="0"/>
              </a:rPr>
              <a:t>Project for construction of a </a:t>
            </a:r>
            <a:r>
              <a:rPr lang="en-US" altLang="pt-PT" sz="1200" dirty="0" err="1">
                <a:solidFill>
                  <a:srgbClr val="0E1B3F"/>
                </a:solidFill>
                <a:latin typeface="Century Gothic" panose="020B0502020202020204" pitchFamily="34" charset="0"/>
                <a:cs typeface="Arial" panose="020B0604020202020204" pitchFamily="34" charset="0"/>
              </a:rPr>
              <a:t>sulphuric</a:t>
            </a:r>
            <a:r>
              <a:rPr lang="en-US" altLang="pt-PT" sz="1200" dirty="0">
                <a:solidFill>
                  <a:srgbClr val="0E1B3F"/>
                </a:solidFill>
                <a:latin typeface="Century Gothic" panose="020B0502020202020204" pitchFamily="34" charset="0"/>
                <a:cs typeface="Arial" panose="020B0604020202020204" pitchFamily="34" charset="0"/>
              </a:rPr>
              <a:t> acid plant with a capacity of 800 thousand tons per year</a:t>
            </a:r>
          </a:p>
          <a:p>
            <a:pPr marL="223860" lvl="1" indent="-144479" defTabSz="823683" fontAlgn="base">
              <a:lnSpc>
                <a:spcPct val="85000"/>
              </a:lnSpc>
              <a:buClr>
                <a:srgbClr val="003B89"/>
              </a:buClr>
              <a:buSzPct val="100000"/>
              <a:buFont typeface="Wingdings" panose="05000000000000000000" pitchFamily="2" charset="2"/>
              <a:buChar char="§"/>
              <a:defRPr/>
            </a:pPr>
            <a:endParaRPr lang="en-US" altLang="pt-PT" sz="1200" dirty="0">
              <a:solidFill>
                <a:srgbClr val="0E1B3F"/>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92054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up)">
                                      <p:cBhvr>
                                        <p:cTn id="7" dur="75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up)">
                                      <p:cBhvr>
                                        <p:cTn id="10" dur="7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Object 36" hidden="1"/>
          <p:cNvGraphicFramePr>
            <a:graphicFrameLocks noChangeAspect="1"/>
          </p:cNvGraphicFramePr>
          <p:nvPr>
            <p:custDataLst>
              <p:tags r:id="rId1"/>
            </p:custDataLst>
          </p:nvPr>
        </p:nvGraphicFramePr>
        <p:xfrm>
          <a:off x="1144300" y="1597"/>
          <a:ext cx="1289"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37" name="Object 36"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300" y="1597"/>
                        <a:ext cx="1289"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 name="Rectangle 54" hidden="1"/>
          <p:cNvSpPr/>
          <p:nvPr>
            <p:custDataLst>
              <p:tags r:id="rId2"/>
            </p:custDataLst>
          </p:nvPr>
        </p:nvSpPr>
        <p:spPr bwMode="gray">
          <a:xfrm>
            <a:off x="1143000" y="0"/>
            <a:ext cx="128984" cy="158750"/>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1400" dirty="0">
              <a:solidFill>
                <a:prstClr val="white"/>
              </a:solidFill>
              <a:latin typeface="Calibri Light"/>
              <a:sym typeface="Calibri Light"/>
            </a:endParaRPr>
          </a:p>
        </p:txBody>
      </p:sp>
      <p:sp>
        <p:nvSpPr>
          <p:cNvPr id="83" name="Title 3"/>
          <p:cNvSpPr>
            <a:spLocks noGrp="1"/>
          </p:cNvSpPr>
          <p:nvPr>
            <p:ph type="title"/>
          </p:nvPr>
        </p:nvSpPr>
        <p:spPr>
          <a:xfrm>
            <a:off x="295283" y="211446"/>
            <a:ext cx="10897654" cy="387798"/>
          </a:xfrm>
        </p:spPr>
        <p:txBody>
          <a:bodyPr/>
          <a:lstStyle/>
          <a:p>
            <a:r>
              <a:rPr lang="en-US" sz="2800" spc="200" dirty="0">
                <a:solidFill>
                  <a:srgbClr val="F7A700"/>
                </a:solidFill>
                <a:latin typeface="Century Gothic" panose="020B0502020202020204" pitchFamily="34" charset="0"/>
                <a:cs typeface="Segoe UI" panose="020B0502040204020203" pitchFamily="34" charset="0"/>
              </a:rPr>
              <a:t>Strong Long-Term Fundamentals</a:t>
            </a:r>
            <a:endParaRPr lang="en-GB" sz="2800" spc="200" dirty="0">
              <a:solidFill>
                <a:srgbClr val="F7A700"/>
              </a:solidFill>
              <a:latin typeface="Century Gothic" panose="020B0502020202020204" pitchFamily="34" charset="0"/>
              <a:cs typeface="Segoe UI" panose="020B0502040204020203" pitchFamily="34" charset="0"/>
            </a:endParaRPr>
          </a:p>
        </p:txBody>
      </p:sp>
      <p:sp>
        <p:nvSpPr>
          <p:cNvPr id="20" name="Footer Placeholder 19"/>
          <p:cNvSpPr>
            <a:spLocks noGrp="1"/>
          </p:cNvSpPr>
          <p:nvPr>
            <p:ph type="ftr" sz="quarter" idx="11"/>
          </p:nvPr>
        </p:nvSpPr>
        <p:spPr/>
        <p:txBody>
          <a:bodyPr/>
          <a:lstStyle/>
          <a:p>
            <a:pPr algn="ctr" fontAlgn="base">
              <a:spcBef>
                <a:spcPct val="0"/>
              </a:spcBef>
              <a:spcAft>
                <a:spcPct val="0"/>
              </a:spcAft>
            </a:pPr>
            <a:r>
              <a:rPr lang="en-CA" sz="1200" dirty="0"/>
              <a:t>Astana-Vancouver</a:t>
            </a:r>
          </a:p>
        </p:txBody>
      </p:sp>
      <p:sp>
        <p:nvSpPr>
          <p:cNvPr id="8" name="Content Placeholder 7"/>
          <p:cNvSpPr>
            <a:spLocks noGrp="1"/>
          </p:cNvSpPr>
          <p:nvPr>
            <p:ph sz="quarter" idx="13"/>
          </p:nvPr>
        </p:nvSpPr>
        <p:spPr>
          <a:xfrm>
            <a:off x="292355" y="894397"/>
            <a:ext cx="11818129" cy="620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eaLnBrk="1" fontAlgn="auto" hangingPunct="1">
              <a:lnSpc>
                <a:spcPct val="100000"/>
              </a:lnSpc>
              <a:spcBef>
                <a:spcPts val="0"/>
              </a:spcBef>
              <a:spcAft>
                <a:spcPts val="0"/>
              </a:spcAft>
            </a:pPr>
            <a:r>
              <a:rPr lang="en-CA" sz="200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Nuclear </a:t>
            </a:r>
            <a:r>
              <a:rPr lang="en-US" sz="200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electricity </a:t>
            </a:r>
            <a:r>
              <a:rPr lang="en-CA" sz="200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growth translates to uranium demand</a:t>
            </a:r>
          </a:p>
        </p:txBody>
      </p:sp>
      <p:sp>
        <p:nvSpPr>
          <p:cNvPr id="48" name="Marvintakeawaybox"/>
          <p:cNvSpPr txBox="1">
            <a:spLocks/>
          </p:cNvSpPr>
          <p:nvPr>
            <p:custDataLst>
              <p:tags r:id="rId3"/>
            </p:custDataLst>
          </p:nvPr>
        </p:nvSpPr>
        <p:spPr>
          <a:xfrm>
            <a:off x="6201419" y="1546417"/>
            <a:ext cx="5545393" cy="4404553"/>
          </a:xfrm>
          <a:prstGeom prst="rect">
            <a:avLst/>
          </a:prstGeom>
          <a:noFill/>
          <a:ln w="19050">
            <a:noFill/>
            <a:miter lim="800000"/>
            <a:headEnd/>
            <a:tailEnd/>
          </a:ln>
        </p:spPr>
        <p:txBody>
          <a:bodyPr vert="horz" wrap="square" lIns="51594" tIns="51594" rIns="51594" bIns="51594" numCol="1" anchor="t" anchorCtr="0" compatLnSpc="1">
            <a:prstTxWarp prst="textNoShape">
              <a:avLst/>
            </a:prstTxWarp>
            <a:noAutofit/>
          </a:bodyPr>
          <a:lstStyle>
            <a:lvl1pPr marL="342900" lvl="0" indent="-342900" defTabSz="895350" eaLnBrk="0" hangingPunct="0">
              <a:buClr>
                <a:schemeClr val="tx2"/>
              </a:buClr>
              <a:buSzPct val="100000"/>
              <a:defRPr sz="1400">
                <a:latin typeface="+mn-lt"/>
                <a:cs typeface="+mn-cs"/>
              </a:defRPr>
            </a:lvl1pPr>
            <a:lvl2pPr marL="193675" lvl="1" indent="-192088" defTabSz="895350" eaLnBrk="0" hangingPunct="0">
              <a:buClr>
                <a:schemeClr val="tx2"/>
              </a:buClr>
              <a:buSzPct val="125000"/>
              <a:buFont typeface="Arial" panose="020B0604020202020204" pitchFamily="34" charset="0"/>
              <a:buChar char="▪"/>
              <a:defRPr sz="1400">
                <a:latin typeface="+mn-lt"/>
              </a:defRPr>
            </a:lvl2pPr>
            <a:lvl3pPr marL="457200" lvl="2" indent="-261938" defTabSz="895350" eaLnBrk="0" hangingPunct="0">
              <a:buClr>
                <a:schemeClr val="tx2"/>
              </a:buClr>
              <a:buSzPct val="120000"/>
              <a:buFont typeface="Arial" panose="020B0604020202020204" pitchFamily="34" charset="0"/>
              <a:buChar char="–"/>
              <a:defRPr sz="1400">
                <a:latin typeface="+mn-lt"/>
              </a:defRPr>
            </a:lvl3pPr>
            <a:lvl4pPr marL="614363" lvl="3" indent="-155575" defTabSz="895350" eaLnBrk="0" hangingPunct="0">
              <a:buClr>
                <a:schemeClr val="tx2"/>
              </a:buClr>
              <a:buSzPct val="120000"/>
              <a:buFont typeface="Arial" panose="020B0604020202020204" pitchFamily="34" charset="0"/>
              <a:buChar char="▫"/>
              <a:defRPr sz="1400">
                <a:latin typeface="+mn-lt"/>
              </a:defRPr>
            </a:lvl4pPr>
            <a:lvl5pPr marL="749300" lvl="4" indent="-130175" defTabSz="895350" eaLnBrk="0" hangingPunct="0">
              <a:buClr>
                <a:schemeClr val="tx2"/>
              </a:buClr>
              <a:buSzPct val="89000"/>
              <a:buFont typeface="Arial" panose="020B0604020202020204" pitchFamily="34" charset="0"/>
              <a:buChar char="-"/>
              <a:defRPr sz="140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88029" indent="-144015" algn="just" defTabSz="457247" eaLnBrk="1" hangingPunct="1">
              <a:spcBef>
                <a:spcPts val="600"/>
              </a:spcBef>
              <a:spcAft>
                <a:spcPts val="300"/>
              </a:spcAft>
              <a:buClr>
                <a:srgbClr val="EF1C26"/>
              </a:buClr>
              <a:buSzTx/>
              <a:buBlip>
                <a:blip r:embed="rId8"/>
              </a:buBlip>
              <a:defRPr/>
            </a:pPr>
            <a:r>
              <a:rPr lang="en-US" sz="18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Safe, clean, and reliable baseload energy source</a:t>
            </a:r>
          </a:p>
          <a:p>
            <a:pPr marL="288029" indent="-144015" algn="just" defTabSz="457247" eaLnBrk="1" hangingPunct="1">
              <a:spcBef>
                <a:spcPts val="600"/>
              </a:spcBef>
              <a:spcAft>
                <a:spcPts val="300"/>
              </a:spcAft>
              <a:buClr>
                <a:srgbClr val="EF1C26"/>
              </a:buClr>
              <a:buSzTx/>
              <a:buBlip>
                <a:blip r:embed="rId8"/>
              </a:buBlip>
              <a:defRPr/>
            </a:pPr>
            <a:r>
              <a:rPr lang="en-US" sz="18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Nuclear currently about 10% of installed capacity, forecast to retain market share and growing ~2.5% per year</a:t>
            </a:r>
          </a:p>
          <a:p>
            <a:pPr marL="288029" indent="-144015" algn="just" defTabSz="457247" eaLnBrk="1" hangingPunct="1">
              <a:spcBef>
                <a:spcPts val="600"/>
              </a:spcBef>
              <a:spcAft>
                <a:spcPts val="300"/>
              </a:spcAft>
              <a:buClr>
                <a:srgbClr val="EF1C26"/>
              </a:buClr>
              <a:buSzTx/>
              <a:buBlip>
                <a:blip r:embed="rId8"/>
              </a:buBlip>
              <a:defRPr/>
            </a:pPr>
            <a:r>
              <a:rPr lang="en-US" sz="18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Benefits from low operating cost and provides energy fuel diversity</a:t>
            </a:r>
          </a:p>
          <a:p>
            <a:pPr marL="288029" indent="-144015" algn="just" defTabSz="457247" eaLnBrk="1" hangingPunct="1">
              <a:spcBef>
                <a:spcPts val="600"/>
              </a:spcBef>
              <a:spcAft>
                <a:spcPts val="300"/>
              </a:spcAft>
              <a:buClr>
                <a:srgbClr val="EF1C26"/>
              </a:buClr>
              <a:buSzTx/>
              <a:buBlip>
                <a:blip r:embed="rId8"/>
              </a:buBlip>
              <a:defRPr/>
            </a:pPr>
            <a:r>
              <a:rPr lang="en-US" sz="18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Strong pipeline of new nuclear projects in Asia, Middle East, and Eastern Europe offsets expected closures and phase-outs in Western Europe and the US</a:t>
            </a:r>
          </a:p>
          <a:p>
            <a:pPr marL="288029" indent="-144015" algn="just" defTabSz="457247" eaLnBrk="1" hangingPunct="1">
              <a:spcBef>
                <a:spcPts val="600"/>
              </a:spcBef>
              <a:spcAft>
                <a:spcPts val="300"/>
              </a:spcAft>
              <a:buClr>
                <a:srgbClr val="EF1C26"/>
              </a:buClr>
              <a:buSzTx/>
              <a:buBlip>
                <a:blip r:embed="rId8"/>
              </a:buBlip>
              <a:defRPr/>
            </a:pPr>
            <a:r>
              <a:rPr lang="en-US" sz="18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SMRs possibly reshaping the industry. Deployment opportunities in Argentina, Canada, China, Estonia, Ghana, Jordan, Poland, Russia, Saudi Arabia, USA, UK, etc.</a:t>
            </a:r>
          </a:p>
          <a:p>
            <a:pPr marL="144014" indent="0" algn="just" defTabSz="457247" eaLnBrk="1" hangingPunct="1">
              <a:spcBef>
                <a:spcPts val="600"/>
              </a:spcBef>
              <a:spcAft>
                <a:spcPts val="300"/>
              </a:spcAft>
              <a:buClr>
                <a:srgbClr val="EF1C26"/>
              </a:buClr>
              <a:buSzTx/>
              <a:defRPr/>
            </a:pPr>
            <a:endParaRPr lang="en-US" sz="1900" dirty="0">
              <a:solidFill>
                <a:srgbClr val="0E1B3F"/>
              </a:solidFill>
              <a:latin typeface="Century Gothic" panose="020B0502020202020204" pitchFamily="34" charset="0"/>
              <a:ea typeface="Segoe UI" panose="020B0502040204020203" pitchFamily="34" charset="0"/>
              <a:cs typeface="Segoe UI" panose="020B0502040204020203" pitchFamily="34" charset="0"/>
            </a:endParaRPr>
          </a:p>
        </p:txBody>
      </p:sp>
      <p:sp>
        <p:nvSpPr>
          <p:cNvPr id="42" name="BCG_FootNote_Box"/>
          <p:cNvSpPr txBox="1">
            <a:spLocks noChangeArrowheads="1"/>
          </p:cNvSpPr>
          <p:nvPr/>
        </p:nvSpPr>
        <p:spPr bwMode="auto">
          <a:xfrm>
            <a:off x="292355" y="6219215"/>
            <a:ext cx="732020" cy="77264"/>
          </a:xfrm>
          <a:prstGeom prst="rect">
            <a:avLst/>
          </a:prstGeom>
          <a:noFill/>
          <a:ln w="12700">
            <a:noFill/>
            <a:miter lim="800000"/>
            <a:headEnd/>
            <a:tailEnd/>
          </a:ln>
          <a:effectLst/>
        </p:spPr>
        <p:txBody>
          <a:bodyPr lIns="0" tIns="0" rIns="0" bIns="0" anchor="t" anchorCtr="0"/>
          <a:lstStyle/>
          <a:p>
            <a:pPr eaLnBrk="0" hangingPunct="0">
              <a:lnSpc>
                <a:spcPct val="90000"/>
              </a:lnSpc>
            </a:pPr>
            <a:r>
              <a:rPr lang="en-GB" sz="700" i="1" dirty="0">
                <a:solidFill>
                  <a:prstClr val="black"/>
                </a:solidFill>
                <a:latin typeface="Century Gothic" panose="020B0502020202020204" pitchFamily="34" charset="0"/>
                <a:cs typeface="Arial" panose="020B0604020202020204" pitchFamily="34" charset="0"/>
              </a:rPr>
              <a:t>Source:  </a:t>
            </a:r>
            <a:r>
              <a:rPr lang="en-GB" sz="700" i="1" dirty="0">
                <a:solidFill>
                  <a:prstClr val="black"/>
                </a:solidFill>
                <a:latin typeface="Century Gothic" panose="020B0502020202020204" pitchFamily="34" charset="0"/>
                <a:cs typeface="Arial" panose="020B0604020202020204" pitchFamily="34" charset="0"/>
                <a:sym typeface="Calibri"/>
              </a:rPr>
              <a:t>WNA</a:t>
            </a:r>
            <a:endParaRPr lang="en-US" sz="700" i="1" dirty="0">
              <a:solidFill>
                <a:prstClr val="black"/>
              </a:solidFill>
              <a:latin typeface="Century Gothic" panose="020B0502020202020204" pitchFamily="34" charset="0"/>
              <a:cs typeface="Arial" panose="020B0604020202020204" pitchFamily="34" charset="0"/>
              <a:sym typeface="Calibri"/>
            </a:endParaRPr>
          </a:p>
        </p:txBody>
      </p:sp>
      <p:sp>
        <p:nvSpPr>
          <p:cNvPr id="40" name="Date Placeholder 7"/>
          <p:cNvSpPr>
            <a:spLocks noGrp="1"/>
          </p:cNvSpPr>
          <p:nvPr>
            <p:ph type="dt" sz="half" idx="10"/>
          </p:nvPr>
        </p:nvSpPr>
        <p:spPr>
          <a:xfrm>
            <a:off x="9448800" y="6556248"/>
            <a:ext cx="2743200" cy="301752"/>
          </a:xfrm>
        </p:spPr>
        <p:txBody>
          <a:bodyPr/>
          <a:lstStyle/>
          <a:p>
            <a:pPr algn="r" fontAlgn="base">
              <a:spcBef>
                <a:spcPct val="0"/>
              </a:spcBef>
              <a:spcAft>
                <a:spcPct val="0"/>
              </a:spcAft>
            </a:pPr>
            <a:r>
              <a:rPr lang="en-US" sz="1200" dirty="0"/>
              <a:t>2024</a:t>
            </a:r>
            <a:endParaRPr lang="en-CA" sz="1200" dirty="0"/>
          </a:p>
        </p:txBody>
      </p:sp>
      <p:sp>
        <p:nvSpPr>
          <p:cNvPr id="41" name="Номер слайда 5"/>
          <p:cNvSpPr>
            <a:spLocks noGrp="1"/>
          </p:cNvSpPr>
          <p:nvPr>
            <p:ph type="sldNum" sz="quarter" idx="4294967295"/>
          </p:nvPr>
        </p:nvSpPr>
        <p:spPr>
          <a:xfrm>
            <a:off x="0" y="6556375"/>
            <a:ext cx="450850" cy="301625"/>
          </a:xfrm>
        </p:spPr>
        <p:txBody>
          <a:bodyPr/>
          <a:lstStyle/>
          <a:p>
            <a:pPr marL="38100" algn="ctr">
              <a:lnSpc>
                <a:spcPct val="100000"/>
              </a:lnSpc>
              <a:spcBef>
                <a:spcPts val="105"/>
              </a:spcBef>
            </a:pPr>
            <a:fld id="{81D60167-4931-47E6-BA6A-407CBD079E47}" type="slidenum">
              <a:rPr lang="ru-RU" sz="1200" spc="-25" smtClean="0"/>
              <a:pPr marL="38100" algn="ctr">
                <a:lnSpc>
                  <a:spcPct val="100000"/>
                </a:lnSpc>
                <a:spcBef>
                  <a:spcPts val="105"/>
                </a:spcBef>
              </a:pPr>
              <a:t>13</a:t>
            </a:fld>
            <a:endParaRPr lang="ru-RU" sz="1200" spc="-25" dirty="0"/>
          </a:p>
        </p:txBody>
      </p:sp>
      <p:pic>
        <p:nvPicPr>
          <p:cNvPr id="5" name="Рисунок 4"/>
          <p:cNvPicPr>
            <a:picLocks noChangeAspect="1"/>
          </p:cNvPicPr>
          <p:nvPr/>
        </p:nvPicPr>
        <p:blipFill>
          <a:blip r:embed="rId9"/>
          <a:stretch>
            <a:fillRect/>
          </a:stretch>
        </p:blipFill>
        <p:spPr>
          <a:xfrm>
            <a:off x="299483" y="1384471"/>
            <a:ext cx="6358679" cy="5041829"/>
          </a:xfrm>
          <a:prstGeom prst="rect">
            <a:avLst/>
          </a:prstGeom>
        </p:spPr>
      </p:pic>
    </p:spTree>
    <p:extLst>
      <p:ext uri="{BB962C8B-B14F-4D97-AF65-F5344CB8AC3E}">
        <p14:creationId xmlns:p14="http://schemas.microsoft.com/office/powerpoint/2010/main" val="2822836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p:txBody>
          <a:bodyPr/>
          <a:lstStyle/>
          <a:p>
            <a:pPr lvl="0" defTabSz="914400" eaLnBrk="1" fontAlgn="auto" hangingPunct="1">
              <a:lnSpc>
                <a:spcPct val="100000"/>
              </a:lnSpc>
              <a:spcBef>
                <a:spcPts val="0"/>
              </a:spcBef>
              <a:spcAft>
                <a:spcPts val="0"/>
              </a:spcAft>
            </a:pPr>
            <a:r>
              <a:rPr lang="en-US" sz="200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New nuclear capacity supported by demand for clean energy</a:t>
            </a:r>
            <a:endParaRPr lang="en-CA" sz="200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endParaRPr>
          </a:p>
        </p:txBody>
      </p:sp>
      <p:sp>
        <p:nvSpPr>
          <p:cNvPr id="3" name="Title 2"/>
          <p:cNvSpPr>
            <a:spLocks noGrp="1"/>
          </p:cNvSpPr>
          <p:nvPr>
            <p:ph type="title"/>
          </p:nvPr>
        </p:nvSpPr>
        <p:spPr>
          <a:xfrm>
            <a:off x="295283" y="211446"/>
            <a:ext cx="10897654" cy="387798"/>
          </a:xfrm>
        </p:spPr>
        <p:txBody>
          <a:bodyPr/>
          <a:lstStyle/>
          <a:p>
            <a:r>
              <a:rPr lang="en-US" sz="2800" spc="200" dirty="0">
                <a:cs typeface="Segoe UI" panose="020B0502040204020203" pitchFamily="34" charset="0"/>
              </a:rPr>
              <a:t>Blue-Sky Long-Term Demand Drivers</a:t>
            </a:r>
            <a:endParaRPr lang="en-US" sz="2800" spc="200" dirty="0"/>
          </a:p>
        </p:txBody>
      </p:sp>
      <p:cxnSp>
        <p:nvCxnSpPr>
          <p:cNvPr id="46" name="Straight Connector 45"/>
          <p:cNvCxnSpPr/>
          <p:nvPr/>
        </p:nvCxnSpPr>
        <p:spPr>
          <a:xfrm>
            <a:off x="9059322" y="1622465"/>
            <a:ext cx="0" cy="3326798"/>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3200400" y="1622465"/>
            <a:ext cx="4447" cy="3309719"/>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139032" y="1622465"/>
            <a:ext cx="16235" cy="3326798"/>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29" name="Group 9"/>
          <p:cNvGrpSpPr>
            <a:grpSpLocks noChangeAspect="1"/>
          </p:cNvGrpSpPr>
          <p:nvPr/>
        </p:nvGrpSpPr>
        <p:grpSpPr>
          <a:xfrm>
            <a:off x="474912" y="3134752"/>
            <a:ext cx="2539581" cy="1476000"/>
            <a:chOff x="552756" y="1590223"/>
            <a:chExt cx="2173442" cy="1263197"/>
          </a:xfrm>
        </p:grpSpPr>
        <p:pic>
          <p:nvPicPr>
            <p:cNvPr id="30" name="Picture 9" descr="http://teknoblog.ru/wp-content/uploads/2015/06/Gaz-Klimat-CO2-640x47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5311" y="1590231"/>
              <a:ext cx="2134412" cy="1263189"/>
            </a:xfrm>
            <a:prstGeom prst="rect">
              <a:avLst/>
            </a:prstGeom>
            <a:noFill/>
            <a:ln>
              <a:solidFill>
                <a:srgbClr val="002673"/>
              </a:solidFill>
            </a:ln>
            <a:effectLst/>
          </p:spPr>
        </p:pic>
        <p:sp>
          <p:nvSpPr>
            <p:cNvPr id="31" name="Прямоугольник 30"/>
            <p:cNvSpPr/>
            <p:nvPr/>
          </p:nvSpPr>
          <p:spPr>
            <a:xfrm>
              <a:off x="552756" y="1590223"/>
              <a:ext cx="2173442" cy="1257570"/>
            </a:xfrm>
            <a:prstGeom prst="rect">
              <a:avLst/>
            </a:prstGeom>
            <a:noFill/>
            <a:ln w="38100">
              <a:solidFill>
                <a:srgbClr val="00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entury Gothic" panose="020B0502020202020204" pitchFamily="34" charset="0"/>
                <a:cs typeface="Arial" panose="020B0604020202020204" pitchFamily="34" charset="0"/>
              </a:endParaRPr>
            </a:p>
          </p:txBody>
        </p:sp>
      </p:grpSp>
      <p:sp>
        <p:nvSpPr>
          <p:cNvPr id="36" name="Rectangle 24"/>
          <p:cNvSpPr/>
          <p:nvPr/>
        </p:nvSpPr>
        <p:spPr>
          <a:xfrm flipH="1">
            <a:off x="573306" y="1740516"/>
            <a:ext cx="2340000" cy="457200"/>
          </a:xfrm>
          <a:prstGeom prst="rect">
            <a:avLst/>
          </a:prstGeom>
          <a:noFill/>
          <a:ln w="6350" algn="ctr">
            <a:noFill/>
            <a:miter lim="800000"/>
            <a:headEnd/>
            <a:tailEnd/>
          </a:ln>
          <a:effectLst/>
        </p:spPr>
        <p:txBody>
          <a:bodyPr wrap="square" lIns="0" tIns="0" rIns="0" bIns="25400" anchor="ctr" anchorCtr="0">
            <a:noAutofit/>
          </a:bodyPr>
          <a:lstStyle/>
          <a:p>
            <a:pPr algn="ctr" defTabSz="728736" fontAlgn="base">
              <a:lnSpc>
                <a:spcPct val="95000"/>
              </a:lnSpc>
              <a:spcBef>
                <a:spcPct val="0"/>
              </a:spcBef>
              <a:spcAft>
                <a:spcPct val="0"/>
              </a:spcAft>
            </a:pPr>
            <a:r>
              <a:rPr lang="en-US" sz="3000" b="1" dirty="0">
                <a:solidFill>
                  <a:srgbClr val="FFC000"/>
                </a:solidFill>
                <a:latin typeface="Century Gothic" panose="020B0502020202020204" pitchFamily="34" charset="0"/>
                <a:cs typeface="Arial" panose="020B0604020202020204" pitchFamily="34" charset="0"/>
                <a:sym typeface="Calibri"/>
              </a:rPr>
              <a:t>55%</a:t>
            </a:r>
            <a:r>
              <a:rPr lang="en-US" sz="3000" b="1" baseline="30000" dirty="0">
                <a:solidFill>
                  <a:srgbClr val="FFC000"/>
                </a:solidFill>
                <a:latin typeface="Century Gothic" panose="020B0502020202020204" pitchFamily="34" charset="0"/>
                <a:cs typeface="Arial" panose="020B0604020202020204" pitchFamily="34" charset="0"/>
                <a:sym typeface="Calibri"/>
              </a:rPr>
              <a:t>1</a:t>
            </a:r>
            <a:r>
              <a:rPr lang="en-US" sz="2800" b="1" dirty="0">
                <a:solidFill>
                  <a:srgbClr val="FFC000"/>
                </a:solidFill>
                <a:latin typeface="Century Gothic" panose="020B0502020202020204" pitchFamily="34" charset="0"/>
                <a:cs typeface="Arial" panose="020B0604020202020204" pitchFamily="34" charset="0"/>
                <a:sym typeface="Calibri"/>
              </a:rPr>
              <a:t> </a:t>
            </a:r>
            <a:endParaRPr lang="ru-RU" sz="2800" b="1" baseline="30000" dirty="0">
              <a:solidFill>
                <a:srgbClr val="FFC000"/>
              </a:solidFill>
              <a:latin typeface="Century Gothic" panose="020B0502020202020204" pitchFamily="34" charset="0"/>
              <a:cs typeface="Arial" panose="020B0604020202020204" pitchFamily="34" charset="0"/>
              <a:sym typeface="Calibri"/>
            </a:endParaRPr>
          </a:p>
        </p:txBody>
      </p:sp>
      <p:sp>
        <p:nvSpPr>
          <p:cNvPr id="37" name="Rectangle 39"/>
          <p:cNvSpPr/>
          <p:nvPr/>
        </p:nvSpPr>
        <p:spPr>
          <a:xfrm flipH="1">
            <a:off x="371706" y="2237957"/>
            <a:ext cx="2743200" cy="548640"/>
          </a:xfrm>
          <a:prstGeom prst="rect">
            <a:avLst/>
          </a:prstGeom>
          <a:noFill/>
          <a:ln w="6350" algn="ctr">
            <a:noFill/>
            <a:miter lim="800000"/>
            <a:headEnd/>
            <a:tailEnd/>
          </a:ln>
          <a:effectLst/>
        </p:spPr>
        <p:txBody>
          <a:bodyPr wrap="square" lIns="0" tIns="0" rIns="0" bIns="25400" anchor="t" anchorCtr="0">
            <a:noAutofit/>
          </a:bodyPr>
          <a:lstStyle/>
          <a:p>
            <a:pPr algn="ctr" defTabSz="728736" fontAlgn="base">
              <a:lnSpc>
                <a:spcPct val="95000"/>
              </a:lnSpc>
              <a:spcBef>
                <a:spcPct val="0"/>
              </a:spcBef>
              <a:spcAft>
                <a:spcPct val="0"/>
              </a:spcAft>
            </a:pPr>
            <a:r>
              <a:rPr lang="en-US" dirty="0">
                <a:solidFill>
                  <a:srgbClr val="002673"/>
                </a:solidFill>
                <a:latin typeface="Century Gothic" panose="020B0502020202020204" pitchFamily="34" charset="0"/>
                <a:cs typeface="Arial" panose="020B0604020202020204" pitchFamily="34" charset="0"/>
                <a:sym typeface="Calibri"/>
              </a:rPr>
              <a:t>EU emission reduction target by 2030</a:t>
            </a:r>
          </a:p>
          <a:p>
            <a:pPr algn="ctr" defTabSz="728736" fontAlgn="base">
              <a:lnSpc>
                <a:spcPct val="95000"/>
              </a:lnSpc>
              <a:spcBef>
                <a:spcPct val="0"/>
              </a:spcBef>
              <a:spcAft>
                <a:spcPct val="0"/>
              </a:spcAft>
            </a:pPr>
            <a:r>
              <a:rPr lang="en-US" sz="1400" dirty="0">
                <a:solidFill>
                  <a:srgbClr val="002673"/>
                </a:solidFill>
                <a:latin typeface="Century Gothic" panose="020B0502020202020204" pitchFamily="34" charset="0"/>
                <a:cs typeface="Arial" panose="020B0604020202020204" pitchFamily="34" charset="0"/>
                <a:sym typeface="Calibri"/>
              </a:rPr>
              <a:t>(compared to 1990 levels)</a:t>
            </a:r>
            <a:endParaRPr lang="ru-RU" sz="1400" dirty="0">
              <a:solidFill>
                <a:srgbClr val="002673"/>
              </a:solidFill>
              <a:latin typeface="Century Gothic" panose="020B0502020202020204" pitchFamily="34" charset="0"/>
              <a:cs typeface="Arial" panose="020B0604020202020204" pitchFamily="34" charset="0"/>
              <a:sym typeface="Calibri"/>
            </a:endParaRPr>
          </a:p>
        </p:txBody>
      </p:sp>
      <p:sp>
        <p:nvSpPr>
          <p:cNvPr id="38" name="Rectangle 37"/>
          <p:cNvSpPr/>
          <p:nvPr/>
        </p:nvSpPr>
        <p:spPr>
          <a:xfrm flipH="1">
            <a:off x="3300700" y="2237957"/>
            <a:ext cx="2743200" cy="548640"/>
          </a:xfrm>
          <a:prstGeom prst="rect">
            <a:avLst/>
          </a:prstGeom>
          <a:noFill/>
          <a:ln w="6350" algn="ctr">
            <a:noFill/>
            <a:miter lim="800000"/>
            <a:headEnd/>
            <a:tailEnd/>
          </a:ln>
          <a:effectLst/>
        </p:spPr>
        <p:txBody>
          <a:bodyPr wrap="square" lIns="0" tIns="0" rIns="0" bIns="25400" anchor="t" anchorCtr="0">
            <a:noAutofit/>
          </a:bodyPr>
          <a:lstStyle/>
          <a:p>
            <a:pPr algn="ctr" defTabSz="728736" fontAlgn="base">
              <a:lnSpc>
                <a:spcPct val="95000"/>
              </a:lnSpc>
              <a:spcBef>
                <a:spcPct val="0"/>
              </a:spcBef>
              <a:spcAft>
                <a:spcPct val="0"/>
              </a:spcAft>
            </a:pPr>
            <a:r>
              <a:rPr lang="en-US" dirty="0">
                <a:solidFill>
                  <a:srgbClr val="002673"/>
                </a:solidFill>
                <a:latin typeface="Century Gothic" panose="020B0502020202020204" pitchFamily="34" charset="0"/>
                <a:cs typeface="Arial" panose="020B0604020202020204" pitchFamily="34" charset="0"/>
                <a:sym typeface="Calibri"/>
              </a:rPr>
              <a:t>Populations in cities </a:t>
            </a:r>
          </a:p>
          <a:p>
            <a:pPr algn="ctr" defTabSz="728736" fontAlgn="base">
              <a:lnSpc>
                <a:spcPct val="95000"/>
              </a:lnSpc>
              <a:spcBef>
                <a:spcPct val="0"/>
              </a:spcBef>
              <a:spcAft>
                <a:spcPct val="0"/>
              </a:spcAft>
            </a:pPr>
            <a:r>
              <a:rPr lang="en-US" dirty="0">
                <a:solidFill>
                  <a:srgbClr val="002673"/>
                </a:solidFill>
                <a:latin typeface="Century Gothic" panose="020B0502020202020204" pitchFamily="34" charset="0"/>
                <a:cs typeface="Arial" panose="020B0604020202020204" pitchFamily="34" charset="0"/>
                <a:sym typeface="Calibri"/>
              </a:rPr>
              <a:t>by 2050</a:t>
            </a:r>
            <a:endParaRPr lang="ru-RU" dirty="0">
              <a:solidFill>
                <a:srgbClr val="002673"/>
              </a:solidFill>
              <a:latin typeface="Century Gothic" panose="020B0502020202020204" pitchFamily="34" charset="0"/>
              <a:cs typeface="Arial" panose="020B0604020202020204" pitchFamily="34" charset="0"/>
              <a:sym typeface="Calibri"/>
            </a:endParaRPr>
          </a:p>
          <a:p>
            <a:pPr algn="ctr" defTabSz="728736" fontAlgn="base">
              <a:lnSpc>
                <a:spcPct val="95000"/>
              </a:lnSpc>
              <a:spcBef>
                <a:spcPct val="0"/>
              </a:spcBef>
              <a:spcAft>
                <a:spcPct val="0"/>
              </a:spcAft>
            </a:pPr>
            <a:r>
              <a:rPr lang="en-US" sz="1400" dirty="0">
                <a:solidFill>
                  <a:srgbClr val="002673"/>
                </a:solidFill>
                <a:latin typeface="Century Gothic" panose="020B0502020202020204" pitchFamily="34" charset="0"/>
                <a:cs typeface="Arial" panose="020B0604020202020204" pitchFamily="34" charset="0"/>
                <a:sym typeface="Calibri"/>
              </a:rPr>
              <a:t>(55% in 2017)  </a:t>
            </a:r>
            <a:endParaRPr lang="ru-RU" sz="1400" dirty="0">
              <a:solidFill>
                <a:srgbClr val="002673"/>
              </a:solidFill>
              <a:latin typeface="Century Gothic" panose="020B0502020202020204" pitchFamily="34" charset="0"/>
              <a:cs typeface="Arial" panose="020B0604020202020204" pitchFamily="34" charset="0"/>
              <a:sym typeface="Calibri"/>
            </a:endParaRPr>
          </a:p>
        </p:txBody>
      </p:sp>
      <p:sp>
        <p:nvSpPr>
          <p:cNvPr id="39" name="Rectangle 38"/>
          <p:cNvSpPr/>
          <p:nvPr/>
        </p:nvSpPr>
        <p:spPr>
          <a:xfrm flipH="1">
            <a:off x="3502300" y="1734930"/>
            <a:ext cx="2340000" cy="457200"/>
          </a:xfrm>
          <a:prstGeom prst="rect">
            <a:avLst/>
          </a:prstGeom>
          <a:noFill/>
          <a:ln w="6350" algn="ctr">
            <a:noFill/>
            <a:miter lim="800000"/>
            <a:headEnd/>
            <a:tailEnd/>
          </a:ln>
          <a:effectLst/>
        </p:spPr>
        <p:txBody>
          <a:bodyPr wrap="square" lIns="0" tIns="0" rIns="0" bIns="25400" anchor="ctr" anchorCtr="0">
            <a:noAutofit/>
          </a:bodyPr>
          <a:lstStyle/>
          <a:p>
            <a:pPr algn="ctr" defTabSz="728736" fontAlgn="base">
              <a:lnSpc>
                <a:spcPct val="95000"/>
              </a:lnSpc>
              <a:spcBef>
                <a:spcPct val="0"/>
              </a:spcBef>
              <a:spcAft>
                <a:spcPct val="0"/>
              </a:spcAft>
            </a:pPr>
            <a:r>
              <a:rPr lang="en-US" sz="3000" b="1" dirty="0">
                <a:solidFill>
                  <a:srgbClr val="FFC000"/>
                </a:solidFill>
                <a:latin typeface="Century Gothic" panose="020B0502020202020204" pitchFamily="34" charset="0"/>
                <a:cs typeface="Arial" panose="020B0604020202020204" pitchFamily="34" charset="0"/>
                <a:sym typeface="Calibri"/>
              </a:rPr>
              <a:t>68%</a:t>
            </a:r>
            <a:r>
              <a:rPr lang="en-US" sz="3000" b="1" baseline="30000" dirty="0">
                <a:solidFill>
                  <a:srgbClr val="FFC000"/>
                </a:solidFill>
                <a:latin typeface="Century Gothic" panose="020B0502020202020204" pitchFamily="34" charset="0"/>
                <a:cs typeface="Arial" panose="020B0604020202020204" pitchFamily="34" charset="0"/>
                <a:sym typeface="Calibri"/>
              </a:rPr>
              <a:t>2</a:t>
            </a:r>
            <a:endParaRPr lang="ru-RU" sz="3000" b="1" baseline="30000" dirty="0">
              <a:solidFill>
                <a:srgbClr val="FFC000"/>
              </a:solidFill>
              <a:latin typeface="Century Gothic" panose="020B0502020202020204" pitchFamily="34" charset="0"/>
              <a:cs typeface="Arial" panose="020B0604020202020204" pitchFamily="34" charset="0"/>
              <a:sym typeface="Calibri"/>
            </a:endParaRPr>
          </a:p>
        </p:txBody>
      </p:sp>
      <p:sp>
        <p:nvSpPr>
          <p:cNvPr id="41" name="TextBox 40"/>
          <p:cNvSpPr txBox="1"/>
          <p:nvPr/>
        </p:nvSpPr>
        <p:spPr>
          <a:xfrm>
            <a:off x="6431294" y="1690997"/>
            <a:ext cx="2340000" cy="553998"/>
          </a:xfrm>
          <a:prstGeom prst="rect">
            <a:avLst/>
          </a:prstGeom>
          <a:noFill/>
        </p:spPr>
        <p:txBody>
          <a:bodyPr wrap="square" rtlCol="0" anchor="ctr">
            <a:spAutoFit/>
          </a:bodyPr>
          <a:lstStyle/>
          <a:p>
            <a:pPr algn="ctr"/>
            <a:r>
              <a:rPr lang="ru-RU" sz="3000" b="1" dirty="0">
                <a:solidFill>
                  <a:srgbClr val="FFC000"/>
                </a:solidFill>
                <a:latin typeface="Century Gothic" panose="020B0502020202020204" pitchFamily="34" charset="0"/>
                <a:cs typeface="Arial" panose="020B0604020202020204" pitchFamily="34" charset="0"/>
              </a:rPr>
              <a:t>350</a:t>
            </a:r>
            <a:r>
              <a:rPr lang="en-US" sz="3000" b="1" dirty="0">
                <a:solidFill>
                  <a:srgbClr val="FFC000"/>
                </a:solidFill>
                <a:latin typeface="Century Gothic" panose="020B0502020202020204" pitchFamily="34" charset="0"/>
                <a:cs typeface="Arial" panose="020B0604020202020204" pitchFamily="34" charset="0"/>
              </a:rPr>
              <a:t> million</a:t>
            </a:r>
            <a:r>
              <a:rPr lang="en-US" sz="3000" b="1" baseline="30000" dirty="0">
                <a:solidFill>
                  <a:srgbClr val="FFC000"/>
                </a:solidFill>
                <a:latin typeface="Century Gothic" panose="020B0502020202020204" pitchFamily="34" charset="0"/>
                <a:cs typeface="Arial" panose="020B0604020202020204" pitchFamily="34" charset="0"/>
              </a:rPr>
              <a:t>3</a:t>
            </a:r>
          </a:p>
        </p:txBody>
      </p:sp>
      <p:sp>
        <p:nvSpPr>
          <p:cNvPr id="45" name="Rectangle 35"/>
          <p:cNvSpPr/>
          <p:nvPr/>
        </p:nvSpPr>
        <p:spPr>
          <a:xfrm flipH="1">
            <a:off x="6229694" y="2241964"/>
            <a:ext cx="2743200" cy="548640"/>
          </a:xfrm>
          <a:prstGeom prst="rect">
            <a:avLst/>
          </a:prstGeom>
          <a:noFill/>
          <a:ln w="6350" algn="ctr">
            <a:noFill/>
            <a:miter lim="800000"/>
            <a:headEnd/>
            <a:tailEnd/>
          </a:ln>
          <a:effectLst/>
        </p:spPr>
        <p:txBody>
          <a:bodyPr wrap="square" lIns="0" tIns="0" rIns="0" bIns="25400" anchor="t" anchorCtr="0">
            <a:noAutofit/>
          </a:bodyPr>
          <a:lstStyle/>
          <a:p>
            <a:pPr algn="ctr" defTabSz="728736" fontAlgn="base">
              <a:lnSpc>
                <a:spcPct val="95000"/>
              </a:lnSpc>
              <a:spcBef>
                <a:spcPct val="0"/>
              </a:spcBef>
              <a:spcAft>
                <a:spcPct val="0"/>
              </a:spcAft>
            </a:pPr>
            <a:r>
              <a:rPr lang="en-US" dirty="0">
                <a:solidFill>
                  <a:srgbClr val="002673"/>
                </a:solidFill>
                <a:latin typeface="Century Gothic" panose="020B0502020202020204" pitchFamily="34" charset="0"/>
                <a:cs typeface="Arial" panose="020B0604020202020204" pitchFamily="34" charset="0"/>
                <a:sym typeface="Calibri"/>
              </a:rPr>
              <a:t>Electric cars</a:t>
            </a:r>
          </a:p>
          <a:p>
            <a:pPr algn="ctr" defTabSz="728736" fontAlgn="base">
              <a:lnSpc>
                <a:spcPct val="95000"/>
              </a:lnSpc>
              <a:spcBef>
                <a:spcPct val="0"/>
              </a:spcBef>
              <a:spcAft>
                <a:spcPct val="0"/>
              </a:spcAft>
            </a:pPr>
            <a:r>
              <a:rPr lang="en-US" dirty="0">
                <a:solidFill>
                  <a:srgbClr val="002673"/>
                </a:solidFill>
                <a:latin typeface="Century Gothic" panose="020B0502020202020204" pitchFamily="34" charset="0"/>
                <a:cs typeface="Arial" panose="020B0604020202020204" pitchFamily="34" charset="0"/>
                <a:sym typeface="Calibri"/>
              </a:rPr>
              <a:t>by 2030 </a:t>
            </a:r>
          </a:p>
          <a:p>
            <a:pPr algn="ctr" defTabSz="728736" fontAlgn="base">
              <a:lnSpc>
                <a:spcPct val="95000"/>
              </a:lnSpc>
              <a:spcBef>
                <a:spcPct val="0"/>
              </a:spcBef>
              <a:spcAft>
                <a:spcPct val="0"/>
              </a:spcAft>
            </a:pPr>
            <a:r>
              <a:rPr lang="en-US" sz="1400" dirty="0">
                <a:solidFill>
                  <a:srgbClr val="002673"/>
                </a:solidFill>
                <a:latin typeface="Century Gothic" panose="020B0502020202020204" pitchFamily="34" charset="0"/>
                <a:cs typeface="Arial" panose="020B0604020202020204" pitchFamily="34" charset="0"/>
                <a:sym typeface="Calibri"/>
              </a:rPr>
              <a:t>(16.5m in 2021)</a:t>
            </a:r>
            <a:endParaRPr lang="ru-RU" sz="1400" dirty="0">
              <a:solidFill>
                <a:srgbClr val="002673"/>
              </a:solidFill>
              <a:latin typeface="Century Gothic" panose="020B0502020202020204" pitchFamily="34" charset="0"/>
              <a:cs typeface="Arial" panose="020B0604020202020204" pitchFamily="34" charset="0"/>
              <a:sym typeface="Calibri"/>
            </a:endParaRPr>
          </a:p>
        </p:txBody>
      </p:sp>
      <p:sp>
        <p:nvSpPr>
          <p:cNvPr id="47" name="TextBox 46"/>
          <p:cNvSpPr txBox="1"/>
          <p:nvPr/>
        </p:nvSpPr>
        <p:spPr>
          <a:xfrm>
            <a:off x="9360287" y="1723548"/>
            <a:ext cx="2340000" cy="553998"/>
          </a:xfrm>
          <a:prstGeom prst="rect">
            <a:avLst/>
          </a:prstGeom>
          <a:noFill/>
        </p:spPr>
        <p:txBody>
          <a:bodyPr wrap="square" rtlCol="0" anchor="ctr">
            <a:spAutoFit/>
          </a:bodyPr>
          <a:lstStyle/>
          <a:p>
            <a:pPr algn="ctr"/>
            <a:r>
              <a:rPr lang="en-US" sz="3000" b="1" dirty="0">
                <a:solidFill>
                  <a:srgbClr val="FFC000"/>
                </a:solidFill>
                <a:latin typeface="Century Gothic" panose="020B0502020202020204" pitchFamily="34" charset="0"/>
                <a:cs typeface="Arial" panose="020B0604020202020204" pitchFamily="34" charset="0"/>
              </a:rPr>
              <a:t>80%</a:t>
            </a:r>
            <a:r>
              <a:rPr lang="en-US" sz="3000" b="1" baseline="30000" dirty="0">
                <a:solidFill>
                  <a:srgbClr val="FFC000"/>
                </a:solidFill>
                <a:latin typeface="Century Gothic" panose="020B0502020202020204" pitchFamily="34" charset="0"/>
                <a:cs typeface="Arial" panose="020B0604020202020204" pitchFamily="34" charset="0"/>
              </a:rPr>
              <a:t>3</a:t>
            </a:r>
          </a:p>
        </p:txBody>
      </p:sp>
      <p:sp>
        <p:nvSpPr>
          <p:cNvPr id="48" name="Rectangle 49"/>
          <p:cNvSpPr/>
          <p:nvPr/>
        </p:nvSpPr>
        <p:spPr>
          <a:xfrm flipH="1">
            <a:off x="9158687" y="2244151"/>
            <a:ext cx="2743200" cy="548640"/>
          </a:xfrm>
          <a:prstGeom prst="rect">
            <a:avLst/>
          </a:prstGeom>
          <a:noFill/>
          <a:ln w="6350" algn="ctr">
            <a:noFill/>
            <a:miter lim="800000"/>
            <a:headEnd/>
            <a:tailEnd/>
          </a:ln>
          <a:effectLst/>
        </p:spPr>
        <p:txBody>
          <a:bodyPr wrap="square" lIns="0" tIns="0" rIns="0" bIns="25400" anchor="t" anchorCtr="0">
            <a:noAutofit/>
          </a:bodyPr>
          <a:lstStyle/>
          <a:p>
            <a:pPr algn="ctr" defTabSz="728736" fontAlgn="base">
              <a:lnSpc>
                <a:spcPct val="95000"/>
              </a:lnSpc>
              <a:spcBef>
                <a:spcPct val="0"/>
              </a:spcBef>
              <a:spcAft>
                <a:spcPct val="0"/>
              </a:spcAft>
            </a:pPr>
            <a:r>
              <a:rPr lang="en-US" dirty="0">
                <a:solidFill>
                  <a:srgbClr val="002673"/>
                </a:solidFill>
                <a:latin typeface="Century Gothic" panose="020B0502020202020204" pitchFamily="34" charset="0"/>
                <a:cs typeface="Arial" panose="020B0604020202020204" pitchFamily="34" charset="0"/>
                <a:sym typeface="Calibri"/>
              </a:rPr>
              <a:t>Increase in </a:t>
            </a:r>
          </a:p>
          <a:p>
            <a:pPr algn="ctr" defTabSz="728736" fontAlgn="base">
              <a:lnSpc>
                <a:spcPct val="95000"/>
              </a:lnSpc>
              <a:spcBef>
                <a:spcPct val="0"/>
              </a:spcBef>
              <a:spcAft>
                <a:spcPct val="0"/>
              </a:spcAft>
            </a:pPr>
            <a:r>
              <a:rPr lang="en-US" dirty="0">
                <a:solidFill>
                  <a:srgbClr val="002673"/>
                </a:solidFill>
                <a:latin typeface="Century Gothic" panose="020B0502020202020204" pitchFamily="34" charset="0"/>
                <a:cs typeface="Arial" panose="020B0604020202020204" pitchFamily="34" charset="0"/>
                <a:sym typeface="Calibri"/>
              </a:rPr>
              <a:t>electricity demand </a:t>
            </a:r>
            <a:endParaRPr lang="ru-RU" dirty="0">
              <a:solidFill>
                <a:srgbClr val="002673"/>
              </a:solidFill>
              <a:latin typeface="Century Gothic" panose="020B0502020202020204" pitchFamily="34" charset="0"/>
              <a:cs typeface="Arial" panose="020B0604020202020204" pitchFamily="34" charset="0"/>
              <a:sym typeface="Calibri"/>
            </a:endParaRPr>
          </a:p>
          <a:p>
            <a:pPr algn="ctr" defTabSz="728736" fontAlgn="base">
              <a:lnSpc>
                <a:spcPct val="95000"/>
              </a:lnSpc>
              <a:spcBef>
                <a:spcPct val="0"/>
              </a:spcBef>
              <a:spcAft>
                <a:spcPct val="0"/>
              </a:spcAft>
            </a:pPr>
            <a:r>
              <a:rPr lang="ru-RU" sz="1400" dirty="0">
                <a:solidFill>
                  <a:srgbClr val="002673"/>
                </a:solidFill>
                <a:latin typeface="Century Gothic" panose="020B0502020202020204" pitchFamily="34" charset="0"/>
                <a:cs typeface="Arial" panose="020B0604020202020204" pitchFamily="34" charset="0"/>
                <a:sym typeface="Calibri"/>
              </a:rPr>
              <a:t>(</a:t>
            </a:r>
            <a:r>
              <a:rPr lang="en-US" sz="1400" dirty="0">
                <a:solidFill>
                  <a:srgbClr val="002673"/>
                </a:solidFill>
                <a:latin typeface="Century Gothic" panose="020B0502020202020204" pitchFamily="34" charset="0"/>
                <a:cs typeface="Arial" panose="020B0604020202020204" pitchFamily="34" charset="0"/>
                <a:sym typeface="Calibri"/>
              </a:rPr>
              <a:t>between</a:t>
            </a:r>
            <a:r>
              <a:rPr lang="ru-RU" sz="1400" dirty="0">
                <a:solidFill>
                  <a:srgbClr val="002673"/>
                </a:solidFill>
                <a:latin typeface="Century Gothic" panose="020B0502020202020204" pitchFamily="34" charset="0"/>
                <a:cs typeface="Arial" panose="020B0604020202020204" pitchFamily="34" charset="0"/>
                <a:sym typeface="Calibri"/>
              </a:rPr>
              <a:t> </a:t>
            </a:r>
            <a:r>
              <a:rPr lang="en-US" sz="1400" dirty="0">
                <a:solidFill>
                  <a:srgbClr val="002673"/>
                </a:solidFill>
                <a:latin typeface="Century Gothic" panose="020B0502020202020204" pitchFamily="34" charset="0"/>
                <a:cs typeface="Arial" panose="020B0604020202020204" pitchFamily="34" charset="0"/>
                <a:sym typeface="Calibri"/>
              </a:rPr>
              <a:t>2020 and</a:t>
            </a:r>
            <a:r>
              <a:rPr lang="ru-RU" sz="1400" dirty="0">
                <a:solidFill>
                  <a:srgbClr val="002673"/>
                </a:solidFill>
                <a:latin typeface="Century Gothic" panose="020B0502020202020204" pitchFamily="34" charset="0"/>
                <a:cs typeface="Arial" panose="020B0604020202020204" pitchFamily="34" charset="0"/>
                <a:sym typeface="Calibri"/>
              </a:rPr>
              <a:t> </a:t>
            </a:r>
            <a:r>
              <a:rPr lang="en-US" sz="1400" dirty="0">
                <a:solidFill>
                  <a:srgbClr val="002673"/>
                </a:solidFill>
                <a:latin typeface="Century Gothic" panose="020B0502020202020204" pitchFamily="34" charset="0"/>
                <a:cs typeface="Arial" panose="020B0604020202020204" pitchFamily="34" charset="0"/>
                <a:sym typeface="Calibri"/>
              </a:rPr>
              <a:t>2050</a:t>
            </a:r>
            <a:r>
              <a:rPr lang="ru-RU" sz="1400" dirty="0">
                <a:solidFill>
                  <a:srgbClr val="002673"/>
                </a:solidFill>
                <a:latin typeface="Century Gothic" panose="020B0502020202020204" pitchFamily="34" charset="0"/>
                <a:cs typeface="Arial" panose="020B0604020202020204" pitchFamily="34" charset="0"/>
                <a:sym typeface="Calibri"/>
              </a:rPr>
              <a:t>)</a:t>
            </a:r>
            <a:endParaRPr lang="ru-RU" sz="1400" baseline="30000" dirty="0">
              <a:solidFill>
                <a:srgbClr val="002673"/>
              </a:solidFill>
              <a:latin typeface="Century Gothic" panose="020B0502020202020204" pitchFamily="34" charset="0"/>
              <a:cs typeface="Arial" panose="020B0604020202020204" pitchFamily="34" charset="0"/>
              <a:sym typeface="Calibri"/>
            </a:endParaRPr>
          </a:p>
        </p:txBody>
      </p:sp>
      <p:sp>
        <p:nvSpPr>
          <p:cNvPr id="4" name="TextBox 3"/>
          <p:cNvSpPr txBox="1"/>
          <p:nvPr/>
        </p:nvSpPr>
        <p:spPr>
          <a:xfrm>
            <a:off x="1972733" y="4932184"/>
            <a:ext cx="3775523" cy="923330"/>
          </a:xfrm>
          <a:prstGeom prst="rect">
            <a:avLst/>
          </a:prstGeom>
          <a:noFill/>
        </p:spPr>
        <p:txBody>
          <a:bodyPr wrap="square" rtlCol="0">
            <a:spAutoFit/>
          </a:bodyPr>
          <a:lstStyle/>
          <a:p>
            <a:r>
              <a:rPr lang="en-US" b="1" dirty="0">
                <a:solidFill>
                  <a:srgbClr val="243D7C"/>
                </a:solidFill>
                <a:latin typeface="Century Gothic" panose="020B0502020202020204" pitchFamily="34" charset="0"/>
              </a:rPr>
              <a:t>COUNTRIES COMMITTTED TO BECOMING CARBON NEUTRAL BY 2050</a:t>
            </a:r>
            <a:endParaRPr lang="ru-RU" b="1" dirty="0">
              <a:solidFill>
                <a:srgbClr val="243D7C"/>
              </a:solidFill>
              <a:latin typeface="Century Gothic" panose="020B0502020202020204" pitchFamily="34" charset="0"/>
            </a:endParaRPr>
          </a:p>
        </p:txBody>
      </p:sp>
      <p:sp>
        <p:nvSpPr>
          <p:cNvPr id="5" name="TextBox 4"/>
          <p:cNvSpPr txBox="1"/>
          <p:nvPr/>
        </p:nvSpPr>
        <p:spPr>
          <a:xfrm>
            <a:off x="7300564" y="4932184"/>
            <a:ext cx="4517237" cy="923330"/>
          </a:xfrm>
          <a:prstGeom prst="rect">
            <a:avLst/>
          </a:prstGeom>
          <a:noFill/>
        </p:spPr>
        <p:txBody>
          <a:bodyPr wrap="square" rtlCol="0">
            <a:spAutoFit/>
          </a:bodyPr>
          <a:lstStyle/>
          <a:p>
            <a:r>
              <a:rPr lang="en-US" b="1" dirty="0">
                <a:solidFill>
                  <a:srgbClr val="243D7C"/>
                </a:solidFill>
                <a:latin typeface="Century Gothic" panose="020B0502020202020204" pitchFamily="34" charset="0"/>
              </a:rPr>
              <a:t>OF THE WORLD’S 2,000 LARGEST PUBLIC COMPANIES HAVE COMMITED TO “NET-ZERO” EMISSIONS</a:t>
            </a:r>
            <a:endParaRPr lang="ru-RU" b="1" dirty="0">
              <a:solidFill>
                <a:srgbClr val="243D7C"/>
              </a:solidFill>
              <a:latin typeface="Century Gothic" panose="020B0502020202020204" pitchFamily="34" charset="0"/>
            </a:endParaRPr>
          </a:p>
        </p:txBody>
      </p:sp>
      <p:sp>
        <p:nvSpPr>
          <p:cNvPr id="7" name="Прямоугольник 6"/>
          <p:cNvSpPr/>
          <p:nvPr/>
        </p:nvSpPr>
        <p:spPr>
          <a:xfrm>
            <a:off x="473605" y="5043053"/>
            <a:ext cx="1499128" cy="707886"/>
          </a:xfrm>
          <a:prstGeom prst="rect">
            <a:avLst/>
          </a:prstGeom>
          <a:noFill/>
        </p:spPr>
        <p:txBody>
          <a:bodyPr wrap="none" lIns="91440" tIns="45720" rIns="91440" bIns="45720">
            <a:spAutoFit/>
          </a:bodyPr>
          <a:lstStyle/>
          <a:p>
            <a:r>
              <a:rPr lang="en-US" sz="4000" b="1" dirty="0">
                <a:solidFill>
                  <a:srgbClr val="FFC000"/>
                </a:solidFill>
                <a:latin typeface="Century Gothic" panose="020B0502020202020204" pitchFamily="34" charset="0"/>
              </a:rPr>
              <a:t>&gt; 110</a:t>
            </a:r>
            <a:endParaRPr lang="ru-RU" sz="4000" b="1" dirty="0">
              <a:solidFill>
                <a:srgbClr val="FFC000"/>
              </a:solidFill>
              <a:latin typeface="Century Gothic" panose="020B0502020202020204" pitchFamily="34" charset="0"/>
            </a:endParaRPr>
          </a:p>
        </p:txBody>
      </p:sp>
      <p:sp>
        <p:nvSpPr>
          <p:cNvPr id="51" name="Прямоугольник 50"/>
          <p:cNvSpPr/>
          <p:nvPr/>
        </p:nvSpPr>
        <p:spPr>
          <a:xfrm>
            <a:off x="5698703" y="5000889"/>
            <a:ext cx="1576072" cy="677108"/>
          </a:xfrm>
          <a:prstGeom prst="rect">
            <a:avLst/>
          </a:prstGeom>
          <a:noFill/>
        </p:spPr>
        <p:txBody>
          <a:bodyPr wrap="none" lIns="91440" tIns="45720" rIns="91440" bIns="45720">
            <a:spAutoFit/>
          </a:bodyPr>
          <a:lstStyle/>
          <a:p>
            <a:r>
              <a:rPr lang="en-US" sz="3800" b="1" dirty="0">
                <a:solidFill>
                  <a:srgbClr val="FFC000"/>
                </a:solidFill>
                <a:latin typeface="Century Gothic" panose="020B0502020202020204" pitchFamily="34" charset="0"/>
              </a:rPr>
              <a:t>&gt; 20%</a:t>
            </a:r>
            <a:endParaRPr lang="ru-RU" sz="3800" b="1" dirty="0">
              <a:solidFill>
                <a:srgbClr val="FFC000"/>
              </a:solidFill>
              <a:latin typeface="Century Gothic" panose="020B0502020202020204" pitchFamily="34" charset="0"/>
            </a:endParaRPr>
          </a:p>
        </p:txBody>
      </p:sp>
      <p:sp>
        <p:nvSpPr>
          <p:cNvPr id="81" name="Title 1"/>
          <p:cNvSpPr txBox="1">
            <a:spLocks/>
          </p:cNvSpPr>
          <p:nvPr/>
        </p:nvSpPr>
        <p:spPr>
          <a:xfrm>
            <a:off x="123965" y="113150"/>
            <a:ext cx="9297580" cy="498598"/>
          </a:xfrm>
          <a:prstGeom prst="rect">
            <a:avLst/>
          </a:prstGeom>
        </p:spPr>
        <p:txBody>
          <a:bodyPr>
            <a:noAutofit/>
          </a:bodyPr>
          <a:lstStyle>
            <a:lvl1pPr algn="l" defTabSz="822408" rtl="0" eaLnBrk="0" fontAlgn="base" hangingPunct="0">
              <a:lnSpc>
                <a:spcPct val="90000"/>
              </a:lnSpc>
              <a:spcBef>
                <a:spcPct val="0"/>
              </a:spcBef>
              <a:spcAft>
                <a:spcPct val="0"/>
              </a:spcAft>
              <a:defRPr lang="en-US" altLang="ru-RU" sz="3600" b="1" kern="1200" smtClean="0">
                <a:solidFill>
                  <a:srgbClr val="002673"/>
                </a:solidFill>
                <a:latin typeface="Arial "/>
                <a:ea typeface="+mn-ea"/>
                <a:cs typeface="Arial" panose="020B0604020202020204" pitchFamily="34" charset="0"/>
              </a:defRPr>
            </a:lvl1pPr>
            <a:lvl2pPr algn="l" defTabSz="822408" rtl="0" eaLnBrk="0" fontAlgn="base" hangingPunct="0">
              <a:lnSpc>
                <a:spcPct val="90000"/>
              </a:lnSpc>
              <a:spcBef>
                <a:spcPct val="0"/>
              </a:spcBef>
              <a:spcAft>
                <a:spcPct val="0"/>
              </a:spcAft>
              <a:defRPr sz="3900">
                <a:solidFill>
                  <a:schemeClr val="tx1"/>
                </a:solidFill>
                <a:latin typeface="Calibri Light" pitchFamily="34" charset="0"/>
              </a:defRPr>
            </a:lvl2pPr>
            <a:lvl3pPr algn="l" defTabSz="822408" rtl="0" eaLnBrk="0" fontAlgn="base" hangingPunct="0">
              <a:lnSpc>
                <a:spcPct val="90000"/>
              </a:lnSpc>
              <a:spcBef>
                <a:spcPct val="0"/>
              </a:spcBef>
              <a:spcAft>
                <a:spcPct val="0"/>
              </a:spcAft>
              <a:defRPr sz="3900">
                <a:solidFill>
                  <a:schemeClr val="tx1"/>
                </a:solidFill>
                <a:latin typeface="Calibri Light" pitchFamily="34" charset="0"/>
              </a:defRPr>
            </a:lvl3pPr>
            <a:lvl4pPr algn="l" defTabSz="822408" rtl="0" eaLnBrk="0" fontAlgn="base" hangingPunct="0">
              <a:lnSpc>
                <a:spcPct val="90000"/>
              </a:lnSpc>
              <a:spcBef>
                <a:spcPct val="0"/>
              </a:spcBef>
              <a:spcAft>
                <a:spcPct val="0"/>
              </a:spcAft>
              <a:defRPr sz="3900">
                <a:solidFill>
                  <a:schemeClr val="tx1"/>
                </a:solidFill>
                <a:latin typeface="Calibri Light" pitchFamily="34" charset="0"/>
              </a:defRPr>
            </a:lvl4pPr>
            <a:lvl5pPr algn="l" defTabSz="822408" rtl="0" eaLnBrk="0" fontAlgn="base" hangingPunct="0">
              <a:lnSpc>
                <a:spcPct val="90000"/>
              </a:lnSpc>
              <a:spcBef>
                <a:spcPct val="0"/>
              </a:spcBef>
              <a:spcAft>
                <a:spcPct val="0"/>
              </a:spcAft>
              <a:defRPr sz="3900">
                <a:solidFill>
                  <a:schemeClr val="tx1"/>
                </a:solidFill>
                <a:latin typeface="Calibri Light" pitchFamily="34" charset="0"/>
              </a:defRPr>
            </a:lvl5pPr>
            <a:lvl6pPr marL="457247" algn="l" defTabSz="822408" rtl="0" fontAlgn="base">
              <a:lnSpc>
                <a:spcPct val="90000"/>
              </a:lnSpc>
              <a:spcBef>
                <a:spcPct val="0"/>
              </a:spcBef>
              <a:spcAft>
                <a:spcPct val="0"/>
              </a:spcAft>
              <a:defRPr sz="3900">
                <a:solidFill>
                  <a:schemeClr val="tx1"/>
                </a:solidFill>
                <a:latin typeface="Calibri Light" pitchFamily="34" charset="0"/>
              </a:defRPr>
            </a:lvl6pPr>
            <a:lvl7pPr marL="914492" algn="l" defTabSz="822408" rtl="0" fontAlgn="base">
              <a:lnSpc>
                <a:spcPct val="90000"/>
              </a:lnSpc>
              <a:spcBef>
                <a:spcPct val="0"/>
              </a:spcBef>
              <a:spcAft>
                <a:spcPct val="0"/>
              </a:spcAft>
              <a:defRPr sz="3900">
                <a:solidFill>
                  <a:schemeClr val="tx1"/>
                </a:solidFill>
                <a:latin typeface="Calibri Light" pitchFamily="34" charset="0"/>
              </a:defRPr>
            </a:lvl7pPr>
            <a:lvl8pPr marL="1371736" algn="l" defTabSz="822408" rtl="0" fontAlgn="base">
              <a:lnSpc>
                <a:spcPct val="90000"/>
              </a:lnSpc>
              <a:spcBef>
                <a:spcPct val="0"/>
              </a:spcBef>
              <a:spcAft>
                <a:spcPct val="0"/>
              </a:spcAft>
              <a:defRPr sz="3900">
                <a:solidFill>
                  <a:schemeClr val="tx1"/>
                </a:solidFill>
                <a:latin typeface="Calibri Light" pitchFamily="34" charset="0"/>
              </a:defRPr>
            </a:lvl8pPr>
            <a:lvl9pPr marL="1828984" algn="l" defTabSz="822408" rtl="0" fontAlgn="base">
              <a:lnSpc>
                <a:spcPct val="90000"/>
              </a:lnSpc>
              <a:spcBef>
                <a:spcPct val="0"/>
              </a:spcBef>
              <a:spcAft>
                <a:spcPct val="0"/>
              </a:spcAft>
              <a:defRPr sz="3900">
                <a:solidFill>
                  <a:schemeClr val="tx1"/>
                </a:solidFill>
                <a:latin typeface="Calibri Light" pitchFamily="34" charset="0"/>
              </a:defRPr>
            </a:lvl9pPr>
          </a:lstStyle>
          <a:p>
            <a:endParaRPr lang="en-US" sz="4000" spc="300" dirty="0">
              <a:solidFill>
                <a:srgbClr val="F7A700"/>
              </a:solidFill>
              <a:latin typeface="Century Gothic" panose="020B0502020202020204" pitchFamily="34" charset="0"/>
              <a:cs typeface="Segoe UI" panose="020B0502040204020203" pitchFamily="34" charset="0"/>
            </a:endParaRPr>
          </a:p>
        </p:txBody>
      </p:sp>
      <p:sp>
        <p:nvSpPr>
          <p:cNvPr id="82" name="Content Placeholder 4"/>
          <p:cNvSpPr txBox="1">
            <a:spLocks/>
          </p:cNvSpPr>
          <p:nvPr/>
        </p:nvSpPr>
        <p:spPr>
          <a:xfrm>
            <a:off x="249688" y="838938"/>
            <a:ext cx="11591778" cy="502920"/>
          </a:xfrm>
          <a:prstGeom prst="rect">
            <a:avLst/>
          </a:prstGeom>
        </p:spPr>
        <p:txBody>
          <a:bodyPr/>
          <a:lstStyle>
            <a:lvl1pPr marL="204809" indent="-204809" algn="l" defTabSz="822408" rtl="0" eaLnBrk="0" fontAlgn="base" hangingPunct="0">
              <a:lnSpc>
                <a:spcPct val="90000"/>
              </a:lnSpc>
              <a:spcBef>
                <a:spcPts val="9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1pPr>
            <a:lvl2pPr marL="617601" indent="-204809" algn="l" defTabSz="822408" rtl="0" eaLnBrk="0" fontAlgn="base" hangingPunct="0">
              <a:lnSpc>
                <a:spcPct val="90000"/>
              </a:lnSpc>
              <a:spcBef>
                <a:spcPts val="45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028804" indent="-204809" algn="l" defTabSz="822408"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mn-cs"/>
              </a:defRPr>
            </a:lvl3pPr>
            <a:lvl4pPr marL="1440007"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1852799"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2265127"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6pPr>
            <a:lvl7pPr marL="267696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7pPr>
            <a:lvl8pPr marL="3088811"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8pPr>
            <a:lvl9pPr marL="350064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9pPr>
          </a:lstStyle>
          <a:p>
            <a:pPr marL="0" indent="0">
              <a:buNone/>
            </a:pPr>
            <a:endParaRPr lang="en-CA" sz="180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endParaRPr>
          </a:p>
        </p:txBody>
      </p:sp>
      <p:grpSp>
        <p:nvGrpSpPr>
          <p:cNvPr id="102" name="Group 15"/>
          <p:cNvGrpSpPr>
            <a:grpSpLocks noChangeAspect="1"/>
          </p:cNvGrpSpPr>
          <p:nvPr/>
        </p:nvGrpSpPr>
        <p:grpSpPr>
          <a:xfrm>
            <a:off x="9254818" y="3134752"/>
            <a:ext cx="2550938" cy="1476000"/>
            <a:chOff x="8624692" y="1564758"/>
            <a:chExt cx="2173442" cy="1257570"/>
          </a:xfrm>
        </p:grpSpPr>
        <p:pic>
          <p:nvPicPr>
            <p:cNvPr id="105" name="Picture 93" descr="Image result for urbanisation"/>
            <p:cNvPicPr>
              <a:picLocks noChangeAspect="1" noChangeArrowheads="1"/>
            </p:cNvPicPr>
            <p:nvPr/>
          </p:nvPicPr>
          <p:blipFill rotWithShape="1">
            <a:blip r:embed="rId4">
              <a:extLst>
                <a:ext uri="{28A0092B-C50C-407E-A947-70E740481C1C}">
                  <a14:useLocalDpi xmlns:a14="http://schemas.microsoft.com/office/drawing/2010/main" val="0"/>
                </a:ext>
              </a:extLst>
            </a:blip>
            <a:srcRect l="8400" t="1" r="8400" b="1"/>
            <a:stretch/>
          </p:blipFill>
          <p:spPr bwMode="auto">
            <a:xfrm>
              <a:off x="8649406" y="1590230"/>
              <a:ext cx="2148728" cy="1217647"/>
            </a:xfrm>
            <a:prstGeom prst="rect">
              <a:avLst/>
            </a:prstGeom>
            <a:noFill/>
            <a:ln>
              <a:solidFill>
                <a:srgbClr val="002673"/>
              </a:solidFill>
            </a:ln>
            <a:extLst>
              <a:ext uri="{909E8E84-426E-40DD-AFC4-6F175D3DCCD1}">
                <a14:hiddenFill xmlns:a14="http://schemas.microsoft.com/office/drawing/2010/main">
                  <a:solidFill>
                    <a:srgbClr val="FFFFFF"/>
                  </a:solidFill>
                </a14:hiddenFill>
              </a:ext>
            </a:extLst>
          </p:spPr>
        </p:pic>
        <p:sp>
          <p:nvSpPr>
            <p:cNvPr id="104" name="Прямоугольник 103"/>
            <p:cNvSpPr/>
            <p:nvPr/>
          </p:nvSpPr>
          <p:spPr>
            <a:xfrm>
              <a:off x="8624692" y="1564758"/>
              <a:ext cx="2173442" cy="1257570"/>
            </a:xfrm>
            <a:prstGeom prst="rect">
              <a:avLst/>
            </a:prstGeom>
            <a:noFill/>
            <a:ln w="38100">
              <a:solidFill>
                <a:srgbClr val="00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entury Gothic" panose="020B0502020202020204" pitchFamily="34" charset="0"/>
                <a:cs typeface="Arial" panose="020B0604020202020204" pitchFamily="34" charset="0"/>
              </a:endParaRPr>
            </a:p>
          </p:txBody>
        </p:sp>
      </p:grpSp>
      <p:grpSp>
        <p:nvGrpSpPr>
          <p:cNvPr id="108" name="Group 14"/>
          <p:cNvGrpSpPr>
            <a:grpSpLocks noChangeAspect="1"/>
          </p:cNvGrpSpPr>
          <p:nvPr/>
        </p:nvGrpSpPr>
        <p:grpSpPr>
          <a:xfrm>
            <a:off x="6319969" y="3134752"/>
            <a:ext cx="2550938" cy="1476000"/>
            <a:chOff x="6261414" y="1570750"/>
            <a:chExt cx="2173442" cy="1257570"/>
          </a:xfrm>
        </p:grpSpPr>
        <p:pic>
          <p:nvPicPr>
            <p:cNvPr id="111" name="Picture 28"/>
            <p:cNvPicPr>
              <a:picLocks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277014" y="1590232"/>
              <a:ext cx="2157842" cy="1232105"/>
            </a:xfrm>
            <a:prstGeom prst="rect">
              <a:avLst/>
            </a:prstGeom>
            <a:noFill/>
            <a:ln w="9525">
              <a:solidFill>
                <a:srgbClr val="002673"/>
              </a:solidFill>
              <a:miter lim="800000"/>
              <a:headEnd/>
              <a:tailEnd/>
            </a:ln>
            <a:effectLst/>
          </p:spPr>
        </p:pic>
        <p:sp>
          <p:nvSpPr>
            <p:cNvPr id="110" name="Прямоугольник 109"/>
            <p:cNvSpPr/>
            <p:nvPr/>
          </p:nvSpPr>
          <p:spPr>
            <a:xfrm>
              <a:off x="6261414" y="1570750"/>
              <a:ext cx="2173442" cy="1257570"/>
            </a:xfrm>
            <a:prstGeom prst="rect">
              <a:avLst/>
            </a:prstGeom>
            <a:noFill/>
            <a:ln w="38100">
              <a:solidFill>
                <a:srgbClr val="00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entury Gothic" panose="020B0502020202020204" pitchFamily="34" charset="0"/>
                <a:cs typeface="Arial" panose="020B0604020202020204" pitchFamily="34" charset="0"/>
              </a:endParaRPr>
            </a:p>
          </p:txBody>
        </p:sp>
      </p:grpSp>
      <p:grpSp>
        <p:nvGrpSpPr>
          <p:cNvPr id="114" name="Group 13"/>
          <p:cNvGrpSpPr>
            <a:grpSpLocks noChangeAspect="1"/>
          </p:cNvGrpSpPr>
          <p:nvPr/>
        </p:nvGrpSpPr>
        <p:grpSpPr>
          <a:xfrm>
            <a:off x="3398404" y="3134752"/>
            <a:ext cx="2537654" cy="1476000"/>
            <a:chOff x="3863196" y="1583633"/>
            <a:chExt cx="2173443" cy="1264160"/>
          </a:xfrm>
        </p:grpSpPr>
        <p:pic>
          <p:nvPicPr>
            <p:cNvPr id="117" name="Picture 5" descr="&amp;Kcy;&amp;acy;&amp;rcy;&amp;tcy;&amp;icy;&amp;ncy;&amp;kcy;&amp;icy; &amp;pcy;&amp;ocy; &amp;zcy;&amp;acy;&amp;pcy;&amp;rcy;&amp;ocy;&amp;scy;&amp;ucy; UK confirms Hinkley Point C nuclear plant"/>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879673" y="1590223"/>
              <a:ext cx="2156966" cy="1257570"/>
            </a:xfrm>
            <a:prstGeom prst="rect">
              <a:avLst/>
            </a:prstGeom>
            <a:noFill/>
            <a:ln>
              <a:solidFill>
                <a:srgbClr val="002673"/>
              </a:solidFill>
            </a:ln>
            <a:effectLst/>
          </p:spPr>
        </p:pic>
        <p:sp>
          <p:nvSpPr>
            <p:cNvPr id="116" name="Прямоугольник 115"/>
            <p:cNvSpPr/>
            <p:nvPr/>
          </p:nvSpPr>
          <p:spPr>
            <a:xfrm>
              <a:off x="3863196" y="1583633"/>
              <a:ext cx="2173442" cy="1257570"/>
            </a:xfrm>
            <a:prstGeom prst="rect">
              <a:avLst/>
            </a:prstGeom>
            <a:noFill/>
            <a:ln w="38100">
              <a:solidFill>
                <a:srgbClr val="00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Century Gothic" panose="020B0502020202020204" pitchFamily="34" charset="0"/>
                <a:cs typeface="Arial" panose="020B0604020202020204" pitchFamily="34" charset="0"/>
              </a:endParaRPr>
            </a:p>
          </p:txBody>
        </p:sp>
      </p:grpSp>
      <p:sp>
        <p:nvSpPr>
          <p:cNvPr id="40" name="BCG_FootNote_Box"/>
          <p:cNvSpPr txBox="1">
            <a:spLocks noChangeArrowheads="1"/>
          </p:cNvSpPr>
          <p:nvPr/>
        </p:nvSpPr>
        <p:spPr bwMode="auto">
          <a:xfrm>
            <a:off x="474912" y="5952064"/>
            <a:ext cx="8659382" cy="462947"/>
          </a:xfrm>
          <a:prstGeom prst="rect">
            <a:avLst/>
          </a:prstGeom>
          <a:noFill/>
          <a:ln w="12700">
            <a:noFill/>
            <a:miter lim="800000"/>
            <a:headEnd/>
            <a:tailEnd/>
          </a:ln>
          <a:effectLst/>
        </p:spPr>
        <p:txBody>
          <a:bodyPr lIns="0" tIns="0" rIns="0" bIns="0" anchor="t" anchorCtr="0"/>
          <a:lstStyle/>
          <a:p>
            <a:pPr eaLnBrk="0" hangingPunct="0">
              <a:lnSpc>
                <a:spcPct val="90000"/>
              </a:lnSpc>
            </a:pPr>
            <a:r>
              <a:rPr lang="en-US" sz="700" i="1" baseline="30000" dirty="0">
                <a:solidFill>
                  <a:prstClr val="black"/>
                </a:solidFill>
                <a:latin typeface="Century Gothic" panose="020B0502020202020204" pitchFamily="34" charset="0"/>
                <a:cs typeface="Arial" panose="020B0604020202020204" pitchFamily="34" charset="0"/>
                <a:sym typeface="Calibri"/>
              </a:rPr>
              <a:t>1  </a:t>
            </a:r>
            <a:r>
              <a:rPr lang="en-US" sz="700" i="1" dirty="0">
                <a:solidFill>
                  <a:prstClr val="black"/>
                </a:solidFill>
                <a:latin typeface="Century Gothic" panose="020B0502020202020204" pitchFamily="34" charset="0"/>
                <a:cs typeface="Arial" panose="020B0604020202020204" pitchFamily="34" charset="0"/>
                <a:sym typeface="Calibri"/>
              </a:rPr>
              <a:t>Source: European commission</a:t>
            </a:r>
          </a:p>
          <a:p>
            <a:pPr eaLnBrk="0" hangingPunct="0">
              <a:lnSpc>
                <a:spcPct val="90000"/>
              </a:lnSpc>
            </a:pPr>
            <a:r>
              <a:rPr lang="en-US" sz="700" i="1" baseline="30000" dirty="0">
                <a:solidFill>
                  <a:prstClr val="black"/>
                </a:solidFill>
                <a:latin typeface="Century Gothic" panose="020B0502020202020204" pitchFamily="34" charset="0"/>
                <a:cs typeface="Arial" panose="020B0604020202020204" pitchFamily="34" charset="0"/>
                <a:sym typeface="Calibri"/>
              </a:rPr>
              <a:t>2  </a:t>
            </a:r>
            <a:r>
              <a:rPr lang="en-US" sz="700" i="1" dirty="0">
                <a:solidFill>
                  <a:prstClr val="black"/>
                </a:solidFill>
                <a:latin typeface="Century Gothic" panose="020B0502020202020204" pitchFamily="34" charset="0"/>
                <a:cs typeface="Arial" panose="020B0604020202020204" pitchFamily="34" charset="0"/>
                <a:sym typeface="Calibri"/>
              </a:rPr>
              <a:t>Source: United Nations</a:t>
            </a:r>
          </a:p>
          <a:p>
            <a:pPr eaLnBrk="0" hangingPunct="0">
              <a:lnSpc>
                <a:spcPct val="90000"/>
              </a:lnSpc>
            </a:pPr>
            <a:r>
              <a:rPr lang="en-US" sz="700" i="1" baseline="30000" dirty="0">
                <a:solidFill>
                  <a:prstClr val="black"/>
                </a:solidFill>
                <a:latin typeface="Century Gothic" panose="020B0502020202020204" pitchFamily="34" charset="0"/>
                <a:cs typeface="Arial" panose="020B0604020202020204" pitchFamily="34" charset="0"/>
                <a:sym typeface="Calibri"/>
              </a:rPr>
              <a:t>3  </a:t>
            </a:r>
            <a:r>
              <a:rPr lang="en-US" sz="700" i="1" dirty="0">
                <a:solidFill>
                  <a:prstClr val="black"/>
                </a:solidFill>
                <a:latin typeface="Century Gothic" panose="020B0502020202020204" pitchFamily="34" charset="0"/>
                <a:cs typeface="Arial" panose="020B0604020202020204" pitchFamily="34" charset="0"/>
                <a:sym typeface="Calibri"/>
              </a:rPr>
              <a:t>Source: IEA</a:t>
            </a:r>
          </a:p>
        </p:txBody>
      </p:sp>
      <p:sp>
        <p:nvSpPr>
          <p:cNvPr id="42" name="Footer Placeholder 19"/>
          <p:cNvSpPr>
            <a:spLocks noGrp="1"/>
          </p:cNvSpPr>
          <p:nvPr>
            <p:ph type="ftr" sz="quarter" idx="11"/>
          </p:nvPr>
        </p:nvSpPr>
        <p:spPr>
          <a:xfrm>
            <a:off x="3478823" y="6556248"/>
            <a:ext cx="5234354" cy="301752"/>
          </a:xfrm>
        </p:spPr>
        <p:txBody>
          <a:bodyPr/>
          <a:lstStyle/>
          <a:p>
            <a:pPr algn="ctr" fontAlgn="base">
              <a:spcBef>
                <a:spcPct val="0"/>
              </a:spcBef>
              <a:spcAft>
                <a:spcPct val="0"/>
              </a:spcAft>
            </a:pPr>
            <a:r>
              <a:rPr lang="en-CA" sz="1200" dirty="0"/>
              <a:t>Astana-Vancouver</a:t>
            </a:r>
          </a:p>
        </p:txBody>
      </p:sp>
      <p:sp>
        <p:nvSpPr>
          <p:cNvPr id="44" name="Date Placeholder 7"/>
          <p:cNvSpPr>
            <a:spLocks noGrp="1"/>
          </p:cNvSpPr>
          <p:nvPr>
            <p:ph type="dt" sz="half" idx="10"/>
          </p:nvPr>
        </p:nvSpPr>
        <p:spPr>
          <a:xfrm>
            <a:off x="9448800" y="6556248"/>
            <a:ext cx="2743200" cy="301752"/>
          </a:xfrm>
        </p:spPr>
        <p:txBody>
          <a:bodyPr/>
          <a:lstStyle/>
          <a:p>
            <a:pPr algn="r" fontAlgn="base">
              <a:spcBef>
                <a:spcPct val="0"/>
              </a:spcBef>
              <a:spcAft>
                <a:spcPct val="0"/>
              </a:spcAft>
            </a:pPr>
            <a:r>
              <a:rPr lang="en-US" sz="1200" dirty="0"/>
              <a:t>2024</a:t>
            </a:r>
            <a:endParaRPr lang="en-CA" sz="1200" dirty="0"/>
          </a:p>
        </p:txBody>
      </p:sp>
      <p:sp>
        <p:nvSpPr>
          <p:cNvPr id="43" name="Номер слайда 5"/>
          <p:cNvSpPr>
            <a:spLocks noGrp="1"/>
          </p:cNvSpPr>
          <p:nvPr>
            <p:ph type="sldNum" sz="quarter" idx="4294967295"/>
          </p:nvPr>
        </p:nvSpPr>
        <p:spPr>
          <a:xfrm>
            <a:off x="0" y="6556375"/>
            <a:ext cx="450850" cy="301625"/>
          </a:xfrm>
        </p:spPr>
        <p:txBody>
          <a:bodyPr/>
          <a:lstStyle/>
          <a:p>
            <a:pPr marL="38100" algn="ctr">
              <a:lnSpc>
                <a:spcPct val="100000"/>
              </a:lnSpc>
              <a:spcBef>
                <a:spcPts val="105"/>
              </a:spcBef>
            </a:pPr>
            <a:fld id="{81D60167-4931-47E6-BA6A-407CBD079E47}" type="slidenum">
              <a:rPr lang="ru-RU" sz="1200" spc="-25" smtClean="0"/>
              <a:pPr marL="38100" algn="ctr">
                <a:lnSpc>
                  <a:spcPct val="100000"/>
                </a:lnSpc>
                <a:spcBef>
                  <a:spcPts val="105"/>
                </a:spcBef>
              </a:pPr>
              <a:t>14</a:t>
            </a:fld>
            <a:endParaRPr lang="ru-RU" sz="1200" spc="-25" dirty="0"/>
          </a:p>
        </p:txBody>
      </p:sp>
    </p:spTree>
    <p:extLst>
      <p:ext uri="{BB962C8B-B14F-4D97-AF65-F5344CB8AC3E}">
        <p14:creationId xmlns:p14="http://schemas.microsoft.com/office/powerpoint/2010/main" val="17048773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0" y="0"/>
            <a:ext cx="12190100" cy="6877664"/>
          </a:xfrm>
          <a:prstGeom prst="rect">
            <a:avLst/>
          </a:prstGeom>
        </p:spPr>
      </p:pic>
      <p:pic>
        <p:nvPicPr>
          <p:cNvPr id="19" name="Picture 13">
            <a:extLst>
              <a:ext uri="{FF2B5EF4-FFF2-40B4-BE49-F238E27FC236}">
                <a16:creationId xmlns:a16="http://schemas.microsoft.com/office/drawing/2014/main" id="{0028A179-7457-4A78-A212-7AA4DD40F2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972" y="416323"/>
            <a:ext cx="1489949" cy="892698"/>
          </a:xfrm>
          <a:prstGeom prst="rect">
            <a:avLst/>
          </a:prstGeom>
        </p:spPr>
      </p:pic>
      <p:sp>
        <p:nvSpPr>
          <p:cNvPr id="15" name="Заголовок 14"/>
          <p:cNvSpPr>
            <a:spLocks noGrp="1"/>
          </p:cNvSpPr>
          <p:nvPr>
            <p:ph type="title"/>
          </p:nvPr>
        </p:nvSpPr>
        <p:spPr>
          <a:xfrm>
            <a:off x="3048007" y="3378636"/>
            <a:ext cx="6610343" cy="553998"/>
          </a:xfrm>
        </p:spPr>
        <p:txBody>
          <a:bodyPr/>
          <a:lstStyle/>
          <a:p>
            <a:r>
              <a:rPr lang="en-US" dirty="0"/>
              <a:t>Thank you for attention</a:t>
            </a:r>
            <a:r>
              <a:rPr lang="ru-RU" dirty="0"/>
              <a:t>!</a:t>
            </a:r>
            <a:endParaRPr lang="en-US" dirty="0"/>
          </a:p>
        </p:txBody>
      </p:sp>
      <p:sp>
        <p:nvSpPr>
          <p:cNvPr id="3" name="Дата 2"/>
          <p:cNvSpPr>
            <a:spLocks noGrp="1"/>
          </p:cNvSpPr>
          <p:nvPr>
            <p:ph type="dt" sz="half" idx="10"/>
          </p:nvPr>
        </p:nvSpPr>
        <p:spPr/>
        <p:txBody>
          <a:bodyPr/>
          <a:lstStyle/>
          <a:p>
            <a:pPr algn="r" fontAlgn="base">
              <a:spcBef>
                <a:spcPct val="0"/>
              </a:spcBef>
              <a:spcAft>
                <a:spcPct val="0"/>
              </a:spcAft>
            </a:pPr>
            <a:r>
              <a:rPr lang="en-US" dirty="0">
                <a:solidFill>
                  <a:srgbClr val="FFC000"/>
                </a:solidFill>
              </a:rPr>
              <a:t>2024</a:t>
            </a:r>
            <a:endParaRPr lang="en-CA" dirty="0">
              <a:solidFill>
                <a:srgbClr val="FFC000"/>
              </a:solidFill>
            </a:endParaRPr>
          </a:p>
        </p:txBody>
      </p:sp>
      <p:sp>
        <p:nvSpPr>
          <p:cNvPr id="4" name="Нижний колонтитул 3"/>
          <p:cNvSpPr>
            <a:spLocks noGrp="1"/>
          </p:cNvSpPr>
          <p:nvPr>
            <p:ph type="ftr" sz="quarter" idx="11"/>
          </p:nvPr>
        </p:nvSpPr>
        <p:spPr/>
        <p:txBody>
          <a:bodyPr/>
          <a:lstStyle/>
          <a:p>
            <a:pPr algn="ctr" fontAlgn="base">
              <a:spcBef>
                <a:spcPct val="0"/>
              </a:spcBef>
              <a:spcAft>
                <a:spcPct val="0"/>
              </a:spcAft>
            </a:pPr>
            <a:r>
              <a:rPr lang="en-CA" dirty="0">
                <a:solidFill>
                  <a:srgbClr val="FFC000"/>
                </a:solidFill>
              </a:rPr>
              <a:t>Astana-Vancouver</a:t>
            </a:r>
          </a:p>
        </p:txBody>
      </p:sp>
      <p:sp>
        <p:nvSpPr>
          <p:cNvPr id="5" name="Номер слайда 4"/>
          <p:cNvSpPr>
            <a:spLocks noGrp="1"/>
          </p:cNvSpPr>
          <p:nvPr>
            <p:ph type="sldNum" sz="quarter" idx="12"/>
          </p:nvPr>
        </p:nvSpPr>
        <p:spPr/>
        <p:txBody>
          <a:bodyPr/>
          <a:lstStyle/>
          <a:p>
            <a:pPr algn="ctr" fontAlgn="base">
              <a:spcBef>
                <a:spcPct val="0"/>
              </a:spcBef>
              <a:spcAft>
                <a:spcPct val="0"/>
              </a:spcAft>
            </a:pPr>
            <a:fld id="{7FA1D94E-16F3-49BA-ABDF-8DF15B85F6DB}" type="slidenum">
              <a:rPr lang="en-CA" smtClean="0">
                <a:solidFill>
                  <a:srgbClr val="FFC000"/>
                </a:solidFill>
              </a:rPr>
              <a:pPr algn="ctr" fontAlgn="base">
                <a:spcBef>
                  <a:spcPct val="0"/>
                </a:spcBef>
                <a:spcAft>
                  <a:spcPct val="0"/>
                </a:spcAft>
              </a:pPr>
              <a:t>15</a:t>
            </a:fld>
            <a:endParaRPr lang="en-CA" dirty="0">
              <a:solidFill>
                <a:srgbClr val="FFC000"/>
              </a:solidFill>
            </a:endParaRPr>
          </a:p>
        </p:txBody>
      </p:sp>
    </p:spTree>
    <p:extLst>
      <p:ext uri="{BB962C8B-B14F-4D97-AF65-F5344CB8AC3E}">
        <p14:creationId xmlns:p14="http://schemas.microsoft.com/office/powerpoint/2010/main" val="384294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83" y="211446"/>
            <a:ext cx="9297580" cy="387798"/>
          </a:xfrm>
        </p:spPr>
        <p:txBody>
          <a:bodyPr/>
          <a:lstStyle/>
          <a:p>
            <a:r>
              <a:rPr lang="en-US" altLang="pt-PT" sz="2800" spc="300" dirty="0">
                <a:cs typeface="Segoe UI" panose="020B0502040204020203" pitchFamily="34" charset="0"/>
              </a:rPr>
              <a:t>About Kazakhstan</a:t>
            </a:r>
            <a:endParaRPr lang="en-US" sz="2800" dirty="0"/>
          </a:p>
        </p:txBody>
      </p:sp>
      <p:grpSp>
        <p:nvGrpSpPr>
          <p:cNvPr id="91" name="Group 231">
            <a:extLst>
              <a:ext uri="{FF2B5EF4-FFF2-40B4-BE49-F238E27FC236}">
                <a16:creationId xmlns:a16="http://schemas.microsoft.com/office/drawing/2014/main" id="{6CCA408F-4898-4718-8C59-36FDC0F897EE}"/>
              </a:ext>
            </a:extLst>
          </p:cNvPr>
          <p:cNvGrpSpPr>
            <a:grpSpLocks noChangeAspect="1"/>
          </p:cNvGrpSpPr>
          <p:nvPr/>
        </p:nvGrpSpPr>
        <p:grpSpPr bwMode="auto">
          <a:xfrm>
            <a:off x="5499324" y="5344250"/>
            <a:ext cx="488823" cy="581423"/>
            <a:chOff x="-16" y="1"/>
            <a:chExt cx="549" cy="653"/>
          </a:xfrm>
          <a:solidFill>
            <a:schemeClr val="bg1"/>
          </a:solidFill>
        </p:grpSpPr>
        <p:sp>
          <p:nvSpPr>
            <p:cNvPr id="93" name="Freeform 232">
              <a:extLst>
                <a:ext uri="{FF2B5EF4-FFF2-40B4-BE49-F238E27FC236}">
                  <a16:creationId xmlns:a16="http://schemas.microsoft.com/office/drawing/2014/main" id="{6AC412B7-FEEF-4EFA-9360-162EC079BCCA}"/>
                </a:ext>
              </a:extLst>
            </p:cNvPr>
            <p:cNvSpPr>
              <a:spLocks noEditPoints="1"/>
            </p:cNvSpPr>
            <p:nvPr/>
          </p:nvSpPr>
          <p:spPr bwMode="auto">
            <a:xfrm>
              <a:off x="-16" y="1"/>
              <a:ext cx="549" cy="653"/>
            </a:xfrm>
            <a:custGeom>
              <a:avLst/>
              <a:gdLst>
                <a:gd name="T0" fmla="*/ 101 w 203"/>
                <a:gd name="T1" fmla="*/ 0 h 242"/>
                <a:gd name="T2" fmla="*/ 22 w 203"/>
                <a:gd name="T3" fmla="*/ 42 h 242"/>
                <a:gd name="T4" fmla="*/ 11 w 203"/>
                <a:gd name="T5" fmla="*/ 130 h 242"/>
                <a:gd name="T6" fmla="*/ 25 w 203"/>
                <a:gd name="T7" fmla="*/ 153 h 242"/>
                <a:gd name="T8" fmla="*/ 101 w 203"/>
                <a:gd name="T9" fmla="*/ 242 h 242"/>
                <a:gd name="T10" fmla="*/ 177 w 203"/>
                <a:gd name="T11" fmla="*/ 152 h 242"/>
                <a:gd name="T12" fmla="*/ 191 w 203"/>
                <a:gd name="T13" fmla="*/ 130 h 242"/>
                <a:gd name="T14" fmla="*/ 180 w 203"/>
                <a:gd name="T15" fmla="*/ 41 h 242"/>
                <a:gd name="T16" fmla="*/ 101 w 203"/>
                <a:gd name="T17" fmla="*/ 0 h 242"/>
                <a:gd name="T18" fmla="*/ 184 w 203"/>
                <a:gd name="T19" fmla="*/ 127 h 242"/>
                <a:gd name="T20" fmla="*/ 171 w 203"/>
                <a:gd name="T21" fmla="*/ 148 h 242"/>
                <a:gd name="T22" fmla="*/ 101 w 203"/>
                <a:gd name="T23" fmla="*/ 230 h 242"/>
                <a:gd name="T24" fmla="*/ 31 w 203"/>
                <a:gd name="T25" fmla="*/ 148 h 242"/>
                <a:gd name="T26" fmla="*/ 18 w 203"/>
                <a:gd name="T27" fmla="*/ 127 h 242"/>
                <a:gd name="T28" fmla="*/ 28 w 203"/>
                <a:gd name="T29" fmla="*/ 46 h 242"/>
                <a:gd name="T30" fmla="*/ 101 w 203"/>
                <a:gd name="T31" fmla="*/ 8 h 242"/>
                <a:gd name="T32" fmla="*/ 173 w 203"/>
                <a:gd name="T33" fmla="*/ 46 h 242"/>
                <a:gd name="T34" fmla="*/ 184 w 203"/>
                <a:gd name="T35" fmla="*/ 127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42">
                  <a:moveTo>
                    <a:pt x="101" y="0"/>
                  </a:moveTo>
                  <a:cubicBezTo>
                    <a:pt x="69" y="0"/>
                    <a:pt x="40" y="15"/>
                    <a:pt x="22" y="42"/>
                  </a:cubicBezTo>
                  <a:cubicBezTo>
                    <a:pt x="4" y="68"/>
                    <a:pt x="0" y="101"/>
                    <a:pt x="11" y="130"/>
                  </a:cubicBezTo>
                  <a:cubicBezTo>
                    <a:pt x="13" y="138"/>
                    <a:pt x="18" y="146"/>
                    <a:pt x="25" y="153"/>
                  </a:cubicBezTo>
                  <a:cubicBezTo>
                    <a:pt x="101" y="242"/>
                    <a:pt x="101" y="242"/>
                    <a:pt x="101" y="242"/>
                  </a:cubicBezTo>
                  <a:cubicBezTo>
                    <a:pt x="177" y="152"/>
                    <a:pt x="177" y="152"/>
                    <a:pt x="177" y="152"/>
                  </a:cubicBezTo>
                  <a:cubicBezTo>
                    <a:pt x="184" y="145"/>
                    <a:pt x="188" y="138"/>
                    <a:pt x="191" y="130"/>
                  </a:cubicBezTo>
                  <a:cubicBezTo>
                    <a:pt x="203" y="100"/>
                    <a:pt x="198" y="67"/>
                    <a:pt x="180" y="41"/>
                  </a:cubicBezTo>
                  <a:cubicBezTo>
                    <a:pt x="162" y="15"/>
                    <a:pt x="133" y="0"/>
                    <a:pt x="101" y="0"/>
                  </a:cubicBezTo>
                  <a:close/>
                  <a:moveTo>
                    <a:pt x="184" y="127"/>
                  </a:moveTo>
                  <a:cubicBezTo>
                    <a:pt x="181" y="134"/>
                    <a:pt x="177" y="141"/>
                    <a:pt x="171" y="148"/>
                  </a:cubicBezTo>
                  <a:cubicBezTo>
                    <a:pt x="101" y="230"/>
                    <a:pt x="101" y="230"/>
                    <a:pt x="101" y="230"/>
                  </a:cubicBezTo>
                  <a:cubicBezTo>
                    <a:pt x="31" y="148"/>
                    <a:pt x="31" y="148"/>
                    <a:pt x="31" y="148"/>
                  </a:cubicBezTo>
                  <a:cubicBezTo>
                    <a:pt x="25" y="141"/>
                    <a:pt x="21" y="134"/>
                    <a:pt x="18" y="127"/>
                  </a:cubicBezTo>
                  <a:cubicBezTo>
                    <a:pt x="8" y="100"/>
                    <a:pt x="12" y="70"/>
                    <a:pt x="28" y="46"/>
                  </a:cubicBezTo>
                  <a:cubicBezTo>
                    <a:pt x="45" y="22"/>
                    <a:pt x="71" y="8"/>
                    <a:pt x="101" y="8"/>
                  </a:cubicBezTo>
                  <a:cubicBezTo>
                    <a:pt x="131" y="8"/>
                    <a:pt x="157" y="22"/>
                    <a:pt x="173" y="46"/>
                  </a:cubicBezTo>
                  <a:cubicBezTo>
                    <a:pt x="190" y="70"/>
                    <a:pt x="194" y="100"/>
                    <a:pt x="184"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PT" sz="1943" b="0" i="0" u="none" strike="noStrike" kern="1200" cap="none" spc="0" normalizeH="0" baseline="0" noProof="0">
                <a:ln>
                  <a:noFill/>
                </a:ln>
                <a:solidFill>
                  <a:srgbClr val="000000"/>
                </a:solidFill>
                <a:effectLst/>
                <a:uLnTx/>
                <a:uFillTx/>
                <a:latin typeface="Arial" charset="0"/>
                <a:ea typeface="+mn-ea"/>
                <a:cs typeface="+mn-cs"/>
              </a:endParaRPr>
            </a:p>
          </p:txBody>
        </p:sp>
        <p:sp>
          <p:nvSpPr>
            <p:cNvPr id="94" name="Freeform 233">
              <a:extLst>
                <a:ext uri="{FF2B5EF4-FFF2-40B4-BE49-F238E27FC236}">
                  <a16:creationId xmlns:a16="http://schemas.microsoft.com/office/drawing/2014/main" id="{A0071351-67C0-451E-8F68-972A4F939CB4}"/>
                </a:ext>
              </a:extLst>
            </p:cNvPr>
            <p:cNvSpPr>
              <a:spLocks noEditPoints="1"/>
            </p:cNvSpPr>
            <p:nvPr/>
          </p:nvSpPr>
          <p:spPr bwMode="auto">
            <a:xfrm>
              <a:off x="116" y="120"/>
              <a:ext cx="282" cy="281"/>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2 w 104"/>
                <a:gd name="T11" fmla="*/ 96 h 104"/>
                <a:gd name="T12" fmla="*/ 8 w 104"/>
                <a:gd name="T13" fmla="*/ 52 h 104"/>
                <a:gd name="T14" fmla="*/ 52 w 104"/>
                <a:gd name="T15" fmla="*/ 8 h 104"/>
                <a:gd name="T16" fmla="*/ 96 w 104"/>
                <a:gd name="T17" fmla="*/ 52 h 104"/>
                <a:gd name="T18" fmla="*/ 52 w 104"/>
                <a:gd name="T19"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52" y="96"/>
                  </a:moveTo>
                  <a:cubicBezTo>
                    <a:pt x="28" y="96"/>
                    <a:pt x="8" y="76"/>
                    <a:pt x="8" y="52"/>
                  </a:cubicBezTo>
                  <a:cubicBezTo>
                    <a:pt x="8" y="28"/>
                    <a:pt x="28" y="8"/>
                    <a:pt x="52" y="8"/>
                  </a:cubicBezTo>
                  <a:cubicBezTo>
                    <a:pt x="76" y="8"/>
                    <a:pt x="96" y="28"/>
                    <a:pt x="96" y="52"/>
                  </a:cubicBezTo>
                  <a:cubicBezTo>
                    <a:pt x="96" y="76"/>
                    <a:pt x="76" y="96"/>
                    <a:pt x="52"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PT" sz="1943" b="0" i="0" u="none" strike="noStrike" kern="1200" cap="none" spc="0" normalizeH="0" baseline="0" noProof="0">
                <a:ln>
                  <a:noFill/>
                </a:ln>
                <a:solidFill>
                  <a:srgbClr val="000000"/>
                </a:solidFill>
                <a:effectLst/>
                <a:uLnTx/>
                <a:uFillTx/>
                <a:latin typeface="Arial" charset="0"/>
                <a:ea typeface="+mn-ea"/>
                <a:cs typeface="+mn-cs"/>
              </a:endParaRPr>
            </a:p>
          </p:txBody>
        </p:sp>
      </p:grpSp>
      <p:pic>
        <p:nvPicPr>
          <p:cNvPr id="51" name="Picture 50">
            <a:extLst>
              <a:ext uri="{FF2B5EF4-FFF2-40B4-BE49-F238E27FC236}">
                <a16:creationId xmlns:a16="http://schemas.microsoft.com/office/drawing/2014/main" id="{F44CB5E9-52F9-418D-AC7B-B8CB6A4E1BB2}"/>
              </a:ext>
            </a:extLst>
          </p:cNvPr>
          <p:cNvPicPr>
            <a:picLocks noChangeAspect="1"/>
          </p:cNvPicPr>
          <p:nvPr/>
        </p:nvPicPr>
        <p:blipFill rotWithShape="1">
          <a:blip r:embed="rId3"/>
          <a:srcRect l="60468" t="155" r="6176" b="1239"/>
          <a:stretch/>
        </p:blipFill>
        <p:spPr>
          <a:xfrm>
            <a:off x="8709319" y="0"/>
            <a:ext cx="3480926" cy="6411433"/>
          </a:xfrm>
          <a:prstGeom prst="rect">
            <a:avLst/>
          </a:prstGeom>
        </p:spPr>
      </p:pic>
      <p:pic>
        <p:nvPicPr>
          <p:cNvPr id="4" name="Picture 3">
            <a:extLst>
              <a:ext uri="{FF2B5EF4-FFF2-40B4-BE49-F238E27FC236}">
                <a16:creationId xmlns:a16="http://schemas.microsoft.com/office/drawing/2014/main" id="{E4B05631-742B-46DF-B1DA-68ADBDE0354C}"/>
              </a:ext>
            </a:extLst>
          </p:cNvPr>
          <p:cNvPicPr>
            <a:picLocks noChangeAspect="1"/>
          </p:cNvPicPr>
          <p:nvPr/>
        </p:nvPicPr>
        <p:blipFill rotWithShape="1">
          <a:blip r:embed="rId4"/>
          <a:srcRect l="23482" t="5111" r="24562" b="4149"/>
          <a:stretch/>
        </p:blipFill>
        <p:spPr>
          <a:xfrm>
            <a:off x="7886097" y="2330298"/>
            <a:ext cx="3717076" cy="3652535"/>
          </a:xfrm>
          <a:prstGeom prst="rect">
            <a:avLst/>
          </a:prstGeom>
        </p:spPr>
      </p:pic>
      <p:pic>
        <p:nvPicPr>
          <p:cNvPr id="48" name="Picture 47" descr="A close up of a basketball hoop&#10;&#10;Description generated with high confidence">
            <a:extLst>
              <a:ext uri="{FF2B5EF4-FFF2-40B4-BE49-F238E27FC236}">
                <a16:creationId xmlns:a16="http://schemas.microsoft.com/office/drawing/2014/main" id="{ADA3D7D4-BE58-4F7C-B62F-362658B6FFC8}"/>
              </a:ext>
            </a:extLst>
          </p:cNvPr>
          <p:cNvPicPr>
            <a:picLocks noChangeAspect="1"/>
          </p:cNvPicPr>
          <p:nvPr/>
        </p:nvPicPr>
        <p:blipFill rotWithShape="1">
          <a:blip r:embed="rId5"/>
          <a:srcRect l="23900" t="5000" r="23900" b="5000"/>
          <a:stretch/>
        </p:blipFill>
        <p:spPr>
          <a:xfrm rot="3600000">
            <a:off x="7933800" y="2300491"/>
            <a:ext cx="3813850" cy="3699664"/>
          </a:xfrm>
          <a:prstGeom prst="rect">
            <a:avLst/>
          </a:prstGeom>
        </p:spPr>
      </p:pic>
      <p:grpSp>
        <p:nvGrpSpPr>
          <p:cNvPr id="83" name="Group 82">
            <a:extLst>
              <a:ext uri="{FF2B5EF4-FFF2-40B4-BE49-F238E27FC236}">
                <a16:creationId xmlns:a16="http://schemas.microsoft.com/office/drawing/2014/main" id="{E6AE6DA6-7052-4DB9-B58B-7492EDB585BB}"/>
              </a:ext>
            </a:extLst>
          </p:cNvPr>
          <p:cNvGrpSpPr/>
          <p:nvPr/>
        </p:nvGrpSpPr>
        <p:grpSpPr>
          <a:xfrm flipH="1">
            <a:off x="259090" y="853363"/>
            <a:ext cx="10424150" cy="3089371"/>
            <a:chOff x="-2313742" y="3281211"/>
            <a:chExt cx="7504960" cy="788909"/>
          </a:xfrm>
        </p:grpSpPr>
        <p:cxnSp>
          <p:nvCxnSpPr>
            <p:cNvPr id="84" name="Straight Connector 83">
              <a:extLst>
                <a:ext uri="{FF2B5EF4-FFF2-40B4-BE49-F238E27FC236}">
                  <a16:creationId xmlns:a16="http://schemas.microsoft.com/office/drawing/2014/main" id="{C2AC3E74-12D3-42CD-94BA-3DCCB5704A29}"/>
                </a:ext>
              </a:extLst>
            </p:cNvPr>
            <p:cNvCxnSpPr>
              <a:cxnSpLocks/>
            </p:cNvCxnSpPr>
            <p:nvPr/>
          </p:nvCxnSpPr>
          <p:spPr>
            <a:xfrm flipV="1">
              <a:off x="-2313742" y="3281211"/>
              <a:ext cx="539592" cy="788909"/>
            </a:xfrm>
            <a:prstGeom prst="line">
              <a:avLst/>
            </a:prstGeom>
            <a:ln w="19050">
              <a:solidFill>
                <a:srgbClr val="0E1B3F"/>
              </a:solidFill>
              <a:headEnd type="ova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3F2DCB0-C1C6-4C9B-A3D7-0C99759459FB}"/>
                </a:ext>
              </a:extLst>
            </p:cNvPr>
            <p:cNvCxnSpPr>
              <a:cxnSpLocks/>
            </p:cNvCxnSpPr>
            <p:nvPr/>
          </p:nvCxnSpPr>
          <p:spPr>
            <a:xfrm>
              <a:off x="-1774150" y="3281211"/>
              <a:ext cx="6965368" cy="0"/>
            </a:xfrm>
            <a:prstGeom prst="line">
              <a:avLst/>
            </a:prstGeom>
            <a:ln w="19050">
              <a:solidFill>
                <a:srgbClr val="0E1B3F"/>
              </a:solidFill>
            </a:ln>
          </p:spPr>
          <p:style>
            <a:lnRef idx="1">
              <a:schemeClr val="accent1"/>
            </a:lnRef>
            <a:fillRef idx="0">
              <a:schemeClr val="accent1"/>
            </a:fillRef>
            <a:effectRef idx="0">
              <a:schemeClr val="accent1"/>
            </a:effectRef>
            <a:fontRef idx="minor">
              <a:schemeClr val="tx1"/>
            </a:fontRef>
          </p:style>
        </p:cxnSp>
      </p:grpSp>
      <p:sp>
        <p:nvSpPr>
          <p:cNvPr id="47" name="CaixaDeTexto 2">
            <a:extLst>
              <a:ext uri="{FF2B5EF4-FFF2-40B4-BE49-F238E27FC236}">
                <a16:creationId xmlns:a16="http://schemas.microsoft.com/office/drawing/2014/main" id="{CB5794EA-4D39-43A8-BE5B-9F45DB39A303}"/>
              </a:ext>
            </a:extLst>
          </p:cNvPr>
          <p:cNvSpPr txBox="1">
            <a:spLocks noChangeArrowheads="1"/>
          </p:cNvSpPr>
          <p:nvPr/>
        </p:nvSpPr>
        <p:spPr bwMode="auto">
          <a:xfrm>
            <a:off x="331098" y="1320765"/>
            <a:ext cx="5167455"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47">
              <a:buClr>
                <a:srgbClr val="EF1C26"/>
              </a:buClr>
              <a:defRPr/>
            </a:pP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The first country to voluntarily give up </a:t>
            </a:r>
          </a:p>
          <a:p>
            <a:pPr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nuclear weapons</a:t>
            </a:r>
          </a:p>
          <a:p>
            <a:pPr defTabSz="457247">
              <a:buClr>
                <a:srgbClr val="EF1C26"/>
              </a:buClr>
              <a:defRPr/>
            </a:pP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The first country in Central Asia in </a:t>
            </a:r>
          </a:p>
          <a:p>
            <a:pPr defTabSz="457247">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UN Security Council</a:t>
            </a:r>
          </a:p>
        </p:txBody>
      </p:sp>
      <p:grpSp>
        <p:nvGrpSpPr>
          <p:cNvPr id="64" name="Group 101">
            <a:extLst>
              <a:ext uri="{FF2B5EF4-FFF2-40B4-BE49-F238E27FC236}">
                <a16:creationId xmlns:a16="http://schemas.microsoft.com/office/drawing/2014/main" id="{246E910A-ACA0-4565-8D8B-54F83C531825}"/>
              </a:ext>
            </a:extLst>
          </p:cNvPr>
          <p:cNvGrpSpPr/>
          <p:nvPr/>
        </p:nvGrpSpPr>
        <p:grpSpPr>
          <a:xfrm>
            <a:off x="172236" y="2470662"/>
            <a:ext cx="5399660" cy="2217546"/>
            <a:chOff x="7307614" y="373979"/>
            <a:chExt cx="4108016" cy="2217546"/>
          </a:xfrm>
        </p:grpSpPr>
        <p:sp>
          <p:nvSpPr>
            <p:cNvPr id="65" name="CaixaDeTexto 2">
              <a:extLst>
                <a:ext uri="{FF2B5EF4-FFF2-40B4-BE49-F238E27FC236}">
                  <a16:creationId xmlns:a16="http://schemas.microsoft.com/office/drawing/2014/main" id="{B7F7F5E6-19A7-4DD0-B78E-4DD380947464}"/>
                </a:ext>
              </a:extLst>
            </p:cNvPr>
            <p:cNvSpPr txBox="1">
              <a:spLocks noChangeArrowheads="1"/>
            </p:cNvSpPr>
            <p:nvPr/>
          </p:nvSpPr>
          <p:spPr bwMode="auto">
            <a:xfrm>
              <a:off x="7307614" y="373979"/>
              <a:ext cx="40319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47">
                <a:defRPr/>
              </a:pPr>
              <a:r>
                <a:rPr lang="en-US" altLang="pt-PT" sz="1400" b="1" dirty="0">
                  <a:solidFill>
                    <a:srgbClr val="1B346B"/>
                  </a:solidFill>
                  <a:latin typeface="Century Gothic" panose="020B0502020202020204" pitchFamily="34" charset="0"/>
                  <a:ea typeface="Segoe UI" panose="020B0502040204020203" pitchFamily="34" charset="0"/>
                  <a:cs typeface="Arial" panose="020B0604020202020204" pitchFamily="34" charset="0"/>
                </a:rPr>
                <a:t>AN ECONOMICALLY STABLE COUNTRY</a:t>
              </a:r>
            </a:p>
          </p:txBody>
        </p:sp>
        <p:sp>
          <p:nvSpPr>
            <p:cNvPr id="66" name="CaixaDeTexto 6">
              <a:extLst>
                <a:ext uri="{FF2B5EF4-FFF2-40B4-BE49-F238E27FC236}">
                  <a16:creationId xmlns:a16="http://schemas.microsoft.com/office/drawing/2014/main" id="{34F5A2F6-7D8F-4954-B9F6-FB3608441BBE}"/>
                </a:ext>
              </a:extLst>
            </p:cNvPr>
            <p:cNvSpPr txBox="1">
              <a:spLocks noChangeArrowheads="1"/>
            </p:cNvSpPr>
            <p:nvPr/>
          </p:nvSpPr>
          <p:spPr bwMode="auto">
            <a:xfrm>
              <a:off x="7429704" y="698699"/>
              <a:ext cx="3985926"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indent="-179388">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marL="27416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988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560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132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defTabSz="457247">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52</a:t>
              </a:r>
              <a:r>
                <a:rPr lang="en-US" altLang="pt-PT" sz="1400" b="1" baseline="30000" dirty="0">
                  <a:solidFill>
                    <a:srgbClr val="0E1B3F"/>
                  </a:solidFill>
                  <a:latin typeface="Century Gothic" panose="020B0502020202020204" pitchFamily="34" charset="0"/>
                  <a:ea typeface="Segoe UI" panose="020B0502040204020203" pitchFamily="34" charset="0"/>
                  <a:cs typeface="Arial" panose="020B0604020202020204" pitchFamily="34" charset="0"/>
                </a:rPr>
                <a:t>nd</a:t>
              </a: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 largest economy by GDP </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according to </a:t>
              </a:r>
            </a:p>
            <a:p>
              <a:pPr marL="0" indent="0" defTabSz="457247">
                <a:spcAft>
                  <a:spcPts val="300"/>
                </a:spcAft>
                <a:buClr>
                  <a:srgbClr val="EF1C26"/>
                </a:buClr>
                <a:defRPr/>
              </a:pP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World Bank 2020 ranking (from 101st in 2000)</a:t>
              </a: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Gross foreign investments</a:t>
              </a:r>
              <a:b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b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a:t>
              </a:r>
              <a:r>
                <a:rPr lang="ru-RU"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3</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76 billion USD since 1991</a:t>
              </a:r>
            </a:p>
            <a:p>
              <a:pPr marL="0" indent="0" defTabSz="457247">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Credit ratings </a:t>
              </a:r>
              <a:endPar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endParaRPr>
            </a:p>
            <a:p>
              <a:pPr marL="285778" indent="-285778" defTabSz="457247">
                <a:buClr>
                  <a:srgbClr val="002060"/>
                </a:buClr>
                <a:buFont typeface="Century Gothic" panose="020B0502020202020204" pitchFamily="34" charset="0"/>
                <a:buChar char="―"/>
                <a:defRPr/>
              </a:pP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Moody’s – Baa2 positive (2023)</a:t>
              </a:r>
            </a:p>
            <a:p>
              <a:pPr marL="285778" indent="-285778" defTabSz="457247">
                <a:buClr>
                  <a:srgbClr val="002060"/>
                </a:buClr>
                <a:buFont typeface="Century Gothic" panose="020B0502020202020204" pitchFamily="34" charset="0"/>
                <a:buChar char="―"/>
                <a:defRPr/>
              </a:pP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S&amp;P – BBB-/A-3 stable (20</a:t>
              </a:r>
              <a:r>
                <a:rPr lang="ru-RU"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2</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3)</a:t>
              </a:r>
            </a:p>
            <a:p>
              <a:pPr marL="285778" indent="-285778" defTabSz="457247">
                <a:buClr>
                  <a:srgbClr val="002060"/>
                </a:buClr>
                <a:buFont typeface="Century Gothic" panose="020B0502020202020204" pitchFamily="34" charset="0"/>
                <a:buChar char="―"/>
                <a:defRPr/>
              </a:pP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Fitch – BBB stable (2023)</a:t>
              </a:r>
            </a:p>
          </p:txBody>
        </p:sp>
      </p:grpSp>
      <p:grpSp>
        <p:nvGrpSpPr>
          <p:cNvPr id="67" name="Group 105">
            <a:extLst>
              <a:ext uri="{FF2B5EF4-FFF2-40B4-BE49-F238E27FC236}">
                <a16:creationId xmlns:a16="http://schemas.microsoft.com/office/drawing/2014/main" id="{7D933990-085E-4C98-B643-9B0696E0562C}"/>
              </a:ext>
            </a:extLst>
          </p:cNvPr>
          <p:cNvGrpSpPr/>
          <p:nvPr/>
        </p:nvGrpSpPr>
        <p:grpSpPr>
          <a:xfrm>
            <a:off x="172236" y="4736033"/>
            <a:ext cx="4721951" cy="1544424"/>
            <a:chOff x="7836399" y="726701"/>
            <a:chExt cx="3504215" cy="1544424"/>
          </a:xfrm>
        </p:grpSpPr>
        <p:sp>
          <p:nvSpPr>
            <p:cNvPr id="68" name="CaixaDeTexto 2">
              <a:extLst>
                <a:ext uri="{FF2B5EF4-FFF2-40B4-BE49-F238E27FC236}">
                  <a16:creationId xmlns:a16="http://schemas.microsoft.com/office/drawing/2014/main" id="{36157DEC-4C34-4696-A79D-3FFE02702ECA}"/>
                </a:ext>
              </a:extLst>
            </p:cNvPr>
            <p:cNvSpPr txBox="1">
              <a:spLocks noChangeArrowheads="1"/>
            </p:cNvSpPr>
            <p:nvPr/>
          </p:nvSpPr>
          <p:spPr bwMode="auto">
            <a:xfrm>
              <a:off x="7836399" y="726701"/>
              <a:ext cx="3089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47">
                <a:defRPr/>
              </a:pPr>
              <a:r>
                <a:rPr lang="en-US" altLang="pt-PT" sz="1400" b="1" dirty="0">
                  <a:solidFill>
                    <a:srgbClr val="1B346B"/>
                  </a:solidFill>
                  <a:latin typeface="Century Gothic" panose="020B0502020202020204" pitchFamily="34" charset="0"/>
                  <a:ea typeface="Segoe UI" panose="020B0502040204020203" pitchFamily="34" charset="0"/>
                  <a:cs typeface="Arial" panose="020B0604020202020204" pitchFamily="34" charset="0"/>
                </a:rPr>
                <a:t>A PRO-BUSINESS COUNTRY</a:t>
              </a:r>
            </a:p>
          </p:txBody>
        </p:sp>
        <p:sp>
          <p:nvSpPr>
            <p:cNvPr id="69" name="CaixaDeTexto 6">
              <a:extLst>
                <a:ext uri="{FF2B5EF4-FFF2-40B4-BE49-F238E27FC236}">
                  <a16:creationId xmlns:a16="http://schemas.microsoft.com/office/drawing/2014/main" id="{005F8961-9A3F-4011-AFAB-70AB79C056E5}"/>
                </a:ext>
              </a:extLst>
            </p:cNvPr>
            <p:cNvSpPr txBox="1">
              <a:spLocks noChangeArrowheads="1"/>
            </p:cNvSpPr>
            <p:nvPr/>
          </p:nvSpPr>
          <p:spPr bwMode="auto">
            <a:xfrm>
              <a:off x="7954292" y="1063102"/>
              <a:ext cx="3386322" cy="120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indent="-179388">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marL="27416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988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560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132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defTabSz="457247">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25th</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 according to World Bank 2020 </a:t>
              </a: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“Ease </a:t>
              </a: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of Doing Business” </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ranking (from 63rd in 2010)</a:t>
              </a:r>
            </a:p>
            <a:p>
              <a:pPr marL="0" indent="0" defTabSz="457247">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4th in terms of Enforcing Contracts and</a:t>
              </a:r>
            </a:p>
            <a:p>
              <a:pPr marL="0" indent="0" defTabSz="457247">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7th in terms of Protecting minority investors</a:t>
              </a:r>
            </a:p>
            <a:p>
              <a:pPr marL="0" indent="0" defTabSz="457247">
                <a:buClr>
                  <a:srgbClr val="EF1C26"/>
                </a:buClr>
                <a:defRPr/>
              </a:pP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according to World Bank</a:t>
              </a:r>
            </a:p>
          </p:txBody>
        </p:sp>
      </p:grpSp>
      <p:grpSp>
        <p:nvGrpSpPr>
          <p:cNvPr id="70" name="Group 101">
            <a:extLst>
              <a:ext uri="{FF2B5EF4-FFF2-40B4-BE49-F238E27FC236}">
                <a16:creationId xmlns:a16="http://schemas.microsoft.com/office/drawing/2014/main" id="{246E910A-ACA0-4565-8D8B-54F83C531825}"/>
              </a:ext>
            </a:extLst>
          </p:cNvPr>
          <p:cNvGrpSpPr/>
          <p:nvPr/>
        </p:nvGrpSpPr>
        <p:grpSpPr>
          <a:xfrm>
            <a:off x="4146483" y="1049132"/>
            <a:ext cx="4435329" cy="2403766"/>
            <a:chOff x="7936189" y="719076"/>
            <a:chExt cx="3551493" cy="2403766"/>
          </a:xfrm>
        </p:grpSpPr>
        <p:sp>
          <p:nvSpPr>
            <p:cNvPr id="71" name="CaixaDeTexto 2">
              <a:extLst>
                <a:ext uri="{FF2B5EF4-FFF2-40B4-BE49-F238E27FC236}">
                  <a16:creationId xmlns:a16="http://schemas.microsoft.com/office/drawing/2014/main" id="{B7F7F5E6-19A7-4DD0-B78E-4DD380947464}"/>
                </a:ext>
              </a:extLst>
            </p:cNvPr>
            <p:cNvSpPr txBox="1">
              <a:spLocks noChangeArrowheads="1"/>
            </p:cNvSpPr>
            <p:nvPr/>
          </p:nvSpPr>
          <p:spPr bwMode="auto">
            <a:xfrm>
              <a:off x="7936189" y="719076"/>
              <a:ext cx="31827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47">
                <a:defRPr/>
              </a:pPr>
              <a:r>
                <a:rPr lang="en-US" altLang="pt-PT" sz="1400" b="1" dirty="0">
                  <a:solidFill>
                    <a:srgbClr val="1B346B"/>
                  </a:solidFill>
                  <a:latin typeface="Century Gothic" panose="020B0502020202020204" pitchFamily="34" charset="0"/>
                  <a:ea typeface="Segoe UI" panose="020B0502040204020203" pitchFamily="34" charset="0"/>
                  <a:cs typeface="Arial" panose="020B0604020202020204" pitchFamily="34" charset="0"/>
                </a:rPr>
                <a:t>A FAST DEVELOPING ECONOMY</a:t>
              </a:r>
            </a:p>
          </p:txBody>
        </p:sp>
        <p:sp>
          <p:nvSpPr>
            <p:cNvPr id="72" name="CaixaDeTexto 6">
              <a:extLst>
                <a:ext uri="{FF2B5EF4-FFF2-40B4-BE49-F238E27FC236}">
                  <a16:creationId xmlns:a16="http://schemas.microsoft.com/office/drawing/2014/main" id="{34F5A2F6-7D8F-4954-B9F6-FB3608441BBE}"/>
                </a:ext>
              </a:extLst>
            </p:cNvPr>
            <p:cNvSpPr txBox="1">
              <a:spLocks noChangeArrowheads="1"/>
            </p:cNvSpPr>
            <p:nvPr/>
          </p:nvSpPr>
          <p:spPr bwMode="auto">
            <a:xfrm>
              <a:off x="8078623" y="1060739"/>
              <a:ext cx="340905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indent="-179388">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marL="27416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988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560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132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9th largest country </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by territory</a:t>
              </a: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20.</a:t>
              </a:r>
              <a:r>
                <a:rPr lang="ru-RU"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0</a:t>
              </a: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 mln </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population (20</a:t>
              </a:r>
              <a:r>
                <a:rPr lang="ru-RU"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2</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3)</a:t>
              </a: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12,310 USD GDP per capita </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(20</a:t>
              </a:r>
              <a:r>
                <a:rPr lang="ru-RU"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2</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3, IMF)</a:t>
              </a: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4.6% GDP</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 </a:t>
              </a: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growth</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 (2023 IMF forecast, 2022 actual GDP growth amounted to 3.2%) </a:t>
              </a: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10.8% </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inflation (October 2023)</a:t>
              </a:r>
              <a:endParaRPr lang="ru-RU"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endParaRP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460.85</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 average </a:t>
              </a: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KZT/USD</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 exchange rate (2022)</a:t>
              </a:r>
            </a:p>
            <a:p>
              <a:pPr marL="144015" indent="-144015" defTabSz="457247">
                <a:buClr>
                  <a:srgbClr val="EF1C26"/>
                </a:buClr>
                <a:buBlip>
                  <a:blip r:embed="rId6"/>
                </a:buBlip>
                <a:defRPr/>
              </a:pPr>
              <a:endParaRPr lang="en-US" altLang="pt-PT" sz="1500" dirty="0">
                <a:solidFill>
                  <a:srgbClr val="0E1B3F"/>
                </a:solidFill>
                <a:ea typeface="Segoe UI" panose="020B0502040204020203" pitchFamily="34" charset="0"/>
                <a:cs typeface="Arial" panose="020B0604020202020204" pitchFamily="34" charset="0"/>
              </a:endParaRPr>
            </a:p>
          </p:txBody>
        </p:sp>
      </p:grpSp>
      <p:grpSp>
        <p:nvGrpSpPr>
          <p:cNvPr id="73" name="Group 101">
            <a:extLst>
              <a:ext uri="{FF2B5EF4-FFF2-40B4-BE49-F238E27FC236}">
                <a16:creationId xmlns:a16="http://schemas.microsoft.com/office/drawing/2014/main" id="{246E910A-ACA0-4565-8D8B-54F83C531825}"/>
              </a:ext>
            </a:extLst>
          </p:cNvPr>
          <p:cNvGrpSpPr/>
          <p:nvPr/>
        </p:nvGrpSpPr>
        <p:grpSpPr>
          <a:xfrm>
            <a:off x="4270239" y="3490905"/>
            <a:ext cx="5053921" cy="2683510"/>
            <a:chOff x="7977939" y="651898"/>
            <a:chExt cx="4320384" cy="2683510"/>
          </a:xfrm>
        </p:grpSpPr>
        <p:sp>
          <p:nvSpPr>
            <p:cNvPr id="74" name="CaixaDeTexto 2">
              <a:extLst>
                <a:ext uri="{FF2B5EF4-FFF2-40B4-BE49-F238E27FC236}">
                  <a16:creationId xmlns:a16="http://schemas.microsoft.com/office/drawing/2014/main" id="{B7F7F5E6-19A7-4DD0-B78E-4DD380947464}"/>
                </a:ext>
              </a:extLst>
            </p:cNvPr>
            <p:cNvSpPr txBox="1">
              <a:spLocks noChangeArrowheads="1"/>
            </p:cNvSpPr>
            <p:nvPr/>
          </p:nvSpPr>
          <p:spPr bwMode="auto">
            <a:xfrm>
              <a:off x="7977939" y="651898"/>
              <a:ext cx="43203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47">
                <a:defRPr/>
              </a:pPr>
              <a:r>
                <a:rPr lang="en-US" altLang="pt-PT" sz="1400" b="1" dirty="0">
                  <a:solidFill>
                    <a:srgbClr val="1B346B"/>
                  </a:solidFill>
                  <a:latin typeface="Century Gothic" panose="020B0502020202020204" pitchFamily="34" charset="0"/>
                  <a:ea typeface="Segoe UI" panose="020B0502040204020203" pitchFamily="34" charset="0"/>
                  <a:cs typeface="Arial" panose="020B0604020202020204" pitchFamily="34" charset="0"/>
                </a:rPr>
                <a:t>ABUNDANT NATURAL RESOURCES</a:t>
              </a:r>
            </a:p>
          </p:txBody>
        </p:sp>
        <p:sp>
          <p:nvSpPr>
            <p:cNvPr id="75" name="CaixaDeTexto 6">
              <a:extLst>
                <a:ext uri="{FF2B5EF4-FFF2-40B4-BE49-F238E27FC236}">
                  <a16:creationId xmlns:a16="http://schemas.microsoft.com/office/drawing/2014/main" id="{34F5A2F6-7D8F-4954-B9F6-FB3608441BBE}"/>
                </a:ext>
              </a:extLst>
            </p:cNvPr>
            <p:cNvSpPr txBox="1">
              <a:spLocks noChangeArrowheads="1"/>
            </p:cNvSpPr>
            <p:nvPr/>
          </p:nvSpPr>
          <p:spPr bwMode="auto">
            <a:xfrm>
              <a:off x="8136148" y="996306"/>
              <a:ext cx="403560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indent="-179388">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marL="27416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988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560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132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~5,000 </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deposits </a:t>
              </a: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99</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 out of </a:t>
              </a: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118</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 periodic table elements </a:t>
              </a: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#1 </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zinc, tungsten, barite reserves </a:t>
              </a: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#2 uranium,</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 chromite, argentum, lead </a:t>
              </a:r>
            </a:p>
            <a:p>
              <a:pPr marL="0" indent="0" defTabSz="457247">
                <a:spcAft>
                  <a:spcPts val="300"/>
                </a:spcAft>
                <a:buClr>
                  <a:srgbClr val="EF1C26"/>
                </a:buClr>
                <a:defRPr/>
              </a:pP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reserves</a:t>
              </a: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#6 gold</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 reserves </a:t>
              </a: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#7 coal</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 reserves </a:t>
              </a: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#12 oil</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 reserves </a:t>
              </a:r>
            </a:p>
            <a:p>
              <a:pPr marL="0" indent="0" defTabSz="457247">
                <a:spcAft>
                  <a:spcPts val="300"/>
                </a:spcAft>
                <a:buClr>
                  <a:srgbClr val="EF1C26"/>
                </a:buClr>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#24 gas </a:t>
              </a:r>
              <a:r>
                <a:rPr lang="en-US" altLang="pt-PT" sz="1400" dirty="0">
                  <a:solidFill>
                    <a:srgbClr val="0E1B3F"/>
                  </a:solidFill>
                  <a:latin typeface="Century Gothic" panose="020B0502020202020204" pitchFamily="34" charset="0"/>
                  <a:ea typeface="Segoe UI" panose="020B0502040204020203" pitchFamily="34" charset="0"/>
                  <a:cs typeface="Arial" panose="020B0604020202020204" pitchFamily="34" charset="0"/>
                </a:rPr>
                <a:t>reserves </a:t>
              </a:r>
            </a:p>
          </p:txBody>
        </p:sp>
      </p:grpSp>
      <p:sp>
        <p:nvSpPr>
          <p:cNvPr id="13" name="TextBox 12"/>
          <p:cNvSpPr txBox="1"/>
          <p:nvPr/>
        </p:nvSpPr>
        <p:spPr>
          <a:xfrm>
            <a:off x="172236" y="1049132"/>
            <a:ext cx="3430717" cy="523220"/>
          </a:xfrm>
          <a:prstGeom prst="rect">
            <a:avLst/>
          </a:prstGeom>
          <a:noFill/>
        </p:spPr>
        <p:txBody>
          <a:bodyPr wrap="square" rtlCol="0">
            <a:spAutoFit/>
          </a:bodyPr>
          <a:lstStyle/>
          <a:p>
            <a:r>
              <a:rPr lang="en-US" altLang="pt-PT" sz="1400" b="1" dirty="0">
                <a:solidFill>
                  <a:srgbClr val="1B346B"/>
                </a:solidFill>
                <a:latin typeface="Century Gothic" panose="020B0502020202020204" pitchFamily="34" charset="0"/>
                <a:ea typeface="Segoe UI" panose="020B0502040204020203" pitchFamily="34" charset="0"/>
                <a:cs typeface="Arial" panose="020B0604020202020204" pitchFamily="34" charset="0"/>
              </a:rPr>
              <a:t>A PEACEFUL COUNTRY</a:t>
            </a:r>
          </a:p>
          <a:p>
            <a:endParaRPr lang="ru-RU" sz="1400" b="1" dirty="0">
              <a:solidFill>
                <a:srgbClr val="1B346B"/>
              </a:solidFill>
              <a:latin typeface="Century Gothic" panose="020B0502020202020204" pitchFamily="34" charset="0"/>
              <a:ea typeface="Segoe UI" panose="020B0502040204020203" pitchFamily="34" charset="0"/>
              <a:cs typeface="Arial" panose="020B0604020202020204" pitchFamily="34" charset="0"/>
            </a:endParaRPr>
          </a:p>
        </p:txBody>
      </p:sp>
      <p:sp>
        <p:nvSpPr>
          <p:cNvPr id="8" name="Date Placeholder 7"/>
          <p:cNvSpPr>
            <a:spLocks noGrp="1"/>
          </p:cNvSpPr>
          <p:nvPr>
            <p:ph type="dt" sz="half" idx="10"/>
          </p:nvPr>
        </p:nvSpPr>
        <p:spPr/>
        <p:txBody>
          <a:bodyPr/>
          <a:lstStyle/>
          <a:p>
            <a:pPr algn="r" fontAlgn="base">
              <a:spcBef>
                <a:spcPct val="0"/>
              </a:spcBef>
              <a:spcAft>
                <a:spcPct val="0"/>
              </a:spcAft>
            </a:pPr>
            <a:r>
              <a:rPr lang="en-CA" sz="1200" dirty="0"/>
              <a:t>2024</a:t>
            </a:r>
          </a:p>
        </p:txBody>
      </p:sp>
      <p:sp>
        <p:nvSpPr>
          <p:cNvPr id="29" name="Номер слайда 5"/>
          <p:cNvSpPr>
            <a:spLocks noGrp="1"/>
          </p:cNvSpPr>
          <p:nvPr>
            <p:ph type="sldNum" sz="quarter" idx="4294967295"/>
          </p:nvPr>
        </p:nvSpPr>
        <p:spPr>
          <a:xfrm>
            <a:off x="0" y="6556375"/>
            <a:ext cx="450850" cy="301625"/>
          </a:xfrm>
        </p:spPr>
        <p:txBody>
          <a:bodyPr/>
          <a:lstStyle/>
          <a:p>
            <a:pPr marL="38100" algn="ctr">
              <a:lnSpc>
                <a:spcPct val="100000"/>
              </a:lnSpc>
              <a:spcBef>
                <a:spcPts val="105"/>
              </a:spcBef>
            </a:pPr>
            <a:fld id="{81D60167-4931-47E6-BA6A-407CBD079E47}" type="slidenum">
              <a:rPr lang="ru-RU" sz="1200" spc="-25" smtClean="0"/>
              <a:pPr marL="38100" algn="ctr">
                <a:lnSpc>
                  <a:spcPct val="100000"/>
                </a:lnSpc>
                <a:spcBef>
                  <a:spcPts val="105"/>
                </a:spcBef>
              </a:pPr>
              <a:t>2</a:t>
            </a:fld>
            <a:endParaRPr lang="ru-RU" sz="1200" spc="-25" dirty="0"/>
          </a:p>
        </p:txBody>
      </p:sp>
      <p:sp>
        <p:nvSpPr>
          <p:cNvPr id="3" name="Прямоугольник 2"/>
          <p:cNvSpPr/>
          <p:nvPr/>
        </p:nvSpPr>
        <p:spPr>
          <a:xfrm>
            <a:off x="5336251" y="6568624"/>
            <a:ext cx="1595309" cy="276999"/>
          </a:xfrm>
          <a:prstGeom prst="rect">
            <a:avLst/>
          </a:prstGeom>
        </p:spPr>
        <p:txBody>
          <a:bodyPr wrap="none">
            <a:spAutoFit/>
          </a:bodyPr>
          <a:lstStyle/>
          <a:p>
            <a:r>
              <a:rPr lang="en-CA" sz="1200" b="1" dirty="0">
                <a:solidFill>
                  <a:srgbClr val="002673"/>
                </a:solidFill>
                <a:latin typeface="Century Gothic" panose="020B0502020202020204" pitchFamily="34" charset="0"/>
                <a:cs typeface="Arial" panose="020B0604020202020204" pitchFamily="34" charset="0"/>
              </a:rPr>
              <a:t>Astana-Vancouver</a:t>
            </a:r>
            <a:endParaRPr lang="en-US" sz="1200" b="1" dirty="0">
              <a:solidFill>
                <a:srgbClr val="002673"/>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1802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ppt_x"/>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decel="100000" fill="hold" nodeType="withEffect">
                                  <p:stCondLst>
                                    <p:cond delay="50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750" fill="hold"/>
                                        <p:tgtEl>
                                          <p:spTgt spid="51"/>
                                        </p:tgtEl>
                                        <p:attrNameLst>
                                          <p:attrName>ppt_x</p:attrName>
                                        </p:attrNameLst>
                                      </p:cBhvr>
                                      <p:tavLst>
                                        <p:tav tm="0">
                                          <p:val>
                                            <p:strVal val="1+#ppt_w/2"/>
                                          </p:val>
                                        </p:tav>
                                        <p:tav tm="100000">
                                          <p:val>
                                            <p:strVal val="#ppt_x"/>
                                          </p:val>
                                        </p:tav>
                                      </p:tavLst>
                                    </p:anim>
                                    <p:anim calcmode="lin" valueType="num">
                                      <p:cBhvr additive="base">
                                        <p:cTn id="12" dur="750" fill="hold"/>
                                        <p:tgtEl>
                                          <p:spTgt spid="51"/>
                                        </p:tgtEl>
                                        <p:attrNameLst>
                                          <p:attrName>ppt_y</p:attrName>
                                        </p:attrNameLst>
                                      </p:cBhvr>
                                      <p:tavLst>
                                        <p:tav tm="0">
                                          <p:val>
                                            <p:strVal val="#ppt_y"/>
                                          </p:val>
                                        </p:tav>
                                        <p:tav tm="100000">
                                          <p:val>
                                            <p:strVal val="#ppt_y"/>
                                          </p:val>
                                        </p:tav>
                                      </p:tavLst>
                                    </p:anim>
                                  </p:childTnLst>
                                </p:cTn>
                              </p:par>
                              <p:par>
                                <p:cTn id="13" presetID="6" presetClass="entr" presetSubtype="32" fill="hold" nodeType="withEffect">
                                  <p:stCondLst>
                                    <p:cond delay="1000"/>
                                  </p:stCondLst>
                                  <p:childTnLst>
                                    <p:set>
                                      <p:cBhvr>
                                        <p:cTn id="14" dur="1" fill="hold">
                                          <p:stCondLst>
                                            <p:cond delay="0"/>
                                          </p:stCondLst>
                                        </p:cTn>
                                        <p:tgtEl>
                                          <p:spTgt spid="48"/>
                                        </p:tgtEl>
                                        <p:attrNameLst>
                                          <p:attrName>style.visibility</p:attrName>
                                        </p:attrNameLst>
                                      </p:cBhvr>
                                      <p:to>
                                        <p:strVal val="visible"/>
                                      </p:to>
                                    </p:set>
                                    <p:animEffect transition="in" filter="circle(out)">
                                      <p:cBhvr>
                                        <p:cTn id="15" dur="500"/>
                                        <p:tgtEl>
                                          <p:spTgt spid="48"/>
                                        </p:tgtEl>
                                      </p:cBhvr>
                                    </p:animEffect>
                                  </p:childTnLst>
                                </p:cTn>
                              </p:par>
                              <p:par>
                                <p:cTn id="16" presetID="22" presetClass="entr" presetSubtype="2" fill="hold" nodeType="withEffect">
                                  <p:stCondLst>
                                    <p:cond delay="1000"/>
                                  </p:stCondLst>
                                  <p:childTnLst>
                                    <p:set>
                                      <p:cBhvr>
                                        <p:cTn id="17" dur="1" fill="hold">
                                          <p:stCondLst>
                                            <p:cond delay="0"/>
                                          </p:stCondLst>
                                        </p:cTn>
                                        <p:tgtEl>
                                          <p:spTgt spid="83"/>
                                        </p:tgtEl>
                                        <p:attrNameLst>
                                          <p:attrName>style.visibility</p:attrName>
                                        </p:attrNameLst>
                                      </p:cBhvr>
                                      <p:to>
                                        <p:strVal val="visible"/>
                                      </p:to>
                                    </p:set>
                                    <p:animEffect transition="in" filter="wipe(right)">
                                      <p:cBhvr>
                                        <p:cTn id="18" dur="500"/>
                                        <p:tgtEl>
                                          <p:spTgt spid="83"/>
                                        </p:tgtEl>
                                      </p:cBhvr>
                                    </p:animEffect>
                                  </p:childTnLst>
                                </p:cTn>
                              </p:par>
                              <p:par>
                                <p:cTn id="19" presetID="49" presetClass="entr" presetSubtype="0" decel="10000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 calcmode="lin" valueType="num">
                                      <p:cBhvr>
                                        <p:cTn id="23" dur="500" fill="hold"/>
                                        <p:tgtEl>
                                          <p:spTgt spid="91"/>
                                        </p:tgtEl>
                                        <p:attrNameLst>
                                          <p:attrName>style.rotation</p:attrName>
                                        </p:attrNameLst>
                                      </p:cBhvr>
                                      <p:tavLst>
                                        <p:tav tm="0">
                                          <p:val>
                                            <p:fltVal val="360"/>
                                          </p:val>
                                        </p:tav>
                                        <p:tav tm="100000">
                                          <p:val>
                                            <p:fltVal val="0"/>
                                          </p:val>
                                        </p:tav>
                                      </p:tavLst>
                                    </p:anim>
                                    <p:animEffect transition="in" filter="fade">
                                      <p:cBhvr>
                                        <p:cTn id="24" dur="500"/>
                                        <p:tgtEl>
                                          <p:spTgt spid="91"/>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srcRect l="11153" t="7058" r="5321" b="8306"/>
          <a:stretch/>
        </p:blipFill>
        <p:spPr>
          <a:xfrm>
            <a:off x="7189499" y="1390032"/>
            <a:ext cx="4838701" cy="3047696"/>
          </a:xfrm>
          <a:prstGeom prst="rect">
            <a:avLst/>
          </a:prstGeom>
        </p:spPr>
      </p:pic>
      <p:sp>
        <p:nvSpPr>
          <p:cNvPr id="3" name="Title 2"/>
          <p:cNvSpPr>
            <a:spLocks noGrp="1"/>
          </p:cNvSpPr>
          <p:nvPr>
            <p:ph type="title"/>
          </p:nvPr>
        </p:nvSpPr>
        <p:spPr>
          <a:xfrm>
            <a:off x="295282" y="211446"/>
            <a:ext cx="11458095" cy="387798"/>
          </a:xfrm>
        </p:spPr>
        <p:txBody>
          <a:bodyPr/>
          <a:lstStyle/>
          <a:p>
            <a:r>
              <a:rPr lang="en-US" sz="2800" dirty="0">
                <a:cs typeface="Segoe UI" panose="020B0502040204020203" pitchFamily="34" charset="0"/>
              </a:rPr>
              <a:t>Geography of uranium deposits in Kazakhstan</a:t>
            </a:r>
            <a:endParaRPr lang="en-US" sz="2800" spc="200" dirty="0"/>
          </a:p>
        </p:txBody>
      </p:sp>
      <p:sp>
        <p:nvSpPr>
          <p:cNvPr id="9" name="Content Placeholder 8"/>
          <p:cNvSpPr>
            <a:spLocks noGrp="1"/>
          </p:cNvSpPr>
          <p:nvPr>
            <p:ph sz="quarter" idx="13"/>
          </p:nvPr>
        </p:nvSpPr>
        <p:spPr>
          <a:xfrm>
            <a:off x="225425" y="692624"/>
            <a:ext cx="11586894" cy="337742"/>
          </a:xfrm>
        </p:spPr>
        <p:txBody>
          <a:bodyPr/>
          <a:lstStyle/>
          <a:p>
            <a:pPr lvl="0" defTabSz="914400" eaLnBrk="1" fontAlgn="auto" hangingPunct="1">
              <a:lnSpc>
                <a:spcPct val="100000"/>
              </a:lnSpc>
              <a:spcBef>
                <a:spcPts val="0"/>
              </a:spcBef>
              <a:spcAft>
                <a:spcPts val="0"/>
              </a:spcAft>
            </a:pPr>
            <a:r>
              <a:rPr lang="en-US" sz="120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Largest producer of natural uranium with priority access to one </a:t>
            </a:r>
          </a:p>
          <a:p>
            <a:pPr lvl="0" defTabSz="914400" eaLnBrk="1" fontAlgn="auto" hangingPunct="1">
              <a:lnSpc>
                <a:spcPct val="100000"/>
              </a:lnSpc>
              <a:spcBef>
                <a:spcPts val="0"/>
              </a:spcBef>
              <a:spcAft>
                <a:spcPts val="0"/>
              </a:spcAft>
            </a:pPr>
            <a:r>
              <a:rPr lang="en-US" sz="120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rPr>
              <a:t>of the world’s largest reserve bases</a:t>
            </a:r>
            <a:endParaRPr lang="en-CA" sz="120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endParaRPr>
          </a:p>
        </p:txBody>
      </p:sp>
      <p:sp>
        <p:nvSpPr>
          <p:cNvPr id="198" name="Прямоугольник 3"/>
          <p:cNvSpPr/>
          <p:nvPr/>
        </p:nvSpPr>
        <p:spPr>
          <a:xfrm>
            <a:off x="358616" y="5822872"/>
            <a:ext cx="5985741" cy="430887"/>
          </a:xfrm>
          <a:prstGeom prst="rect">
            <a:avLst/>
          </a:prstGeom>
        </p:spPr>
        <p:txBody>
          <a:bodyPr wrap="square" lIns="0">
            <a:spAutoFit/>
          </a:bodyPr>
          <a:lstStyle/>
          <a:p>
            <a:r>
              <a:rPr lang="en-GB" sz="700" i="1" dirty="0">
                <a:latin typeface="Century Gothic" panose="020B0502020202020204" pitchFamily="34" charset="0"/>
                <a:cs typeface="Arial" panose="020B0604020202020204" pitchFamily="34" charset="0"/>
              </a:rPr>
              <a:t>Source: Company information, third-party sources</a:t>
            </a:r>
          </a:p>
          <a:p>
            <a:r>
              <a:rPr lang="en-US" sz="800" dirty="0"/>
              <a:t>Uranium 2022 Recourses, Production and Demand, Red book f IAEA</a:t>
            </a:r>
            <a:endParaRPr lang="ru-RU" sz="800" dirty="0"/>
          </a:p>
          <a:p>
            <a:endParaRPr lang="en-US" sz="700" i="1" dirty="0">
              <a:latin typeface="Century Gothic" panose="020B0502020202020204" pitchFamily="34" charset="0"/>
              <a:cs typeface="Arial" panose="020B0604020202020204" pitchFamily="34" charset="0"/>
            </a:endParaRPr>
          </a:p>
        </p:txBody>
      </p:sp>
      <p:sp>
        <p:nvSpPr>
          <p:cNvPr id="29" name="Footer Placeholder 28"/>
          <p:cNvSpPr>
            <a:spLocks noGrp="1"/>
          </p:cNvSpPr>
          <p:nvPr>
            <p:ph type="ftr" sz="quarter" idx="11"/>
          </p:nvPr>
        </p:nvSpPr>
        <p:spPr/>
        <p:txBody>
          <a:bodyPr/>
          <a:lstStyle/>
          <a:p>
            <a:pPr algn="ctr" fontAlgn="base">
              <a:spcBef>
                <a:spcPct val="0"/>
              </a:spcBef>
              <a:spcAft>
                <a:spcPct val="0"/>
              </a:spcAft>
            </a:pPr>
            <a:r>
              <a:rPr lang="en-CA" sz="1200" dirty="0"/>
              <a:t>Astana-Vancouver</a:t>
            </a:r>
          </a:p>
        </p:txBody>
      </p:sp>
      <p:sp>
        <p:nvSpPr>
          <p:cNvPr id="4" name="TextBox 3"/>
          <p:cNvSpPr txBox="1"/>
          <p:nvPr/>
        </p:nvSpPr>
        <p:spPr>
          <a:xfrm>
            <a:off x="10403801" y="4791553"/>
            <a:ext cx="726640" cy="276999"/>
          </a:xfrm>
          <a:prstGeom prst="rect">
            <a:avLst/>
          </a:prstGeom>
          <a:noFill/>
        </p:spPr>
        <p:txBody>
          <a:bodyPr wrap="square" rtlCol="0">
            <a:spAutoFit/>
          </a:bodyPr>
          <a:lstStyle/>
          <a:p>
            <a:r>
              <a:rPr lang="en-US" sz="1200" b="1" dirty="0">
                <a:solidFill>
                  <a:schemeClr val="bg1"/>
                </a:solidFill>
                <a:latin typeface="Century Gothic" panose="020B0502020202020204" pitchFamily="34" charset="0"/>
                <a:cs typeface="Arial" panose="020B0604020202020204" pitchFamily="34" charset="0"/>
              </a:rPr>
              <a:t>331.2</a:t>
            </a:r>
            <a:endParaRPr lang="ru-RU" sz="1200" b="1" dirty="0">
              <a:solidFill>
                <a:schemeClr val="bg1"/>
              </a:solidFill>
              <a:latin typeface="Century Gothic" panose="020B0502020202020204" pitchFamily="34" charset="0"/>
              <a:cs typeface="Arial" panose="020B0604020202020204" pitchFamily="34" charset="0"/>
            </a:endParaRPr>
          </a:p>
        </p:txBody>
      </p:sp>
      <p:sp>
        <p:nvSpPr>
          <p:cNvPr id="130" name="TextBox 129"/>
          <p:cNvSpPr txBox="1"/>
          <p:nvPr/>
        </p:nvSpPr>
        <p:spPr>
          <a:xfrm>
            <a:off x="10841299" y="5122709"/>
            <a:ext cx="726640" cy="276999"/>
          </a:xfrm>
          <a:prstGeom prst="rect">
            <a:avLst/>
          </a:prstGeom>
          <a:noFill/>
        </p:spPr>
        <p:txBody>
          <a:bodyPr wrap="square" rtlCol="0">
            <a:spAutoFit/>
          </a:bodyPr>
          <a:lstStyle/>
          <a:p>
            <a:r>
              <a:rPr lang="en-US" sz="1200" b="1" dirty="0">
                <a:solidFill>
                  <a:schemeClr val="bg1"/>
                </a:solidFill>
                <a:latin typeface="Century Gothic" panose="020B0502020202020204" pitchFamily="34" charset="0"/>
                <a:cs typeface="Arial" panose="020B0604020202020204" pitchFamily="34" charset="0"/>
              </a:rPr>
              <a:t>224.5</a:t>
            </a:r>
          </a:p>
        </p:txBody>
      </p:sp>
      <p:sp>
        <p:nvSpPr>
          <p:cNvPr id="156" name="Date Placeholder 7"/>
          <p:cNvSpPr>
            <a:spLocks noGrp="1"/>
          </p:cNvSpPr>
          <p:nvPr>
            <p:ph type="dt" sz="half" idx="10"/>
          </p:nvPr>
        </p:nvSpPr>
        <p:spPr>
          <a:xfrm>
            <a:off x="9448800" y="6556248"/>
            <a:ext cx="2743200" cy="301752"/>
          </a:xfrm>
        </p:spPr>
        <p:txBody>
          <a:bodyPr/>
          <a:lstStyle/>
          <a:p>
            <a:pPr algn="r" fontAlgn="base">
              <a:spcBef>
                <a:spcPct val="0"/>
              </a:spcBef>
              <a:spcAft>
                <a:spcPct val="0"/>
              </a:spcAft>
            </a:pPr>
            <a:r>
              <a:rPr lang="en-US" sz="1200" dirty="0"/>
              <a:t>2024</a:t>
            </a:r>
            <a:endParaRPr lang="en-CA" sz="1200" dirty="0"/>
          </a:p>
        </p:txBody>
      </p:sp>
      <p:sp>
        <p:nvSpPr>
          <p:cNvPr id="87" name="TextBox 1"/>
          <p:cNvSpPr txBox="1"/>
          <p:nvPr/>
        </p:nvSpPr>
        <p:spPr>
          <a:xfrm>
            <a:off x="6680161" y="2631933"/>
            <a:ext cx="756275" cy="479464"/>
          </a:xfrm>
          <a:prstGeom prst="rect">
            <a:avLst/>
          </a:prstGeom>
        </p:spPr>
        <p:txBody>
          <a:bodyPr vert="vert270"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solidFill>
                  <a:schemeClr val="bg1"/>
                </a:solidFill>
                <a:latin typeface="Century Gothic" panose="020B0502020202020204" pitchFamily="34" charset="0"/>
              </a:rPr>
              <a:t>21.8</a:t>
            </a:r>
          </a:p>
        </p:txBody>
      </p:sp>
      <p:sp>
        <p:nvSpPr>
          <p:cNvPr id="89" name="Номер слайда 5"/>
          <p:cNvSpPr>
            <a:spLocks noGrp="1"/>
          </p:cNvSpPr>
          <p:nvPr>
            <p:ph type="sldNum" sz="quarter" idx="4294967295"/>
          </p:nvPr>
        </p:nvSpPr>
        <p:spPr>
          <a:xfrm>
            <a:off x="0" y="6556375"/>
            <a:ext cx="450850" cy="301625"/>
          </a:xfrm>
        </p:spPr>
        <p:txBody>
          <a:bodyPr/>
          <a:lstStyle/>
          <a:p>
            <a:pPr marL="38100" algn="ctr">
              <a:lnSpc>
                <a:spcPct val="100000"/>
              </a:lnSpc>
              <a:spcBef>
                <a:spcPts val="105"/>
              </a:spcBef>
            </a:pPr>
            <a:fld id="{81D60167-4931-47E6-BA6A-407CBD079E47}" type="slidenum">
              <a:rPr lang="ru-RU" sz="1200" spc="-25" smtClean="0"/>
              <a:pPr marL="38100" algn="ctr">
                <a:lnSpc>
                  <a:spcPct val="100000"/>
                </a:lnSpc>
                <a:spcBef>
                  <a:spcPts val="105"/>
                </a:spcBef>
              </a:pPr>
              <a:t>3</a:t>
            </a:fld>
            <a:endParaRPr lang="ru-RU" sz="1200" spc="-25" dirty="0"/>
          </a:p>
        </p:txBody>
      </p:sp>
      <p:sp>
        <p:nvSpPr>
          <p:cNvPr id="91" name="TextBox 1"/>
          <p:cNvSpPr txBox="1"/>
          <p:nvPr/>
        </p:nvSpPr>
        <p:spPr>
          <a:xfrm>
            <a:off x="6884569" y="2689173"/>
            <a:ext cx="756275" cy="479464"/>
          </a:xfrm>
          <a:prstGeom prst="rect">
            <a:avLst/>
          </a:prstGeom>
        </p:spPr>
        <p:txBody>
          <a:bodyPr vert="vert270"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solidFill>
                  <a:schemeClr val="bg1"/>
                </a:solidFill>
                <a:latin typeface="Century Gothic" panose="020B0502020202020204" pitchFamily="34" charset="0"/>
              </a:rPr>
              <a:t>21.2</a:t>
            </a:r>
          </a:p>
        </p:txBody>
      </p:sp>
      <p:pic>
        <p:nvPicPr>
          <p:cNvPr id="88" name="Рисунок 87"/>
          <p:cNvPicPr>
            <a:picLocks noChangeAspect="1"/>
          </p:cNvPicPr>
          <p:nvPr/>
        </p:nvPicPr>
        <p:blipFill rotWithShape="1">
          <a:blip r:embed="rId4" cstate="print">
            <a:extLst>
              <a:ext uri="{28A0092B-C50C-407E-A947-70E740481C1C}">
                <a14:useLocalDpi xmlns:a14="http://schemas.microsoft.com/office/drawing/2010/main" val="0"/>
              </a:ext>
            </a:extLst>
          </a:blip>
          <a:srcRect l="8670" t="5916" r="7661" b="14032"/>
          <a:stretch/>
        </p:blipFill>
        <p:spPr>
          <a:xfrm>
            <a:off x="156775" y="1266825"/>
            <a:ext cx="7180281" cy="4044315"/>
          </a:xfrm>
          <a:prstGeom prst="rect">
            <a:avLst/>
          </a:prstGeom>
        </p:spPr>
      </p:pic>
      <p:pic>
        <p:nvPicPr>
          <p:cNvPr id="90"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3658462" y="3639267"/>
            <a:ext cx="161721" cy="203454"/>
          </a:xfrm>
          <a:prstGeom prst="rect">
            <a:avLst/>
          </a:prstGeom>
        </p:spPr>
      </p:pic>
      <p:pic>
        <p:nvPicPr>
          <p:cNvPr id="92"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3811788" y="3681513"/>
            <a:ext cx="161721" cy="203454"/>
          </a:xfrm>
          <a:prstGeom prst="rect">
            <a:avLst/>
          </a:prstGeom>
        </p:spPr>
      </p:pic>
      <p:pic>
        <p:nvPicPr>
          <p:cNvPr id="93"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3477024" y="3791175"/>
            <a:ext cx="161721" cy="203454"/>
          </a:xfrm>
          <a:prstGeom prst="rect">
            <a:avLst/>
          </a:prstGeom>
        </p:spPr>
      </p:pic>
      <p:pic>
        <p:nvPicPr>
          <p:cNvPr id="94"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3911995" y="3800700"/>
            <a:ext cx="161721" cy="203454"/>
          </a:xfrm>
          <a:prstGeom prst="rect">
            <a:avLst/>
          </a:prstGeom>
        </p:spPr>
      </p:pic>
      <p:pic>
        <p:nvPicPr>
          <p:cNvPr id="95"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3534174" y="3941359"/>
            <a:ext cx="161721" cy="203454"/>
          </a:xfrm>
          <a:prstGeom prst="rect">
            <a:avLst/>
          </a:prstGeom>
        </p:spPr>
      </p:pic>
      <p:pic>
        <p:nvPicPr>
          <p:cNvPr id="96"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4146674" y="4291568"/>
            <a:ext cx="161721" cy="203454"/>
          </a:xfrm>
          <a:prstGeom prst="rect">
            <a:avLst/>
          </a:prstGeom>
        </p:spPr>
      </p:pic>
      <p:pic>
        <p:nvPicPr>
          <p:cNvPr id="97"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4008367" y="4342847"/>
            <a:ext cx="161721" cy="203454"/>
          </a:xfrm>
          <a:prstGeom prst="rect">
            <a:avLst/>
          </a:prstGeom>
        </p:spPr>
      </p:pic>
      <p:pic>
        <p:nvPicPr>
          <p:cNvPr id="98"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4487137" y="2052554"/>
            <a:ext cx="161721" cy="203454"/>
          </a:xfrm>
          <a:prstGeom prst="rect">
            <a:avLst/>
          </a:prstGeom>
        </p:spPr>
      </p:pic>
      <p:pic>
        <p:nvPicPr>
          <p:cNvPr id="99"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3552761" y="4324964"/>
            <a:ext cx="161721" cy="203454"/>
          </a:xfrm>
          <a:prstGeom prst="rect">
            <a:avLst/>
          </a:prstGeom>
        </p:spPr>
      </p:pic>
      <p:pic>
        <p:nvPicPr>
          <p:cNvPr id="100"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3658121" y="4428015"/>
            <a:ext cx="161721" cy="203454"/>
          </a:xfrm>
          <a:prstGeom prst="rect">
            <a:avLst/>
          </a:prstGeom>
        </p:spPr>
      </p:pic>
      <p:pic>
        <p:nvPicPr>
          <p:cNvPr id="101"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3601312" y="4563192"/>
            <a:ext cx="161721" cy="203454"/>
          </a:xfrm>
          <a:prstGeom prst="rect">
            <a:avLst/>
          </a:prstGeom>
        </p:spPr>
      </p:pic>
      <p:pic>
        <p:nvPicPr>
          <p:cNvPr id="102"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3848962" y="4982292"/>
            <a:ext cx="161721" cy="203454"/>
          </a:xfrm>
          <a:prstGeom prst="rect">
            <a:avLst/>
          </a:prstGeom>
        </p:spPr>
      </p:pic>
      <p:pic>
        <p:nvPicPr>
          <p:cNvPr id="103"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3534637" y="4477467"/>
            <a:ext cx="161721" cy="203454"/>
          </a:xfrm>
          <a:prstGeom prst="rect">
            <a:avLst/>
          </a:prstGeom>
        </p:spPr>
      </p:pic>
      <p:pic>
        <p:nvPicPr>
          <p:cNvPr id="104" name="Picture 40">
            <a:extLst>
              <a:ext uri="{FF2B5EF4-FFF2-40B4-BE49-F238E27FC236}">
                <a16:creationId xmlns:a16="http://schemas.microsoft.com/office/drawing/2014/main" id="{27764B7E-1EC8-4B34-A740-D51ACD3DF236}"/>
              </a:ext>
            </a:extLst>
          </p:cNvPr>
          <p:cNvPicPr>
            <a:picLocks noChangeAspect="1"/>
          </p:cNvPicPr>
          <p:nvPr/>
        </p:nvPicPr>
        <p:blipFill rotWithShape="1">
          <a:blip r:embed="rId5"/>
          <a:srcRect l="46845" t="22154" r="45999" b="61847"/>
          <a:stretch/>
        </p:blipFill>
        <p:spPr>
          <a:xfrm>
            <a:off x="3591787" y="3724992"/>
            <a:ext cx="161721" cy="203454"/>
          </a:xfrm>
          <a:prstGeom prst="rect">
            <a:avLst/>
          </a:prstGeom>
        </p:spPr>
      </p:pic>
      <p:pic>
        <p:nvPicPr>
          <p:cNvPr id="105" name="Рисунок 104"/>
          <p:cNvPicPr>
            <a:picLocks noChangeAspect="1"/>
          </p:cNvPicPr>
          <p:nvPr/>
        </p:nvPicPr>
        <p:blipFill rotWithShape="1">
          <a:blip r:embed="rId6"/>
          <a:srcRect b="5863"/>
          <a:stretch/>
        </p:blipFill>
        <p:spPr>
          <a:xfrm>
            <a:off x="6938010" y="3941359"/>
            <a:ext cx="1143527" cy="2204228"/>
          </a:xfrm>
          <a:prstGeom prst="rect">
            <a:avLst/>
          </a:prstGeom>
        </p:spPr>
      </p:pic>
    </p:spTree>
    <p:extLst>
      <p:ext uri="{BB962C8B-B14F-4D97-AF65-F5344CB8AC3E}">
        <p14:creationId xmlns:p14="http://schemas.microsoft.com/office/powerpoint/2010/main" val="212429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Effect transition="in" filter="fade">
                                      <p:cBhvr>
                                        <p:cTn id="9" dur="500"/>
                                        <p:tgtEl>
                                          <p:spTgt spid="90"/>
                                        </p:tgtEl>
                                      </p:cBhvr>
                                    </p:animEffect>
                                  </p:childTnLst>
                                </p:cTn>
                              </p:par>
                              <p:par>
                                <p:cTn id="10" presetID="53" presetClass="entr" presetSubtype="16" fill="hold" nodeType="withEffect">
                                  <p:stCondLst>
                                    <p:cond delay="1000"/>
                                  </p:stCondLst>
                                  <p:childTnLst>
                                    <p:set>
                                      <p:cBhvr>
                                        <p:cTn id="11" dur="1" fill="hold">
                                          <p:stCondLst>
                                            <p:cond delay="0"/>
                                          </p:stCondLst>
                                        </p:cTn>
                                        <p:tgtEl>
                                          <p:spTgt spid="92"/>
                                        </p:tgtEl>
                                        <p:attrNameLst>
                                          <p:attrName>style.visibility</p:attrName>
                                        </p:attrNameLst>
                                      </p:cBhvr>
                                      <p:to>
                                        <p:strVal val="visible"/>
                                      </p:to>
                                    </p:set>
                                    <p:anim calcmode="lin" valueType="num">
                                      <p:cBhvr>
                                        <p:cTn id="12" dur="500" fill="hold"/>
                                        <p:tgtEl>
                                          <p:spTgt spid="92"/>
                                        </p:tgtEl>
                                        <p:attrNameLst>
                                          <p:attrName>ppt_w</p:attrName>
                                        </p:attrNameLst>
                                      </p:cBhvr>
                                      <p:tavLst>
                                        <p:tav tm="0">
                                          <p:val>
                                            <p:fltVal val="0"/>
                                          </p:val>
                                        </p:tav>
                                        <p:tav tm="100000">
                                          <p:val>
                                            <p:strVal val="#ppt_w"/>
                                          </p:val>
                                        </p:tav>
                                      </p:tavLst>
                                    </p:anim>
                                    <p:anim calcmode="lin" valueType="num">
                                      <p:cBhvr>
                                        <p:cTn id="13" dur="500" fill="hold"/>
                                        <p:tgtEl>
                                          <p:spTgt spid="92"/>
                                        </p:tgtEl>
                                        <p:attrNameLst>
                                          <p:attrName>ppt_h</p:attrName>
                                        </p:attrNameLst>
                                      </p:cBhvr>
                                      <p:tavLst>
                                        <p:tav tm="0">
                                          <p:val>
                                            <p:fltVal val="0"/>
                                          </p:val>
                                        </p:tav>
                                        <p:tav tm="100000">
                                          <p:val>
                                            <p:strVal val="#ppt_h"/>
                                          </p:val>
                                        </p:tav>
                                      </p:tavLst>
                                    </p:anim>
                                    <p:animEffect transition="in" filter="fade">
                                      <p:cBhvr>
                                        <p:cTn id="14" dur="500"/>
                                        <p:tgtEl>
                                          <p:spTgt spid="92"/>
                                        </p:tgtEl>
                                      </p:cBhvr>
                                    </p:animEffect>
                                  </p:childTnLst>
                                </p:cTn>
                              </p:par>
                              <p:par>
                                <p:cTn id="15" presetID="53" presetClass="entr" presetSubtype="16" fill="hold" nodeType="withEffect">
                                  <p:stCondLst>
                                    <p:cond delay="1000"/>
                                  </p:stCondLst>
                                  <p:childTnLst>
                                    <p:set>
                                      <p:cBhvr>
                                        <p:cTn id="16" dur="1" fill="hold">
                                          <p:stCondLst>
                                            <p:cond delay="0"/>
                                          </p:stCondLst>
                                        </p:cTn>
                                        <p:tgtEl>
                                          <p:spTgt spid="93"/>
                                        </p:tgtEl>
                                        <p:attrNameLst>
                                          <p:attrName>style.visibility</p:attrName>
                                        </p:attrNameLst>
                                      </p:cBhvr>
                                      <p:to>
                                        <p:strVal val="visible"/>
                                      </p:to>
                                    </p:set>
                                    <p:anim calcmode="lin" valueType="num">
                                      <p:cBhvr>
                                        <p:cTn id="17" dur="500" fill="hold"/>
                                        <p:tgtEl>
                                          <p:spTgt spid="93"/>
                                        </p:tgtEl>
                                        <p:attrNameLst>
                                          <p:attrName>ppt_w</p:attrName>
                                        </p:attrNameLst>
                                      </p:cBhvr>
                                      <p:tavLst>
                                        <p:tav tm="0">
                                          <p:val>
                                            <p:fltVal val="0"/>
                                          </p:val>
                                        </p:tav>
                                        <p:tav tm="100000">
                                          <p:val>
                                            <p:strVal val="#ppt_w"/>
                                          </p:val>
                                        </p:tav>
                                      </p:tavLst>
                                    </p:anim>
                                    <p:anim calcmode="lin" valueType="num">
                                      <p:cBhvr>
                                        <p:cTn id="18" dur="500" fill="hold"/>
                                        <p:tgtEl>
                                          <p:spTgt spid="93"/>
                                        </p:tgtEl>
                                        <p:attrNameLst>
                                          <p:attrName>ppt_h</p:attrName>
                                        </p:attrNameLst>
                                      </p:cBhvr>
                                      <p:tavLst>
                                        <p:tav tm="0">
                                          <p:val>
                                            <p:fltVal val="0"/>
                                          </p:val>
                                        </p:tav>
                                        <p:tav tm="100000">
                                          <p:val>
                                            <p:strVal val="#ppt_h"/>
                                          </p:val>
                                        </p:tav>
                                      </p:tavLst>
                                    </p:anim>
                                    <p:animEffect transition="in" filter="fade">
                                      <p:cBhvr>
                                        <p:cTn id="19" dur="500"/>
                                        <p:tgtEl>
                                          <p:spTgt spid="93"/>
                                        </p:tgtEl>
                                      </p:cBhvr>
                                    </p:animEffect>
                                  </p:childTnLst>
                                </p:cTn>
                              </p:par>
                              <p:par>
                                <p:cTn id="20" presetID="53" presetClass="entr" presetSubtype="16" fill="hold" nodeType="withEffect">
                                  <p:stCondLst>
                                    <p:cond delay="1000"/>
                                  </p:stCondLst>
                                  <p:childTnLst>
                                    <p:set>
                                      <p:cBhvr>
                                        <p:cTn id="21" dur="1" fill="hold">
                                          <p:stCondLst>
                                            <p:cond delay="0"/>
                                          </p:stCondLst>
                                        </p:cTn>
                                        <p:tgtEl>
                                          <p:spTgt spid="94"/>
                                        </p:tgtEl>
                                        <p:attrNameLst>
                                          <p:attrName>style.visibility</p:attrName>
                                        </p:attrNameLst>
                                      </p:cBhvr>
                                      <p:to>
                                        <p:strVal val="visible"/>
                                      </p:to>
                                    </p:set>
                                    <p:anim calcmode="lin" valueType="num">
                                      <p:cBhvr>
                                        <p:cTn id="22" dur="500" fill="hold"/>
                                        <p:tgtEl>
                                          <p:spTgt spid="94"/>
                                        </p:tgtEl>
                                        <p:attrNameLst>
                                          <p:attrName>ppt_w</p:attrName>
                                        </p:attrNameLst>
                                      </p:cBhvr>
                                      <p:tavLst>
                                        <p:tav tm="0">
                                          <p:val>
                                            <p:fltVal val="0"/>
                                          </p:val>
                                        </p:tav>
                                        <p:tav tm="100000">
                                          <p:val>
                                            <p:strVal val="#ppt_w"/>
                                          </p:val>
                                        </p:tav>
                                      </p:tavLst>
                                    </p:anim>
                                    <p:anim calcmode="lin" valueType="num">
                                      <p:cBhvr>
                                        <p:cTn id="23" dur="500" fill="hold"/>
                                        <p:tgtEl>
                                          <p:spTgt spid="94"/>
                                        </p:tgtEl>
                                        <p:attrNameLst>
                                          <p:attrName>ppt_h</p:attrName>
                                        </p:attrNameLst>
                                      </p:cBhvr>
                                      <p:tavLst>
                                        <p:tav tm="0">
                                          <p:val>
                                            <p:fltVal val="0"/>
                                          </p:val>
                                        </p:tav>
                                        <p:tav tm="100000">
                                          <p:val>
                                            <p:strVal val="#ppt_h"/>
                                          </p:val>
                                        </p:tav>
                                      </p:tavLst>
                                    </p:anim>
                                    <p:animEffect transition="in" filter="fade">
                                      <p:cBhvr>
                                        <p:cTn id="24" dur="500"/>
                                        <p:tgtEl>
                                          <p:spTgt spid="94"/>
                                        </p:tgtEl>
                                      </p:cBhvr>
                                    </p:animEffect>
                                  </p:childTnLst>
                                </p:cTn>
                              </p:par>
                              <p:par>
                                <p:cTn id="25" presetID="53" presetClass="entr" presetSubtype="16" fill="hold" nodeType="withEffect">
                                  <p:stCondLst>
                                    <p:cond delay="1000"/>
                                  </p:stCondLst>
                                  <p:childTnLst>
                                    <p:set>
                                      <p:cBhvr>
                                        <p:cTn id="26" dur="1" fill="hold">
                                          <p:stCondLst>
                                            <p:cond delay="0"/>
                                          </p:stCondLst>
                                        </p:cTn>
                                        <p:tgtEl>
                                          <p:spTgt spid="95"/>
                                        </p:tgtEl>
                                        <p:attrNameLst>
                                          <p:attrName>style.visibility</p:attrName>
                                        </p:attrNameLst>
                                      </p:cBhvr>
                                      <p:to>
                                        <p:strVal val="visible"/>
                                      </p:to>
                                    </p:set>
                                    <p:anim calcmode="lin" valueType="num">
                                      <p:cBhvr>
                                        <p:cTn id="27" dur="500" fill="hold"/>
                                        <p:tgtEl>
                                          <p:spTgt spid="95"/>
                                        </p:tgtEl>
                                        <p:attrNameLst>
                                          <p:attrName>ppt_w</p:attrName>
                                        </p:attrNameLst>
                                      </p:cBhvr>
                                      <p:tavLst>
                                        <p:tav tm="0">
                                          <p:val>
                                            <p:fltVal val="0"/>
                                          </p:val>
                                        </p:tav>
                                        <p:tav tm="100000">
                                          <p:val>
                                            <p:strVal val="#ppt_w"/>
                                          </p:val>
                                        </p:tav>
                                      </p:tavLst>
                                    </p:anim>
                                    <p:anim calcmode="lin" valueType="num">
                                      <p:cBhvr>
                                        <p:cTn id="28" dur="500" fill="hold"/>
                                        <p:tgtEl>
                                          <p:spTgt spid="95"/>
                                        </p:tgtEl>
                                        <p:attrNameLst>
                                          <p:attrName>ppt_h</p:attrName>
                                        </p:attrNameLst>
                                      </p:cBhvr>
                                      <p:tavLst>
                                        <p:tav tm="0">
                                          <p:val>
                                            <p:fltVal val="0"/>
                                          </p:val>
                                        </p:tav>
                                        <p:tav tm="100000">
                                          <p:val>
                                            <p:strVal val="#ppt_h"/>
                                          </p:val>
                                        </p:tav>
                                      </p:tavLst>
                                    </p:anim>
                                    <p:animEffect transition="in" filter="fade">
                                      <p:cBhvr>
                                        <p:cTn id="29" dur="500"/>
                                        <p:tgtEl>
                                          <p:spTgt spid="95"/>
                                        </p:tgtEl>
                                      </p:cBhvr>
                                    </p:animEffect>
                                  </p:childTnLst>
                                </p:cTn>
                              </p:par>
                              <p:par>
                                <p:cTn id="30" presetID="53" presetClass="entr" presetSubtype="16" fill="hold" nodeType="withEffect">
                                  <p:stCondLst>
                                    <p:cond delay="1000"/>
                                  </p:stCondLst>
                                  <p:childTnLst>
                                    <p:set>
                                      <p:cBhvr>
                                        <p:cTn id="31" dur="1" fill="hold">
                                          <p:stCondLst>
                                            <p:cond delay="0"/>
                                          </p:stCondLst>
                                        </p:cTn>
                                        <p:tgtEl>
                                          <p:spTgt spid="96"/>
                                        </p:tgtEl>
                                        <p:attrNameLst>
                                          <p:attrName>style.visibility</p:attrName>
                                        </p:attrNameLst>
                                      </p:cBhvr>
                                      <p:to>
                                        <p:strVal val="visible"/>
                                      </p:to>
                                    </p:set>
                                    <p:anim calcmode="lin" valueType="num">
                                      <p:cBhvr>
                                        <p:cTn id="32" dur="500" fill="hold"/>
                                        <p:tgtEl>
                                          <p:spTgt spid="96"/>
                                        </p:tgtEl>
                                        <p:attrNameLst>
                                          <p:attrName>ppt_w</p:attrName>
                                        </p:attrNameLst>
                                      </p:cBhvr>
                                      <p:tavLst>
                                        <p:tav tm="0">
                                          <p:val>
                                            <p:fltVal val="0"/>
                                          </p:val>
                                        </p:tav>
                                        <p:tav tm="100000">
                                          <p:val>
                                            <p:strVal val="#ppt_w"/>
                                          </p:val>
                                        </p:tav>
                                      </p:tavLst>
                                    </p:anim>
                                    <p:anim calcmode="lin" valueType="num">
                                      <p:cBhvr>
                                        <p:cTn id="33" dur="500" fill="hold"/>
                                        <p:tgtEl>
                                          <p:spTgt spid="96"/>
                                        </p:tgtEl>
                                        <p:attrNameLst>
                                          <p:attrName>ppt_h</p:attrName>
                                        </p:attrNameLst>
                                      </p:cBhvr>
                                      <p:tavLst>
                                        <p:tav tm="0">
                                          <p:val>
                                            <p:fltVal val="0"/>
                                          </p:val>
                                        </p:tav>
                                        <p:tav tm="100000">
                                          <p:val>
                                            <p:strVal val="#ppt_h"/>
                                          </p:val>
                                        </p:tav>
                                      </p:tavLst>
                                    </p:anim>
                                    <p:animEffect transition="in" filter="fade">
                                      <p:cBhvr>
                                        <p:cTn id="34" dur="500"/>
                                        <p:tgtEl>
                                          <p:spTgt spid="96"/>
                                        </p:tgtEl>
                                      </p:cBhvr>
                                    </p:animEffect>
                                  </p:childTnLst>
                                </p:cTn>
                              </p:par>
                              <p:par>
                                <p:cTn id="35" presetID="53" presetClass="entr" presetSubtype="16" fill="hold" nodeType="withEffect">
                                  <p:stCondLst>
                                    <p:cond delay="1000"/>
                                  </p:stCondLst>
                                  <p:childTnLst>
                                    <p:set>
                                      <p:cBhvr>
                                        <p:cTn id="36" dur="1" fill="hold">
                                          <p:stCondLst>
                                            <p:cond delay="0"/>
                                          </p:stCondLst>
                                        </p:cTn>
                                        <p:tgtEl>
                                          <p:spTgt spid="97"/>
                                        </p:tgtEl>
                                        <p:attrNameLst>
                                          <p:attrName>style.visibility</p:attrName>
                                        </p:attrNameLst>
                                      </p:cBhvr>
                                      <p:to>
                                        <p:strVal val="visible"/>
                                      </p:to>
                                    </p:set>
                                    <p:anim calcmode="lin" valueType="num">
                                      <p:cBhvr>
                                        <p:cTn id="37" dur="500" fill="hold"/>
                                        <p:tgtEl>
                                          <p:spTgt spid="97"/>
                                        </p:tgtEl>
                                        <p:attrNameLst>
                                          <p:attrName>ppt_w</p:attrName>
                                        </p:attrNameLst>
                                      </p:cBhvr>
                                      <p:tavLst>
                                        <p:tav tm="0">
                                          <p:val>
                                            <p:fltVal val="0"/>
                                          </p:val>
                                        </p:tav>
                                        <p:tav tm="100000">
                                          <p:val>
                                            <p:strVal val="#ppt_w"/>
                                          </p:val>
                                        </p:tav>
                                      </p:tavLst>
                                    </p:anim>
                                    <p:anim calcmode="lin" valueType="num">
                                      <p:cBhvr>
                                        <p:cTn id="38" dur="500" fill="hold"/>
                                        <p:tgtEl>
                                          <p:spTgt spid="97"/>
                                        </p:tgtEl>
                                        <p:attrNameLst>
                                          <p:attrName>ppt_h</p:attrName>
                                        </p:attrNameLst>
                                      </p:cBhvr>
                                      <p:tavLst>
                                        <p:tav tm="0">
                                          <p:val>
                                            <p:fltVal val="0"/>
                                          </p:val>
                                        </p:tav>
                                        <p:tav tm="100000">
                                          <p:val>
                                            <p:strVal val="#ppt_h"/>
                                          </p:val>
                                        </p:tav>
                                      </p:tavLst>
                                    </p:anim>
                                    <p:animEffect transition="in" filter="fade">
                                      <p:cBhvr>
                                        <p:cTn id="39" dur="500"/>
                                        <p:tgtEl>
                                          <p:spTgt spid="97"/>
                                        </p:tgtEl>
                                      </p:cBhvr>
                                    </p:animEffect>
                                  </p:childTnLst>
                                </p:cTn>
                              </p:par>
                              <p:par>
                                <p:cTn id="40" presetID="53" presetClass="entr" presetSubtype="16" fill="hold" nodeType="withEffect">
                                  <p:stCondLst>
                                    <p:cond delay="100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par>
                                <p:cTn id="45" presetID="53" presetClass="entr" presetSubtype="16" fill="hold" nodeType="withEffect">
                                  <p:stCondLst>
                                    <p:cond delay="1000"/>
                                  </p:stCondLst>
                                  <p:childTnLst>
                                    <p:set>
                                      <p:cBhvr>
                                        <p:cTn id="46" dur="1" fill="hold">
                                          <p:stCondLst>
                                            <p:cond delay="0"/>
                                          </p:stCondLst>
                                        </p:cTn>
                                        <p:tgtEl>
                                          <p:spTgt spid="99"/>
                                        </p:tgtEl>
                                        <p:attrNameLst>
                                          <p:attrName>style.visibility</p:attrName>
                                        </p:attrNameLst>
                                      </p:cBhvr>
                                      <p:to>
                                        <p:strVal val="visible"/>
                                      </p:to>
                                    </p:set>
                                    <p:anim calcmode="lin" valueType="num">
                                      <p:cBhvr>
                                        <p:cTn id="47" dur="500" fill="hold"/>
                                        <p:tgtEl>
                                          <p:spTgt spid="99"/>
                                        </p:tgtEl>
                                        <p:attrNameLst>
                                          <p:attrName>ppt_w</p:attrName>
                                        </p:attrNameLst>
                                      </p:cBhvr>
                                      <p:tavLst>
                                        <p:tav tm="0">
                                          <p:val>
                                            <p:fltVal val="0"/>
                                          </p:val>
                                        </p:tav>
                                        <p:tav tm="100000">
                                          <p:val>
                                            <p:strVal val="#ppt_w"/>
                                          </p:val>
                                        </p:tav>
                                      </p:tavLst>
                                    </p:anim>
                                    <p:anim calcmode="lin" valueType="num">
                                      <p:cBhvr>
                                        <p:cTn id="48" dur="500" fill="hold"/>
                                        <p:tgtEl>
                                          <p:spTgt spid="99"/>
                                        </p:tgtEl>
                                        <p:attrNameLst>
                                          <p:attrName>ppt_h</p:attrName>
                                        </p:attrNameLst>
                                      </p:cBhvr>
                                      <p:tavLst>
                                        <p:tav tm="0">
                                          <p:val>
                                            <p:fltVal val="0"/>
                                          </p:val>
                                        </p:tav>
                                        <p:tav tm="100000">
                                          <p:val>
                                            <p:strVal val="#ppt_h"/>
                                          </p:val>
                                        </p:tav>
                                      </p:tavLst>
                                    </p:anim>
                                    <p:animEffect transition="in" filter="fade">
                                      <p:cBhvr>
                                        <p:cTn id="49" dur="500"/>
                                        <p:tgtEl>
                                          <p:spTgt spid="99"/>
                                        </p:tgtEl>
                                      </p:cBhvr>
                                    </p:animEffect>
                                  </p:childTnLst>
                                </p:cTn>
                              </p:par>
                              <p:par>
                                <p:cTn id="50" presetID="53" presetClass="entr" presetSubtype="16" fill="hold" nodeType="withEffect">
                                  <p:stCondLst>
                                    <p:cond delay="1000"/>
                                  </p:stCondLst>
                                  <p:childTnLst>
                                    <p:set>
                                      <p:cBhvr>
                                        <p:cTn id="51" dur="1" fill="hold">
                                          <p:stCondLst>
                                            <p:cond delay="0"/>
                                          </p:stCondLst>
                                        </p:cTn>
                                        <p:tgtEl>
                                          <p:spTgt spid="100"/>
                                        </p:tgtEl>
                                        <p:attrNameLst>
                                          <p:attrName>style.visibility</p:attrName>
                                        </p:attrNameLst>
                                      </p:cBhvr>
                                      <p:to>
                                        <p:strVal val="visible"/>
                                      </p:to>
                                    </p:set>
                                    <p:anim calcmode="lin" valueType="num">
                                      <p:cBhvr>
                                        <p:cTn id="52" dur="500" fill="hold"/>
                                        <p:tgtEl>
                                          <p:spTgt spid="100"/>
                                        </p:tgtEl>
                                        <p:attrNameLst>
                                          <p:attrName>ppt_w</p:attrName>
                                        </p:attrNameLst>
                                      </p:cBhvr>
                                      <p:tavLst>
                                        <p:tav tm="0">
                                          <p:val>
                                            <p:fltVal val="0"/>
                                          </p:val>
                                        </p:tav>
                                        <p:tav tm="100000">
                                          <p:val>
                                            <p:strVal val="#ppt_w"/>
                                          </p:val>
                                        </p:tav>
                                      </p:tavLst>
                                    </p:anim>
                                    <p:anim calcmode="lin" valueType="num">
                                      <p:cBhvr>
                                        <p:cTn id="53" dur="500" fill="hold"/>
                                        <p:tgtEl>
                                          <p:spTgt spid="100"/>
                                        </p:tgtEl>
                                        <p:attrNameLst>
                                          <p:attrName>ppt_h</p:attrName>
                                        </p:attrNameLst>
                                      </p:cBhvr>
                                      <p:tavLst>
                                        <p:tav tm="0">
                                          <p:val>
                                            <p:fltVal val="0"/>
                                          </p:val>
                                        </p:tav>
                                        <p:tav tm="100000">
                                          <p:val>
                                            <p:strVal val="#ppt_h"/>
                                          </p:val>
                                        </p:tav>
                                      </p:tavLst>
                                    </p:anim>
                                    <p:animEffect transition="in" filter="fade">
                                      <p:cBhvr>
                                        <p:cTn id="54" dur="500"/>
                                        <p:tgtEl>
                                          <p:spTgt spid="100"/>
                                        </p:tgtEl>
                                      </p:cBhvr>
                                    </p:animEffect>
                                  </p:childTnLst>
                                </p:cTn>
                              </p:par>
                              <p:par>
                                <p:cTn id="55" presetID="53" presetClass="entr" presetSubtype="16" fill="hold" nodeType="withEffect">
                                  <p:stCondLst>
                                    <p:cond delay="1000"/>
                                  </p:stCondLst>
                                  <p:childTnLst>
                                    <p:set>
                                      <p:cBhvr>
                                        <p:cTn id="56" dur="1" fill="hold">
                                          <p:stCondLst>
                                            <p:cond delay="0"/>
                                          </p:stCondLst>
                                        </p:cTn>
                                        <p:tgtEl>
                                          <p:spTgt spid="101"/>
                                        </p:tgtEl>
                                        <p:attrNameLst>
                                          <p:attrName>style.visibility</p:attrName>
                                        </p:attrNameLst>
                                      </p:cBhvr>
                                      <p:to>
                                        <p:strVal val="visible"/>
                                      </p:to>
                                    </p:set>
                                    <p:anim calcmode="lin" valueType="num">
                                      <p:cBhvr>
                                        <p:cTn id="57" dur="500" fill="hold"/>
                                        <p:tgtEl>
                                          <p:spTgt spid="101"/>
                                        </p:tgtEl>
                                        <p:attrNameLst>
                                          <p:attrName>ppt_w</p:attrName>
                                        </p:attrNameLst>
                                      </p:cBhvr>
                                      <p:tavLst>
                                        <p:tav tm="0">
                                          <p:val>
                                            <p:fltVal val="0"/>
                                          </p:val>
                                        </p:tav>
                                        <p:tav tm="100000">
                                          <p:val>
                                            <p:strVal val="#ppt_w"/>
                                          </p:val>
                                        </p:tav>
                                      </p:tavLst>
                                    </p:anim>
                                    <p:anim calcmode="lin" valueType="num">
                                      <p:cBhvr>
                                        <p:cTn id="58" dur="500" fill="hold"/>
                                        <p:tgtEl>
                                          <p:spTgt spid="101"/>
                                        </p:tgtEl>
                                        <p:attrNameLst>
                                          <p:attrName>ppt_h</p:attrName>
                                        </p:attrNameLst>
                                      </p:cBhvr>
                                      <p:tavLst>
                                        <p:tav tm="0">
                                          <p:val>
                                            <p:fltVal val="0"/>
                                          </p:val>
                                        </p:tav>
                                        <p:tav tm="100000">
                                          <p:val>
                                            <p:strVal val="#ppt_h"/>
                                          </p:val>
                                        </p:tav>
                                      </p:tavLst>
                                    </p:anim>
                                    <p:animEffect transition="in" filter="fade">
                                      <p:cBhvr>
                                        <p:cTn id="59" dur="500"/>
                                        <p:tgtEl>
                                          <p:spTgt spid="101"/>
                                        </p:tgtEl>
                                      </p:cBhvr>
                                    </p:animEffect>
                                  </p:childTnLst>
                                </p:cTn>
                              </p:par>
                              <p:par>
                                <p:cTn id="60" presetID="53" presetClass="entr" presetSubtype="16" fill="hold" nodeType="withEffect">
                                  <p:stCondLst>
                                    <p:cond delay="100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500" fill="hold"/>
                                        <p:tgtEl>
                                          <p:spTgt spid="102"/>
                                        </p:tgtEl>
                                        <p:attrNameLst>
                                          <p:attrName>ppt_w</p:attrName>
                                        </p:attrNameLst>
                                      </p:cBhvr>
                                      <p:tavLst>
                                        <p:tav tm="0">
                                          <p:val>
                                            <p:fltVal val="0"/>
                                          </p:val>
                                        </p:tav>
                                        <p:tav tm="100000">
                                          <p:val>
                                            <p:strVal val="#ppt_w"/>
                                          </p:val>
                                        </p:tav>
                                      </p:tavLst>
                                    </p:anim>
                                    <p:anim calcmode="lin" valueType="num">
                                      <p:cBhvr>
                                        <p:cTn id="63" dur="500" fill="hold"/>
                                        <p:tgtEl>
                                          <p:spTgt spid="102"/>
                                        </p:tgtEl>
                                        <p:attrNameLst>
                                          <p:attrName>ppt_h</p:attrName>
                                        </p:attrNameLst>
                                      </p:cBhvr>
                                      <p:tavLst>
                                        <p:tav tm="0">
                                          <p:val>
                                            <p:fltVal val="0"/>
                                          </p:val>
                                        </p:tav>
                                        <p:tav tm="100000">
                                          <p:val>
                                            <p:strVal val="#ppt_h"/>
                                          </p:val>
                                        </p:tav>
                                      </p:tavLst>
                                    </p:anim>
                                    <p:animEffect transition="in" filter="fade">
                                      <p:cBhvr>
                                        <p:cTn id="64" dur="500"/>
                                        <p:tgtEl>
                                          <p:spTgt spid="102"/>
                                        </p:tgtEl>
                                      </p:cBhvr>
                                    </p:animEffect>
                                  </p:childTnLst>
                                </p:cTn>
                              </p:par>
                              <p:par>
                                <p:cTn id="65" presetID="53" presetClass="entr" presetSubtype="16" fill="hold" nodeType="withEffect">
                                  <p:stCondLst>
                                    <p:cond delay="1000"/>
                                  </p:stCondLst>
                                  <p:childTnLst>
                                    <p:set>
                                      <p:cBhvr>
                                        <p:cTn id="66" dur="1" fill="hold">
                                          <p:stCondLst>
                                            <p:cond delay="0"/>
                                          </p:stCondLst>
                                        </p:cTn>
                                        <p:tgtEl>
                                          <p:spTgt spid="103"/>
                                        </p:tgtEl>
                                        <p:attrNameLst>
                                          <p:attrName>style.visibility</p:attrName>
                                        </p:attrNameLst>
                                      </p:cBhvr>
                                      <p:to>
                                        <p:strVal val="visible"/>
                                      </p:to>
                                    </p:set>
                                    <p:anim calcmode="lin" valueType="num">
                                      <p:cBhvr>
                                        <p:cTn id="67" dur="500" fill="hold"/>
                                        <p:tgtEl>
                                          <p:spTgt spid="103"/>
                                        </p:tgtEl>
                                        <p:attrNameLst>
                                          <p:attrName>ppt_w</p:attrName>
                                        </p:attrNameLst>
                                      </p:cBhvr>
                                      <p:tavLst>
                                        <p:tav tm="0">
                                          <p:val>
                                            <p:fltVal val="0"/>
                                          </p:val>
                                        </p:tav>
                                        <p:tav tm="100000">
                                          <p:val>
                                            <p:strVal val="#ppt_w"/>
                                          </p:val>
                                        </p:tav>
                                      </p:tavLst>
                                    </p:anim>
                                    <p:anim calcmode="lin" valueType="num">
                                      <p:cBhvr>
                                        <p:cTn id="68" dur="500" fill="hold"/>
                                        <p:tgtEl>
                                          <p:spTgt spid="103"/>
                                        </p:tgtEl>
                                        <p:attrNameLst>
                                          <p:attrName>ppt_h</p:attrName>
                                        </p:attrNameLst>
                                      </p:cBhvr>
                                      <p:tavLst>
                                        <p:tav tm="0">
                                          <p:val>
                                            <p:fltVal val="0"/>
                                          </p:val>
                                        </p:tav>
                                        <p:tav tm="100000">
                                          <p:val>
                                            <p:strVal val="#ppt_h"/>
                                          </p:val>
                                        </p:tav>
                                      </p:tavLst>
                                    </p:anim>
                                    <p:animEffect transition="in" filter="fade">
                                      <p:cBhvr>
                                        <p:cTn id="69" dur="500"/>
                                        <p:tgtEl>
                                          <p:spTgt spid="103"/>
                                        </p:tgtEl>
                                      </p:cBhvr>
                                    </p:animEffect>
                                  </p:childTnLst>
                                </p:cTn>
                              </p:par>
                              <p:par>
                                <p:cTn id="70" presetID="53" presetClass="entr" presetSubtype="16" fill="hold" nodeType="withEffect">
                                  <p:stCondLst>
                                    <p:cond delay="1000"/>
                                  </p:stCondLst>
                                  <p:childTnLst>
                                    <p:set>
                                      <p:cBhvr>
                                        <p:cTn id="71" dur="1" fill="hold">
                                          <p:stCondLst>
                                            <p:cond delay="0"/>
                                          </p:stCondLst>
                                        </p:cTn>
                                        <p:tgtEl>
                                          <p:spTgt spid="104"/>
                                        </p:tgtEl>
                                        <p:attrNameLst>
                                          <p:attrName>style.visibility</p:attrName>
                                        </p:attrNameLst>
                                      </p:cBhvr>
                                      <p:to>
                                        <p:strVal val="visible"/>
                                      </p:to>
                                    </p:set>
                                    <p:anim calcmode="lin" valueType="num">
                                      <p:cBhvr>
                                        <p:cTn id="72" dur="500" fill="hold"/>
                                        <p:tgtEl>
                                          <p:spTgt spid="104"/>
                                        </p:tgtEl>
                                        <p:attrNameLst>
                                          <p:attrName>ppt_w</p:attrName>
                                        </p:attrNameLst>
                                      </p:cBhvr>
                                      <p:tavLst>
                                        <p:tav tm="0">
                                          <p:val>
                                            <p:fltVal val="0"/>
                                          </p:val>
                                        </p:tav>
                                        <p:tav tm="100000">
                                          <p:val>
                                            <p:strVal val="#ppt_w"/>
                                          </p:val>
                                        </p:tav>
                                      </p:tavLst>
                                    </p:anim>
                                    <p:anim calcmode="lin" valueType="num">
                                      <p:cBhvr>
                                        <p:cTn id="73" dur="500" fill="hold"/>
                                        <p:tgtEl>
                                          <p:spTgt spid="104"/>
                                        </p:tgtEl>
                                        <p:attrNameLst>
                                          <p:attrName>ppt_h</p:attrName>
                                        </p:attrNameLst>
                                      </p:cBhvr>
                                      <p:tavLst>
                                        <p:tav tm="0">
                                          <p:val>
                                            <p:fltVal val="0"/>
                                          </p:val>
                                        </p:tav>
                                        <p:tav tm="100000">
                                          <p:val>
                                            <p:strVal val="#ppt_h"/>
                                          </p:val>
                                        </p:tav>
                                      </p:tavLst>
                                    </p:anim>
                                    <p:animEffect transition="in" filter="fade">
                                      <p:cBhvr>
                                        <p:cTn id="74"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cs typeface="Segoe UI" panose="020B0502040204020203" pitchFamily="34" charset="0"/>
              </a:rPr>
              <a:t>History of uranium industry in Kazakhstan</a:t>
            </a:r>
            <a:endParaRPr lang="en-US" sz="2800" spc="200" dirty="0"/>
          </a:p>
        </p:txBody>
      </p:sp>
      <p:sp>
        <p:nvSpPr>
          <p:cNvPr id="156" name="Date Placeholder 7"/>
          <p:cNvSpPr>
            <a:spLocks noGrp="1"/>
          </p:cNvSpPr>
          <p:nvPr>
            <p:ph type="dt" sz="half" idx="10"/>
          </p:nvPr>
        </p:nvSpPr>
        <p:spPr/>
        <p:txBody>
          <a:bodyPr/>
          <a:lstStyle/>
          <a:p>
            <a:pPr algn="r" fontAlgn="base">
              <a:spcBef>
                <a:spcPct val="0"/>
              </a:spcBef>
              <a:spcAft>
                <a:spcPct val="0"/>
              </a:spcAft>
            </a:pPr>
            <a:r>
              <a:rPr lang="en-US" sz="1200" dirty="0"/>
              <a:t>2024</a:t>
            </a:r>
            <a:endParaRPr lang="en-CA" sz="1200" dirty="0"/>
          </a:p>
        </p:txBody>
      </p:sp>
      <p:sp>
        <p:nvSpPr>
          <p:cNvPr id="29" name="Footer Placeholder 28"/>
          <p:cNvSpPr>
            <a:spLocks noGrp="1"/>
          </p:cNvSpPr>
          <p:nvPr>
            <p:ph type="ftr" sz="quarter" idx="11"/>
          </p:nvPr>
        </p:nvSpPr>
        <p:spPr/>
        <p:txBody>
          <a:bodyPr/>
          <a:lstStyle/>
          <a:p>
            <a:pPr algn="ctr" fontAlgn="base">
              <a:spcBef>
                <a:spcPct val="0"/>
              </a:spcBef>
              <a:spcAft>
                <a:spcPct val="0"/>
              </a:spcAft>
            </a:pPr>
            <a:r>
              <a:rPr lang="en-CA" sz="1200" dirty="0"/>
              <a:t>Astana-</a:t>
            </a:r>
            <a:r>
              <a:rPr lang="en-CA" sz="1200" dirty="0" err="1"/>
              <a:t>Vanco</a:t>
            </a:r>
            <a:r>
              <a:rPr lang="en-US" sz="1200" dirty="0"/>
              <a:t>u</a:t>
            </a:r>
            <a:r>
              <a:rPr lang="en-CA" sz="1200" dirty="0" err="1"/>
              <a:t>ver</a:t>
            </a:r>
            <a:endParaRPr lang="en-CA" sz="1200" dirty="0"/>
          </a:p>
        </p:txBody>
      </p:sp>
      <p:sp>
        <p:nvSpPr>
          <p:cNvPr id="89" name="Номер слайда 5"/>
          <p:cNvSpPr>
            <a:spLocks noGrp="1"/>
          </p:cNvSpPr>
          <p:nvPr>
            <p:ph type="sldNum" sz="quarter" idx="12"/>
          </p:nvPr>
        </p:nvSpPr>
        <p:spPr/>
        <p:txBody>
          <a:bodyPr/>
          <a:lstStyle/>
          <a:p>
            <a:pPr marL="38100" algn="ctr">
              <a:lnSpc>
                <a:spcPct val="100000"/>
              </a:lnSpc>
              <a:spcBef>
                <a:spcPts val="105"/>
              </a:spcBef>
            </a:pPr>
            <a:fld id="{81D60167-4931-47E6-BA6A-407CBD079E47}" type="slidenum">
              <a:rPr lang="ru-RU" sz="1200" spc="-25" smtClean="0"/>
              <a:pPr marL="38100" algn="ctr">
                <a:lnSpc>
                  <a:spcPct val="100000"/>
                </a:lnSpc>
                <a:spcBef>
                  <a:spcPts val="105"/>
                </a:spcBef>
              </a:pPr>
              <a:t>4</a:t>
            </a:fld>
            <a:endParaRPr lang="ru-RU" sz="1200" spc="-25" dirty="0"/>
          </a:p>
        </p:txBody>
      </p:sp>
      <p:sp>
        <p:nvSpPr>
          <p:cNvPr id="31" name="Объект 30"/>
          <p:cNvSpPr txBox="1">
            <a:spLocks noGrp="1"/>
          </p:cNvSpPr>
          <p:nvPr>
            <p:ph idx="1"/>
          </p:nvPr>
        </p:nvSpPr>
        <p:spPr>
          <a:xfrm>
            <a:off x="296603" y="1630672"/>
            <a:ext cx="11598793" cy="4717818"/>
          </a:xfrm>
          <a:prstGeom prst="rect">
            <a:avLst/>
          </a:prstGeom>
          <a:noFill/>
        </p:spPr>
        <p:txBody>
          <a:bodyPr wrap="none" lIns="0" tIns="0" rIns="0" bIns="0" rtlCol="0">
            <a:noAutofit/>
          </a:bodyPr>
          <a:lstStyle/>
          <a:p>
            <a:pPr lvl="0">
              <a:lnSpc>
                <a:spcPct val="100000"/>
              </a:lnSpc>
            </a:pPr>
            <a:r>
              <a:rPr lang="en-US" sz="1100" dirty="0">
                <a:solidFill>
                  <a:srgbClr val="002673"/>
                </a:solidFill>
              </a:rPr>
              <a:t>1947 - Exploration for uranium started in Kazakhstan</a:t>
            </a:r>
          </a:p>
          <a:p>
            <a:pPr lvl="0">
              <a:lnSpc>
                <a:spcPct val="100000"/>
              </a:lnSpc>
            </a:pPr>
            <a:r>
              <a:rPr lang="en-US" sz="1100" dirty="0">
                <a:solidFill>
                  <a:srgbClr val="002673"/>
                </a:solidFill>
              </a:rPr>
              <a:t>Hydrothermal deposits:</a:t>
            </a:r>
          </a:p>
          <a:p>
            <a:pPr>
              <a:lnSpc>
                <a:spcPct val="100000"/>
              </a:lnSpc>
            </a:pPr>
            <a:r>
              <a:rPr lang="en-US" sz="1100" dirty="0">
                <a:solidFill>
                  <a:srgbClr val="002673"/>
                </a:solidFill>
              </a:rPr>
              <a:t>- 1951 - </a:t>
            </a:r>
            <a:r>
              <a:rPr lang="en-US" sz="1100" dirty="0" err="1">
                <a:solidFill>
                  <a:srgbClr val="002673"/>
                </a:solidFill>
              </a:rPr>
              <a:t>Kurday</a:t>
            </a:r>
            <a:r>
              <a:rPr lang="en-US" sz="1100" dirty="0">
                <a:solidFill>
                  <a:srgbClr val="002673"/>
                </a:solidFill>
              </a:rPr>
              <a:t> deposit was discovered in South-East KZ</a:t>
            </a:r>
          </a:p>
          <a:p>
            <a:pPr>
              <a:lnSpc>
                <a:spcPct val="100000"/>
              </a:lnSpc>
            </a:pPr>
            <a:r>
              <a:rPr lang="en-US" sz="1100" dirty="0">
                <a:solidFill>
                  <a:srgbClr val="002673"/>
                </a:solidFill>
              </a:rPr>
              <a:t>- 1950’s - shallow deposits in Central and North KZ were discovered and commenced to the operation</a:t>
            </a:r>
          </a:p>
          <a:p>
            <a:pPr lvl="0">
              <a:lnSpc>
                <a:spcPct val="100000"/>
              </a:lnSpc>
            </a:pPr>
            <a:r>
              <a:rPr lang="en-US" sz="1100" b="1" dirty="0">
                <a:solidFill>
                  <a:srgbClr val="002673"/>
                </a:solidFill>
              </a:rPr>
              <a:t>Mesozoic-Cenozoic deposits:</a:t>
            </a:r>
          </a:p>
          <a:p>
            <a:pPr>
              <a:lnSpc>
                <a:spcPct val="100000"/>
              </a:lnSpc>
            </a:pPr>
            <a:r>
              <a:rPr lang="en-US" sz="1100" dirty="0">
                <a:solidFill>
                  <a:srgbClr val="002673"/>
                </a:solidFill>
              </a:rPr>
              <a:t>- 1954 - U-phosphate deposits associated with clay-fishbone sediments in SW KZ</a:t>
            </a:r>
          </a:p>
          <a:p>
            <a:pPr>
              <a:lnSpc>
                <a:spcPct val="100000"/>
              </a:lnSpc>
            </a:pPr>
            <a:r>
              <a:rPr lang="en-US" sz="1100" dirty="0">
                <a:solidFill>
                  <a:srgbClr val="002673"/>
                </a:solidFill>
              </a:rPr>
              <a:t>- 1957 - U-bearing coal deposit identified in SE KZ</a:t>
            </a:r>
          </a:p>
          <a:p>
            <a:pPr>
              <a:lnSpc>
                <a:spcPct val="100000"/>
              </a:lnSpc>
            </a:pPr>
            <a:r>
              <a:rPr lang="en-US" sz="1100" dirty="0">
                <a:solidFill>
                  <a:srgbClr val="002673"/>
                </a:solidFill>
              </a:rPr>
              <a:t>- End of 1950's the first roll-front/epigenetic deposit discovered in Uzbekistan, </a:t>
            </a:r>
            <a:r>
              <a:rPr lang="en-US" sz="1100" dirty="0" err="1">
                <a:solidFill>
                  <a:srgbClr val="002673"/>
                </a:solidFill>
              </a:rPr>
              <a:t>Uchkuduk</a:t>
            </a:r>
            <a:endParaRPr lang="en-US" sz="1100" dirty="0">
              <a:solidFill>
                <a:srgbClr val="002673"/>
              </a:solidFill>
            </a:endParaRPr>
          </a:p>
          <a:p>
            <a:pPr>
              <a:lnSpc>
                <a:spcPct val="100000"/>
              </a:lnSpc>
            </a:pPr>
            <a:r>
              <a:rPr lang="en-US" sz="1100" dirty="0">
                <a:solidFill>
                  <a:srgbClr val="002673"/>
                </a:solidFill>
              </a:rPr>
              <a:t>- In 1960’s the idea of epigenetic deposits was applied to South KZ and several discoveries took</a:t>
            </a:r>
          </a:p>
          <a:p>
            <a:pPr marL="0" indent="0">
              <a:lnSpc>
                <a:spcPct val="100000"/>
              </a:lnSpc>
              <a:buNone/>
            </a:pPr>
            <a:r>
              <a:rPr lang="ru-RU" sz="1100" dirty="0">
                <a:solidFill>
                  <a:srgbClr val="002673"/>
                </a:solidFill>
              </a:rPr>
              <a:t>        </a:t>
            </a:r>
            <a:r>
              <a:rPr lang="en-US" sz="1100" dirty="0">
                <a:solidFill>
                  <a:srgbClr val="002673"/>
                </a:solidFill>
              </a:rPr>
              <a:t>place like </a:t>
            </a:r>
            <a:r>
              <a:rPr lang="en-US" sz="1100" dirty="0" err="1">
                <a:solidFill>
                  <a:srgbClr val="002673"/>
                </a:solidFill>
              </a:rPr>
              <a:t>Uvanas</a:t>
            </a:r>
            <a:r>
              <a:rPr lang="en-US" sz="1100" dirty="0">
                <a:solidFill>
                  <a:srgbClr val="002673"/>
                </a:solidFill>
              </a:rPr>
              <a:t>, </a:t>
            </a:r>
            <a:r>
              <a:rPr lang="en-US" sz="1100" dirty="0" err="1">
                <a:solidFill>
                  <a:srgbClr val="002673"/>
                </a:solidFill>
              </a:rPr>
              <a:t>Zhalpak</a:t>
            </a:r>
            <a:r>
              <a:rPr lang="en-US" sz="1100" dirty="0">
                <a:solidFill>
                  <a:srgbClr val="002673"/>
                </a:solidFill>
              </a:rPr>
              <a:t>, </a:t>
            </a:r>
            <a:r>
              <a:rPr lang="en-US" sz="1100" dirty="0" err="1">
                <a:solidFill>
                  <a:srgbClr val="002673"/>
                </a:solidFill>
              </a:rPr>
              <a:t>Shayan</a:t>
            </a:r>
            <a:r>
              <a:rPr lang="en-US" sz="1100" dirty="0">
                <a:solidFill>
                  <a:srgbClr val="002673"/>
                </a:solidFill>
              </a:rPr>
              <a:t> and </a:t>
            </a:r>
            <a:r>
              <a:rPr lang="en-US" sz="1100" dirty="0" err="1">
                <a:solidFill>
                  <a:srgbClr val="002673"/>
                </a:solidFill>
              </a:rPr>
              <a:t>Kyzylkol</a:t>
            </a:r>
            <a:r>
              <a:rPr lang="en-US" sz="1100" dirty="0">
                <a:solidFill>
                  <a:srgbClr val="002673"/>
                </a:solidFill>
              </a:rPr>
              <a:t>, at the same time that was clear that these</a:t>
            </a:r>
            <a:r>
              <a:rPr lang="ru-RU" sz="1100" dirty="0">
                <a:solidFill>
                  <a:srgbClr val="002673"/>
                </a:solidFill>
              </a:rPr>
              <a:t> </a:t>
            </a:r>
          </a:p>
          <a:p>
            <a:pPr marL="0" indent="0">
              <a:lnSpc>
                <a:spcPct val="100000"/>
              </a:lnSpc>
              <a:buNone/>
            </a:pPr>
            <a:r>
              <a:rPr lang="ru-RU" sz="1100" dirty="0">
                <a:solidFill>
                  <a:srgbClr val="002673"/>
                </a:solidFill>
              </a:rPr>
              <a:t>        </a:t>
            </a:r>
            <a:r>
              <a:rPr lang="en-US" sz="1100" dirty="0">
                <a:solidFill>
                  <a:srgbClr val="002673"/>
                </a:solidFill>
              </a:rPr>
              <a:t>deposit are not suitable open pit mining</a:t>
            </a:r>
          </a:p>
          <a:p>
            <a:pPr>
              <a:lnSpc>
                <a:spcPct val="100000"/>
              </a:lnSpc>
            </a:pPr>
            <a:r>
              <a:rPr lang="ru-RU" sz="1100" dirty="0">
                <a:solidFill>
                  <a:srgbClr val="002673"/>
                </a:solidFill>
              </a:rPr>
              <a:t>- </a:t>
            </a:r>
            <a:r>
              <a:rPr lang="en-US" sz="1100" dirty="0">
                <a:solidFill>
                  <a:srgbClr val="002673"/>
                </a:solidFill>
              </a:rPr>
              <a:t>1969 - pilot ISL started at </a:t>
            </a:r>
            <a:r>
              <a:rPr lang="en-US" sz="1100" dirty="0" err="1">
                <a:solidFill>
                  <a:srgbClr val="002673"/>
                </a:solidFill>
              </a:rPr>
              <a:t>Uvanas</a:t>
            </a:r>
            <a:endParaRPr lang="en-US" sz="1100" dirty="0">
              <a:solidFill>
                <a:srgbClr val="002673"/>
              </a:solidFill>
            </a:endParaRPr>
          </a:p>
          <a:p>
            <a:pPr>
              <a:lnSpc>
                <a:spcPct val="100000"/>
              </a:lnSpc>
            </a:pPr>
            <a:r>
              <a:rPr lang="en-US" sz="1100" dirty="0">
                <a:solidFill>
                  <a:srgbClr val="002673"/>
                </a:solidFill>
              </a:rPr>
              <a:t>- 1977 - production ISL at </a:t>
            </a:r>
            <a:r>
              <a:rPr lang="en-US" sz="1100" dirty="0" err="1">
                <a:solidFill>
                  <a:srgbClr val="002673"/>
                </a:solidFill>
              </a:rPr>
              <a:t>Uvanas</a:t>
            </a:r>
            <a:r>
              <a:rPr lang="en-US" sz="1100" dirty="0">
                <a:solidFill>
                  <a:srgbClr val="002673"/>
                </a:solidFill>
              </a:rPr>
              <a:t> commenced</a:t>
            </a:r>
          </a:p>
          <a:p>
            <a:pPr>
              <a:lnSpc>
                <a:spcPct val="100000"/>
              </a:lnSpc>
            </a:pPr>
            <a:r>
              <a:rPr lang="en-US" sz="1100" dirty="0">
                <a:solidFill>
                  <a:srgbClr val="002673"/>
                </a:solidFill>
              </a:rPr>
              <a:t>- 1970-1980’s - massive exploration of other deposits in South KZ made as well as production</a:t>
            </a:r>
          </a:p>
          <a:p>
            <a:pPr marL="0" indent="0">
              <a:lnSpc>
                <a:spcPct val="100000"/>
              </a:lnSpc>
              <a:buNone/>
            </a:pPr>
            <a:r>
              <a:rPr lang="ru-RU" sz="1100" dirty="0">
                <a:solidFill>
                  <a:srgbClr val="002673"/>
                </a:solidFill>
              </a:rPr>
              <a:t>        </a:t>
            </a:r>
            <a:r>
              <a:rPr lang="en-US" sz="1100" dirty="0">
                <a:solidFill>
                  <a:srgbClr val="002673"/>
                </a:solidFill>
              </a:rPr>
              <a:t>started at some</a:t>
            </a:r>
          </a:p>
          <a:p>
            <a:pPr>
              <a:lnSpc>
                <a:spcPct val="100000"/>
              </a:lnSpc>
            </a:pPr>
            <a:r>
              <a:rPr lang="en-US" sz="1100" dirty="0">
                <a:solidFill>
                  <a:srgbClr val="002673"/>
                </a:solidFill>
              </a:rPr>
              <a:t>- 1997-2000’s- major production started at most of currently operated mines</a:t>
            </a:r>
          </a:p>
          <a:p>
            <a:pPr algn="l">
              <a:lnSpc>
                <a:spcPct val="100000"/>
              </a:lnSpc>
            </a:pPr>
            <a:endParaRPr lang="en-US" sz="1100" dirty="0">
              <a:solidFill>
                <a:srgbClr val="002673"/>
              </a:solidFill>
              <a:latin typeface="+mn-lt"/>
            </a:endParaRPr>
          </a:p>
        </p:txBody>
      </p:sp>
      <p:sp>
        <p:nvSpPr>
          <p:cNvPr id="6" name="Объект 5"/>
          <p:cNvSpPr>
            <a:spLocks noGrp="1"/>
          </p:cNvSpPr>
          <p:nvPr>
            <p:ph sz="quarter" idx="13"/>
          </p:nvPr>
        </p:nvSpPr>
        <p:spPr>
          <a:xfrm>
            <a:off x="225083" y="1135675"/>
            <a:ext cx="11621593" cy="620138"/>
          </a:xfrm>
        </p:spPr>
        <p:txBody>
          <a:bodyPr/>
          <a:lstStyle/>
          <a:p>
            <a:r>
              <a:rPr lang="en-US" sz="2000" dirty="0">
                <a:solidFill>
                  <a:srgbClr val="002673"/>
                </a:solidFill>
              </a:rPr>
              <a:t>Exploration History of Uranium in Kazakhstan:</a:t>
            </a:r>
          </a:p>
          <a:p>
            <a:endParaRPr lang="en-US" dirty="0"/>
          </a:p>
        </p:txBody>
      </p:sp>
      <p:sp>
        <p:nvSpPr>
          <p:cNvPr id="198" name="Прямоугольник 3"/>
          <p:cNvSpPr/>
          <p:nvPr/>
        </p:nvSpPr>
        <p:spPr>
          <a:xfrm>
            <a:off x="225083" y="6090564"/>
            <a:ext cx="5985741" cy="430887"/>
          </a:xfrm>
          <a:prstGeom prst="rect">
            <a:avLst/>
          </a:prstGeom>
        </p:spPr>
        <p:txBody>
          <a:bodyPr wrap="square" lIns="0">
            <a:spAutoFit/>
          </a:bodyPr>
          <a:lstStyle/>
          <a:p>
            <a:r>
              <a:rPr lang="en-GB" sz="700" i="1" dirty="0">
                <a:solidFill>
                  <a:srgbClr val="002673"/>
                </a:solidFill>
                <a:latin typeface="Century Gothic" panose="020B0502020202020204" pitchFamily="34" charset="0"/>
                <a:cs typeface="Arial" panose="020B0604020202020204" pitchFamily="34" charset="0"/>
              </a:rPr>
              <a:t>Source: Company information, third-party sources</a:t>
            </a:r>
          </a:p>
          <a:p>
            <a:endParaRPr lang="ru-RU" sz="800" dirty="0"/>
          </a:p>
          <a:p>
            <a:endParaRPr lang="en-US" sz="700" i="1" dirty="0">
              <a:latin typeface="Century Gothic" panose="020B0502020202020204" pitchFamily="34" charset="0"/>
              <a:cs typeface="Arial" panose="020B0604020202020204" pitchFamily="34" charset="0"/>
            </a:endParaRPr>
          </a:p>
        </p:txBody>
      </p:sp>
      <p:sp>
        <p:nvSpPr>
          <p:cNvPr id="4" name="TextBox 3"/>
          <p:cNvSpPr txBox="1"/>
          <p:nvPr/>
        </p:nvSpPr>
        <p:spPr>
          <a:xfrm>
            <a:off x="10403801" y="4791553"/>
            <a:ext cx="726640" cy="276999"/>
          </a:xfrm>
          <a:prstGeom prst="rect">
            <a:avLst/>
          </a:prstGeom>
          <a:noFill/>
        </p:spPr>
        <p:txBody>
          <a:bodyPr wrap="square" rtlCol="0">
            <a:spAutoFit/>
          </a:bodyPr>
          <a:lstStyle/>
          <a:p>
            <a:r>
              <a:rPr lang="en-US" sz="1200" b="1" dirty="0">
                <a:solidFill>
                  <a:schemeClr val="bg1"/>
                </a:solidFill>
                <a:latin typeface="Century Gothic" panose="020B0502020202020204" pitchFamily="34" charset="0"/>
                <a:cs typeface="Arial" panose="020B0604020202020204" pitchFamily="34" charset="0"/>
              </a:rPr>
              <a:t>331.2</a:t>
            </a:r>
            <a:endParaRPr lang="ru-RU" sz="1200" b="1" dirty="0">
              <a:solidFill>
                <a:schemeClr val="bg1"/>
              </a:solidFill>
              <a:latin typeface="Century Gothic" panose="020B0502020202020204" pitchFamily="34" charset="0"/>
              <a:cs typeface="Arial" panose="020B0604020202020204" pitchFamily="34" charset="0"/>
            </a:endParaRPr>
          </a:p>
        </p:txBody>
      </p:sp>
      <p:sp>
        <p:nvSpPr>
          <p:cNvPr id="130" name="TextBox 129"/>
          <p:cNvSpPr txBox="1"/>
          <p:nvPr/>
        </p:nvSpPr>
        <p:spPr>
          <a:xfrm>
            <a:off x="10841299" y="5122709"/>
            <a:ext cx="726640" cy="276999"/>
          </a:xfrm>
          <a:prstGeom prst="rect">
            <a:avLst/>
          </a:prstGeom>
          <a:noFill/>
        </p:spPr>
        <p:txBody>
          <a:bodyPr wrap="square" rtlCol="0">
            <a:spAutoFit/>
          </a:bodyPr>
          <a:lstStyle/>
          <a:p>
            <a:r>
              <a:rPr lang="en-US" sz="1200" b="1" dirty="0">
                <a:solidFill>
                  <a:schemeClr val="bg1"/>
                </a:solidFill>
                <a:latin typeface="Century Gothic" panose="020B0502020202020204" pitchFamily="34" charset="0"/>
                <a:cs typeface="Arial" panose="020B0604020202020204" pitchFamily="34" charset="0"/>
              </a:rPr>
              <a:t>224.5</a:t>
            </a:r>
          </a:p>
        </p:txBody>
      </p:sp>
      <p:sp>
        <p:nvSpPr>
          <p:cNvPr id="87" name="TextBox 1"/>
          <p:cNvSpPr txBox="1"/>
          <p:nvPr/>
        </p:nvSpPr>
        <p:spPr>
          <a:xfrm>
            <a:off x="6680161" y="2631933"/>
            <a:ext cx="756275" cy="479464"/>
          </a:xfrm>
          <a:prstGeom prst="rect">
            <a:avLst/>
          </a:prstGeom>
        </p:spPr>
        <p:txBody>
          <a:bodyPr vert="vert270"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solidFill>
                  <a:schemeClr val="bg1"/>
                </a:solidFill>
                <a:latin typeface="Century Gothic" panose="020B0502020202020204" pitchFamily="34" charset="0"/>
              </a:rPr>
              <a:t>21.8</a:t>
            </a:r>
          </a:p>
        </p:txBody>
      </p:sp>
      <p:sp>
        <p:nvSpPr>
          <p:cNvPr id="91" name="TextBox 1"/>
          <p:cNvSpPr txBox="1"/>
          <p:nvPr/>
        </p:nvSpPr>
        <p:spPr>
          <a:xfrm>
            <a:off x="6884569" y="2689173"/>
            <a:ext cx="756275" cy="479464"/>
          </a:xfrm>
          <a:prstGeom prst="rect">
            <a:avLst/>
          </a:prstGeom>
        </p:spPr>
        <p:txBody>
          <a:bodyPr vert="vert270"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solidFill>
                  <a:schemeClr val="bg1"/>
                </a:solidFill>
                <a:latin typeface="Century Gothic" panose="020B0502020202020204" pitchFamily="34" charset="0"/>
              </a:rPr>
              <a:t>21.2</a:t>
            </a:r>
          </a:p>
        </p:txBody>
      </p:sp>
      <p:pic>
        <p:nvPicPr>
          <p:cNvPr id="32" name="Рисунок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651" y="1993806"/>
            <a:ext cx="2383037" cy="1589267"/>
          </a:xfrm>
          <a:prstGeom prst="rect">
            <a:avLst/>
          </a:prstGeom>
          <a:ln>
            <a:noFill/>
          </a:ln>
          <a:effectLst>
            <a:outerShdw blurRad="292100" dist="139700" dir="2700000" algn="tl" rotWithShape="0">
              <a:srgbClr val="333333">
                <a:alpha val="65000"/>
              </a:srgbClr>
            </a:outerShdw>
          </a:effectLst>
        </p:spPr>
      </p:pic>
      <p:pic>
        <p:nvPicPr>
          <p:cNvPr id="33" name="Рисунок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1977" y="4103417"/>
            <a:ext cx="2575261" cy="1717445"/>
          </a:xfrm>
          <a:prstGeom prst="rect">
            <a:avLst/>
          </a:prstGeom>
          <a:ln>
            <a:noFill/>
          </a:ln>
          <a:effectLst>
            <a:outerShdw blurRad="292100" dist="139700" dir="2700000" algn="tl" rotWithShape="0">
              <a:srgbClr val="333333">
                <a:alpha val="65000"/>
              </a:srgbClr>
            </a:outerShdw>
          </a:effectLst>
        </p:spPr>
      </p:pic>
      <p:sp>
        <p:nvSpPr>
          <p:cNvPr id="34" name="Content Placeholder 9"/>
          <p:cNvSpPr txBox="1">
            <a:spLocks/>
          </p:cNvSpPr>
          <p:nvPr/>
        </p:nvSpPr>
        <p:spPr>
          <a:xfrm>
            <a:off x="4813" y="610990"/>
            <a:ext cx="11621593" cy="620138"/>
          </a:xfrm>
          <a:prstGeom prst="rect">
            <a:avLst/>
          </a:prstGeom>
        </p:spPr>
        <p:txBody>
          <a:bodyPr/>
          <a:lstStyle>
            <a:lvl1pPr marL="204809" indent="-204809" algn="l" defTabSz="822408" rtl="0" eaLnBrk="0" fontAlgn="base" hangingPunct="0">
              <a:lnSpc>
                <a:spcPct val="90000"/>
              </a:lnSpc>
              <a:spcBef>
                <a:spcPts val="9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17601" indent="-204809" algn="l" defTabSz="822408" rtl="0" eaLnBrk="0" fontAlgn="base" hangingPunct="0">
              <a:lnSpc>
                <a:spcPct val="90000"/>
              </a:lnSpc>
              <a:spcBef>
                <a:spcPts val="45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028804" indent="-204809" algn="l" defTabSz="822408"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Century Gothic" panose="020B0502020202020204" pitchFamily="34" charset="0"/>
                <a:ea typeface="+mn-ea"/>
                <a:cs typeface="+mn-cs"/>
              </a:defRPr>
            </a:lvl3pPr>
            <a:lvl4pPr marL="1440007"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852799"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5pPr>
            <a:lvl6pPr marL="2265127"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6pPr>
            <a:lvl7pPr marL="267696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7pPr>
            <a:lvl8pPr marL="3088811"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8pPr>
            <a:lvl9pPr marL="350064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9pPr>
          </a:lstStyle>
          <a:p>
            <a:pPr marL="0" indent="0">
              <a:lnSpc>
                <a:spcPct val="100000"/>
              </a:lnSpc>
              <a:buNone/>
            </a:pPr>
            <a:endParaRPr lang="en-US" sz="2000" dirty="0">
              <a:solidFill>
                <a:srgbClr val="002673"/>
              </a:solidFill>
            </a:endParaRPr>
          </a:p>
        </p:txBody>
      </p:sp>
    </p:spTree>
    <p:extLst>
      <p:ext uri="{BB962C8B-B14F-4D97-AF65-F5344CB8AC3E}">
        <p14:creationId xmlns:p14="http://schemas.microsoft.com/office/powerpoint/2010/main" val="201035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Object 36" hidden="1"/>
          <p:cNvGraphicFramePr>
            <a:graphicFrameLocks noChangeAspect="1"/>
          </p:cNvGraphicFramePr>
          <p:nvPr>
            <p:custDataLst>
              <p:tags r:id="rId1"/>
            </p:custDataLst>
          </p:nvPr>
        </p:nvGraphicFramePr>
        <p:xfrm>
          <a:off x="1144300" y="1597"/>
          <a:ext cx="1289"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37" name="Object 3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4300" y="1597"/>
                        <a:ext cx="1289"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 name="Rectangle 54" hidden="1"/>
          <p:cNvSpPr/>
          <p:nvPr>
            <p:custDataLst>
              <p:tags r:id="rId2"/>
            </p:custDataLst>
          </p:nvPr>
        </p:nvSpPr>
        <p:spPr bwMode="gray">
          <a:xfrm>
            <a:off x="1143000" y="0"/>
            <a:ext cx="128984" cy="158750"/>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1400" dirty="0">
              <a:solidFill>
                <a:prstClr val="white"/>
              </a:solidFill>
              <a:latin typeface="Calibri Light"/>
              <a:sym typeface="Calibri Light"/>
            </a:endParaRPr>
          </a:p>
        </p:txBody>
      </p:sp>
      <p:sp>
        <p:nvSpPr>
          <p:cNvPr id="4" name="Title 3"/>
          <p:cNvSpPr>
            <a:spLocks noGrp="1"/>
          </p:cNvSpPr>
          <p:nvPr>
            <p:ph type="title"/>
          </p:nvPr>
        </p:nvSpPr>
        <p:spPr/>
        <p:txBody>
          <a:bodyPr>
            <a:noAutofit/>
          </a:bodyPr>
          <a:lstStyle/>
          <a:p>
            <a:r>
              <a:rPr lang="en-US" altLang="ru-RU" sz="2800" dirty="0">
                <a:cs typeface="Segoe UI" panose="020B0502040204020203" pitchFamily="34" charset="0"/>
              </a:rPr>
              <a:t>Geological structure and types of deposits</a:t>
            </a:r>
            <a:endParaRPr lang="en-GB" altLang="ru-RU" sz="2800" dirty="0">
              <a:solidFill>
                <a:srgbClr val="F7A700"/>
              </a:solidFill>
              <a:cs typeface="Segoe UI" panose="020B0502040204020203" pitchFamily="34" charset="0"/>
            </a:endParaRPr>
          </a:p>
        </p:txBody>
      </p:sp>
      <p:sp>
        <p:nvSpPr>
          <p:cNvPr id="6" name="Footer Placeholder 5"/>
          <p:cNvSpPr>
            <a:spLocks noGrp="1"/>
          </p:cNvSpPr>
          <p:nvPr>
            <p:ph type="ftr" sz="quarter" idx="11"/>
          </p:nvPr>
        </p:nvSpPr>
        <p:spPr/>
        <p:txBody>
          <a:bodyPr/>
          <a:lstStyle/>
          <a:p>
            <a:pPr algn="ctr" fontAlgn="base">
              <a:spcBef>
                <a:spcPct val="0"/>
              </a:spcBef>
              <a:spcAft>
                <a:spcPct val="0"/>
              </a:spcAft>
            </a:pPr>
            <a:r>
              <a:rPr lang="en-CA" sz="1200" dirty="0"/>
              <a:t>Astana-Vancouver</a:t>
            </a:r>
            <a:endParaRPr lang="en-CA" sz="1200" dirty="0">
              <a:latin typeface="Century Gothic" panose="020B0502020202020204" pitchFamily="34" charset="0"/>
            </a:endParaRPr>
          </a:p>
        </p:txBody>
      </p:sp>
      <p:pic>
        <p:nvPicPr>
          <p:cNvPr id="39" name="Рисунок 38"/>
          <p:cNvPicPr>
            <a:picLocks noChangeAspect="1"/>
          </p:cNvPicPr>
          <p:nvPr/>
        </p:nvPicPr>
        <p:blipFill>
          <a:blip r:embed="rId7"/>
          <a:stretch>
            <a:fillRect/>
          </a:stretch>
        </p:blipFill>
        <p:spPr>
          <a:xfrm>
            <a:off x="5603359" y="1471635"/>
            <a:ext cx="6508293" cy="3325477"/>
          </a:xfrm>
          <a:prstGeom prst="rect">
            <a:avLst/>
          </a:prstGeom>
        </p:spPr>
      </p:pic>
      <p:pic>
        <p:nvPicPr>
          <p:cNvPr id="40" name="Picture 2" descr="https://www.atomic-energy.ru/files/images/2021/03/kazatomprom-resource-map-200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467" y="771677"/>
            <a:ext cx="5223892" cy="4815136"/>
          </a:xfrm>
          <a:prstGeom prst="rect">
            <a:avLst/>
          </a:prstGeom>
          <a:noFill/>
          <a:extLst>
            <a:ext uri="{909E8E84-426E-40DD-AFC4-6F175D3DCCD1}">
              <a14:hiddenFill xmlns:a14="http://schemas.microsoft.com/office/drawing/2010/main">
                <a:solidFill>
                  <a:srgbClr val="FFFFFF"/>
                </a:solidFill>
              </a14:hiddenFill>
            </a:ext>
          </a:extLst>
        </p:spPr>
      </p:pic>
      <p:pic>
        <p:nvPicPr>
          <p:cNvPr id="42" name="Рисунок 41"/>
          <p:cNvPicPr>
            <a:picLocks noChangeAspect="1"/>
          </p:cNvPicPr>
          <p:nvPr/>
        </p:nvPicPr>
        <p:blipFill>
          <a:blip r:embed="rId9"/>
          <a:stretch>
            <a:fillRect/>
          </a:stretch>
        </p:blipFill>
        <p:spPr>
          <a:xfrm>
            <a:off x="1045335" y="5576188"/>
            <a:ext cx="3333210" cy="406871"/>
          </a:xfrm>
          <a:prstGeom prst="rect">
            <a:avLst/>
          </a:prstGeom>
        </p:spPr>
      </p:pic>
      <p:sp>
        <p:nvSpPr>
          <p:cNvPr id="43" name="Текст 57"/>
          <p:cNvSpPr txBox="1">
            <a:spLocks/>
          </p:cNvSpPr>
          <p:nvPr/>
        </p:nvSpPr>
        <p:spPr bwMode="auto">
          <a:xfrm>
            <a:off x="5785554" y="4974053"/>
            <a:ext cx="6406446" cy="48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04809" indent="-204809" algn="l" defTabSz="822408" rtl="0" eaLnBrk="0" fontAlgn="base" hangingPunct="0">
              <a:lnSpc>
                <a:spcPct val="90000"/>
              </a:lnSpc>
              <a:spcBef>
                <a:spcPts val="9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17601" indent="-204809" algn="l" defTabSz="822408" rtl="0" eaLnBrk="0" fontAlgn="base" hangingPunct="0">
              <a:lnSpc>
                <a:spcPct val="90000"/>
              </a:lnSpc>
              <a:spcBef>
                <a:spcPts val="45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028804" indent="-204809" algn="l" defTabSz="822408"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Century Gothic" panose="020B0502020202020204" pitchFamily="34" charset="0"/>
                <a:ea typeface="+mn-ea"/>
                <a:cs typeface="+mn-cs"/>
              </a:defRPr>
            </a:lvl3pPr>
            <a:lvl4pPr marL="1440007"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852799"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5pPr>
            <a:lvl6pPr marL="2265127"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6pPr>
            <a:lvl7pPr marL="267696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7pPr>
            <a:lvl8pPr marL="3088811"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8pPr>
            <a:lvl9pPr marL="350064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9pPr>
          </a:lstStyle>
          <a:p>
            <a:pPr marL="0" indent="0" defTabSz="914400" eaLnBrk="1" hangingPunct="1">
              <a:buNone/>
            </a:pPr>
            <a:r>
              <a:rPr lang="en-US" sz="1000" dirty="0"/>
              <a:t>Geological cross-section (NE-SW) showing the location of the redox front and related uranium deposit </a:t>
            </a:r>
          </a:p>
        </p:txBody>
      </p:sp>
      <p:sp>
        <p:nvSpPr>
          <p:cNvPr id="50" name="TextBox 49"/>
          <p:cNvSpPr txBox="1"/>
          <p:nvPr/>
        </p:nvSpPr>
        <p:spPr>
          <a:xfrm>
            <a:off x="189657" y="6071530"/>
            <a:ext cx="6732535" cy="307777"/>
          </a:xfrm>
          <a:prstGeom prst="rect">
            <a:avLst/>
          </a:prstGeom>
          <a:noFill/>
        </p:spPr>
        <p:txBody>
          <a:bodyPr wrap="square" rtlCol="0">
            <a:spAutoFit/>
          </a:bodyPr>
          <a:lstStyle/>
          <a:p>
            <a:r>
              <a:rPr lang="en-US" sz="700" i="1" dirty="0">
                <a:solidFill>
                  <a:srgbClr val="002673"/>
                </a:solidFill>
                <a:latin typeface="Century Gothic" panose="020B0502020202020204" pitchFamily="34" charset="0"/>
                <a:cs typeface="Arial" panose="020B0604020202020204" pitchFamily="34" charset="0"/>
              </a:rPr>
              <a:t>Source:</a:t>
            </a:r>
            <a:r>
              <a:rPr lang="ru-RU" sz="700" i="1" dirty="0">
                <a:solidFill>
                  <a:srgbClr val="002673"/>
                </a:solidFill>
                <a:latin typeface="Century Gothic" panose="020B0502020202020204" pitchFamily="34" charset="0"/>
                <a:cs typeface="Arial" panose="020B0604020202020204" pitchFamily="34" charset="0"/>
              </a:rPr>
              <a:t> </a:t>
            </a:r>
            <a:r>
              <a:rPr lang="en-US" sz="700" i="1" dirty="0">
                <a:solidFill>
                  <a:srgbClr val="002673"/>
                </a:solidFill>
                <a:latin typeface="Century Gothic" panose="020B0502020202020204" pitchFamily="34" charset="0"/>
                <a:cs typeface="Arial" panose="020B0604020202020204" pitchFamily="34" charset="0"/>
              </a:rPr>
              <a:t>Publications  «Geological Classification of Uranium Deposits and Description of Selected Examples» IAEA-TECDOC-1842</a:t>
            </a:r>
          </a:p>
          <a:p>
            <a:endParaRPr lang="en-US" sz="700" i="1" dirty="0">
              <a:solidFill>
                <a:srgbClr val="002673"/>
              </a:solidFill>
              <a:latin typeface="Century Gothic" panose="020B0502020202020204" pitchFamily="34" charset="0"/>
              <a:cs typeface="Arial" panose="020B0604020202020204" pitchFamily="34" charset="0"/>
            </a:endParaRPr>
          </a:p>
        </p:txBody>
      </p:sp>
      <p:cxnSp>
        <p:nvCxnSpPr>
          <p:cNvPr id="10" name="Прямая соединительная линия 9"/>
          <p:cNvCxnSpPr/>
          <p:nvPr/>
        </p:nvCxnSpPr>
        <p:spPr>
          <a:xfrm flipV="1">
            <a:off x="379467" y="765444"/>
            <a:ext cx="3999078" cy="409230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1" name="Date Placeholder 7"/>
          <p:cNvSpPr>
            <a:spLocks noGrp="1"/>
          </p:cNvSpPr>
          <p:nvPr>
            <p:ph type="dt" sz="half" idx="10"/>
          </p:nvPr>
        </p:nvSpPr>
        <p:spPr>
          <a:xfrm>
            <a:off x="9448800" y="6556248"/>
            <a:ext cx="2743200" cy="301752"/>
          </a:xfrm>
        </p:spPr>
        <p:txBody>
          <a:bodyPr/>
          <a:lstStyle/>
          <a:p>
            <a:pPr algn="r" fontAlgn="base">
              <a:spcBef>
                <a:spcPct val="0"/>
              </a:spcBef>
              <a:spcAft>
                <a:spcPct val="0"/>
              </a:spcAft>
            </a:pPr>
            <a:r>
              <a:rPr lang="en-US" sz="1200" dirty="0"/>
              <a:t>2024</a:t>
            </a:r>
            <a:endParaRPr lang="en-CA" sz="1200" dirty="0"/>
          </a:p>
        </p:txBody>
      </p:sp>
      <p:sp>
        <p:nvSpPr>
          <p:cNvPr id="2" name="Блок-схема: узел 1"/>
          <p:cNvSpPr/>
          <p:nvPr/>
        </p:nvSpPr>
        <p:spPr>
          <a:xfrm>
            <a:off x="1365250" y="3962400"/>
            <a:ext cx="139700" cy="1397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Блок-схема: узел 13"/>
          <p:cNvSpPr/>
          <p:nvPr/>
        </p:nvSpPr>
        <p:spPr>
          <a:xfrm>
            <a:off x="3130550" y="2811597"/>
            <a:ext cx="139700" cy="1397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Блок-схема: узел 14"/>
          <p:cNvSpPr/>
          <p:nvPr/>
        </p:nvSpPr>
        <p:spPr>
          <a:xfrm>
            <a:off x="3029513" y="3296314"/>
            <a:ext cx="139700" cy="1397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Блок-схема: узел 15"/>
          <p:cNvSpPr/>
          <p:nvPr/>
        </p:nvSpPr>
        <p:spPr>
          <a:xfrm>
            <a:off x="1974850" y="2495550"/>
            <a:ext cx="139700" cy="1397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Блок-схема: узел 16"/>
          <p:cNvSpPr/>
          <p:nvPr/>
        </p:nvSpPr>
        <p:spPr>
          <a:xfrm>
            <a:off x="1974850" y="2029454"/>
            <a:ext cx="139700" cy="1397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Блок-схема: узел 17"/>
          <p:cNvSpPr/>
          <p:nvPr/>
        </p:nvSpPr>
        <p:spPr>
          <a:xfrm>
            <a:off x="2044700" y="1471635"/>
            <a:ext cx="139700" cy="1397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Блок-схема: узел 18"/>
          <p:cNvSpPr/>
          <p:nvPr/>
        </p:nvSpPr>
        <p:spPr>
          <a:xfrm>
            <a:off x="3788338" y="5770103"/>
            <a:ext cx="126437" cy="126165"/>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Номер слайда 5"/>
          <p:cNvSpPr>
            <a:spLocks noGrp="1"/>
          </p:cNvSpPr>
          <p:nvPr>
            <p:ph type="sldNum" sz="quarter" idx="12"/>
          </p:nvPr>
        </p:nvSpPr>
        <p:spPr>
          <a:xfrm>
            <a:off x="0" y="6556248"/>
            <a:ext cx="450166" cy="301752"/>
          </a:xfrm>
        </p:spPr>
        <p:txBody>
          <a:bodyPr/>
          <a:lstStyle/>
          <a:p>
            <a:pPr marL="38100" algn="ctr">
              <a:lnSpc>
                <a:spcPct val="100000"/>
              </a:lnSpc>
              <a:spcBef>
                <a:spcPts val="105"/>
              </a:spcBef>
            </a:pPr>
            <a:fld id="{81D60167-4931-47E6-BA6A-407CBD079E47}" type="slidenum">
              <a:rPr lang="ru-RU" sz="1200" spc="-25" smtClean="0"/>
              <a:pPr marL="38100" algn="ctr">
                <a:lnSpc>
                  <a:spcPct val="100000"/>
                </a:lnSpc>
                <a:spcBef>
                  <a:spcPts val="105"/>
                </a:spcBef>
              </a:pPr>
              <a:t>5</a:t>
            </a:fld>
            <a:endParaRPr lang="ru-RU" sz="1200" spc="-25" dirty="0"/>
          </a:p>
        </p:txBody>
      </p:sp>
    </p:spTree>
    <p:extLst>
      <p:ext uri="{BB962C8B-B14F-4D97-AF65-F5344CB8AC3E}">
        <p14:creationId xmlns:p14="http://schemas.microsoft.com/office/powerpoint/2010/main" val="943166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Object 36" hidden="1"/>
          <p:cNvGraphicFramePr>
            <a:graphicFrameLocks noChangeAspect="1"/>
          </p:cNvGraphicFramePr>
          <p:nvPr>
            <p:custDataLst>
              <p:tags r:id="rId1"/>
            </p:custDataLst>
          </p:nvPr>
        </p:nvGraphicFramePr>
        <p:xfrm>
          <a:off x="1144300" y="1597"/>
          <a:ext cx="1289"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37" name="Object 3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4300" y="1597"/>
                        <a:ext cx="1289"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 name="Rectangle 54" hidden="1"/>
          <p:cNvSpPr/>
          <p:nvPr>
            <p:custDataLst>
              <p:tags r:id="rId2"/>
            </p:custDataLst>
          </p:nvPr>
        </p:nvSpPr>
        <p:spPr bwMode="gray">
          <a:xfrm>
            <a:off x="1143000" y="0"/>
            <a:ext cx="128984" cy="158750"/>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1400" dirty="0">
              <a:solidFill>
                <a:prstClr val="white"/>
              </a:solidFill>
              <a:latin typeface="Calibri Light"/>
              <a:sym typeface="Calibri Light"/>
            </a:endParaRPr>
          </a:p>
        </p:txBody>
      </p:sp>
      <p:sp>
        <p:nvSpPr>
          <p:cNvPr id="4" name="Title 3"/>
          <p:cNvSpPr>
            <a:spLocks noGrp="1"/>
          </p:cNvSpPr>
          <p:nvPr>
            <p:ph type="title"/>
          </p:nvPr>
        </p:nvSpPr>
        <p:spPr/>
        <p:txBody>
          <a:bodyPr>
            <a:noAutofit/>
          </a:bodyPr>
          <a:lstStyle/>
          <a:p>
            <a:r>
              <a:rPr lang="en-US" altLang="ru-RU" sz="2800" dirty="0">
                <a:solidFill>
                  <a:srgbClr val="F7A700"/>
                </a:solidFill>
                <a:latin typeface="Century Gothic" panose="020B0502020202020204" pitchFamily="34" charset="0"/>
                <a:cs typeface="Segoe UI" panose="020B0502040204020203" pitchFamily="34" charset="0"/>
              </a:rPr>
              <a:t>Overview of ISR uranium mining</a:t>
            </a:r>
            <a:endParaRPr lang="en-GB" altLang="ru-RU" sz="2800" dirty="0">
              <a:solidFill>
                <a:srgbClr val="F7A700"/>
              </a:solidFill>
              <a:latin typeface="Century Gothic" panose="020B0502020202020204" pitchFamily="34" charset="0"/>
              <a:cs typeface="Segoe UI" panose="020B0502040204020203" pitchFamily="34" charset="0"/>
            </a:endParaRPr>
          </a:p>
        </p:txBody>
      </p:sp>
      <p:sp>
        <p:nvSpPr>
          <p:cNvPr id="6" name="Footer Placeholder 5"/>
          <p:cNvSpPr>
            <a:spLocks noGrp="1"/>
          </p:cNvSpPr>
          <p:nvPr>
            <p:ph type="ftr" sz="quarter" idx="11"/>
          </p:nvPr>
        </p:nvSpPr>
        <p:spPr>
          <a:xfrm>
            <a:off x="3478823" y="6556248"/>
            <a:ext cx="5234354" cy="301752"/>
          </a:xfrm>
        </p:spPr>
        <p:txBody>
          <a:bodyPr/>
          <a:lstStyle/>
          <a:p>
            <a:pPr algn="ctr" fontAlgn="base">
              <a:spcBef>
                <a:spcPct val="0"/>
              </a:spcBef>
              <a:spcAft>
                <a:spcPct val="0"/>
              </a:spcAft>
            </a:pPr>
            <a:r>
              <a:rPr lang="en-CA" sz="1200" dirty="0"/>
              <a:t>Astana-Vancouver</a:t>
            </a:r>
            <a:endParaRPr lang="en-CA" sz="1200" dirty="0">
              <a:latin typeface="Century Gothic" panose="020B0502020202020204" pitchFamily="34" charset="0"/>
            </a:endParaRPr>
          </a:p>
        </p:txBody>
      </p:sp>
      <p:sp>
        <p:nvSpPr>
          <p:cNvPr id="5" name="Slide Number Placeholder 4"/>
          <p:cNvSpPr>
            <a:spLocks noGrp="1"/>
          </p:cNvSpPr>
          <p:nvPr>
            <p:ph type="sldNum" sz="quarter" idx="12"/>
          </p:nvPr>
        </p:nvSpPr>
        <p:spPr/>
        <p:txBody>
          <a:bodyPr/>
          <a:lstStyle/>
          <a:p>
            <a:pPr algn="ctr" fontAlgn="base">
              <a:spcBef>
                <a:spcPct val="0"/>
              </a:spcBef>
              <a:spcAft>
                <a:spcPct val="0"/>
              </a:spcAft>
            </a:pPr>
            <a:fld id="{7FA1D94E-16F3-49BA-ABDF-8DF15B85F6DB}" type="slidenum">
              <a:rPr lang="en-CA" sz="1200" smtClean="0">
                <a:latin typeface="Century Gothic" panose="020B0502020202020204" pitchFamily="34" charset="0"/>
              </a:rPr>
              <a:pPr algn="ctr" fontAlgn="base">
                <a:spcBef>
                  <a:spcPct val="0"/>
                </a:spcBef>
                <a:spcAft>
                  <a:spcPct val="0"/>
                </a:spcAft>
              </a:pPr>
              <a:t>6</a:t>
            </a:fld>
            <a:endParaRPr lang="en-CA" dirty="0">
              <a:latin typeface="Century Gothic" panose="020B0502020202020204" pitchFamily="34" charset="0"/>
            </a:endParaRPr>
          </a:p>
        </p:txBody>
      </p:sp>
      <p:sp>
        <p:nvSpPr>
          <p:cNvPr id="8" name="Rectangle 148"/>
          <p:cNvSpPr/>
          <p:nvPr/>
        </p:nvSpPr>
        <p:spPr>
          <a:xfrm>
            <a:off x="6985751" y="1114166"/>
            <a:ext cx="4290074" cy="610424"/>
          </a:xfrm>
          <a:prstGeom prst="rect">
            <a:avLst/>
          </a:prstGeom>
          <a:noFill/>
          <a:ln w="6350" algn="ctr">
            <a:noFill/>
            <a:miter lim="800000"/>
            <a:headEnd/>
            <a:tailEnd/>
          </a:ln>
          <a:effectLst>
            <a:outerShdw dist="25400" dir="5400000" sx="99899" sy="99899" algn="ctr" rotWithShape="0">
              <a:srgbClr val="002673"/>
            </a:outerShdw>
          </a:effectLst>
        </p:spPr>
        <p:txBody>
          <a:bodyPr wrap="square" lIns="0" tIns="0" rIns="0" bIns="25400" anchor="b">
            <a:spAutoFit/>
          </a:bodyPr>
          <a:lstStyle/>
          <a:p>
            <a:pPr defTabSz="728736" fontAlgn="base">
              <a:lnSpc>
                <a:spcPct val="95000"/>
              </a:lnSpc>
              <a:spcBef>
                <a:spcPct val="0"/>
              </a:spcBef>
              <a:spcAft>
                <a:spcPct val="0"/>
              </a:spcAft>
            </a:pPr>
            <a:r>
              <a:rPr lang="en-GB" sz="2000" dirty="0">
                <a:solidFill>
                  <a:srgbClr val="002673"/>
                </a:solidFill>
                <a:latin typeface="Century Gothic" panose="020B0502020202020204" pitchFamily="34" charset="0"/>
                <a:cs typeface="Arial" panose="020B0604020202020204" pitchFamily="34" charset="0"/>
              </a:rPr>
              <a:t>Natural uranium production by ISR vs conventional mining</a:t>
            </a:r>
          </a:p>
        </p:txBody>
      </p:sp>
      <p:graphicFrame>
        <p:nvGraphicFramePr>
          <p:cNvPr id="22" name="Chart 21" descr="AQAAAAAQADrEDGarANxAjbEt7od67Y8EFK6yz1fZB8ig4TVZcQ6ZymkPAHHYIcOvUjkUIL37F12JHnvX2Kn+dLD4Io+LnUFZbuS99M9nDP7fnkowBEzvqlZdy0rUeJhhO+aRLWmjgO7Wry5sqs8+XopiBd74HY3/3kRrdh++lTlcjA7C/1Va"/>
          <p:cNvGraphicFramePr>
            <a:graphicFrameLocks/>
          </p:cNvGraphicFramePr>
          <p:nvPr>
            <p:extLst>
              <p:ext uri="{D42A27DB-BD31-4B8C-83A1-F6EECF244321}">
                <p14:modId xmlns:p14="http://schemas.microsoft.com/office/powerpoint/2010/main" val="614779941"/>
              </p:ext>
            </p:extLst>
          </p:nvPr>
        </p:nvGraphicFramePr>
        <p:xfrm>
          <a:off x="7309319" y="4520391"/>
          <a:ext cx="3973145" cy="2588727"/>
        </p:xfrm>
        <a:graphic>
          <a:graphicData uri="http://schemas.openxmlformats.org/drawingml/2006/chart">
            <c:chart xmlns:c="http://schemas.openxmlformats.org/drawingml/2006/chart" xmlns:r="http://schemas.openxmlformats.org/officeDocument/2006/relationships" r:id="rId7"/>
          </a:graphicData>
        </a:graphic>
      </p:graphicFrame>
      <p:sp>
        <p:nvSpPr>
          <p:cNvPr id="24" name="Rectangle 148"/>
          <p:cNvSpPr/>
          <p:nvPr/>
        </p:nvSpPr>
        <p:spPr>
          <a:xfrm>
            <a:off x="7182542" y="4188756"/>
            <a:ext cx="4373908" cy="610424"/>
          </a:xfrm>
          <a:prstGeom prst="rect">
            <a:avLst/>
          </a:prstGeom>
          <a:noFill/>
          <a:ln w="6350" algn="ctr">
            <a:noFill/>
            <a:miter lim="800000"/>
            <a:headEnd/>
            <a:tailEnd/>
          </a:ln>
          <a:effectLst>
            <a:outerShdw dist="25400" dir="5400000" sx="99899" sy="99899" algn="ctr" rotWithShape="0">
              <a:srgbClr val="002673"/>
            </a:outerShdw>
          </a:effectLst>
        </p:spPr>
        <p:txBody>
          <a:bodyPr wrap="square" lIns="0" tIns="0" rIns="0" bIns="25400" anchor="b">
            <a:spAutoFit/>
          </a:bodyPr>
          <a:lstStyle/>
          <a:p>
            <a:pPr defTabSz="728736" fontAlgn="base">
              <a:lnSpc>
                <a:spcPct val="95000"/>
              </a:lnSpc>
              <a:spcBef>
                <a:spcPct val="0"/>
              </a:spcBef>
              <a:spcAft>
                <a:spcPct val="0"/>
              </a:spcAft>
            </a:pPr>
            <a:r>
              <a:rPr lang="en-GB" sz="2000" dirty="0">
                <a:solidFill>
                  <a:srgbClr val="002673"/>
                </a:solidFill>
                <a:latin typeface="Century Gothic" panose="020B0502020202020204" pitchFamily="34" charset="0"/>
                <a:cs typeface="Arial" panose="020B0604020202020204" pitchFamily="34" charset="0"/>
              </a:rPr>
              <a:t>Share of ISR mining in total uranium production (2022)</a:t>
            </a:r>
          </a:p>
        </p:txBody>
      </p:sp>
      <p:sp>
        <p:nvSpPr>
          <p:cNvPr id="21" name="BCG_FootNote_Box"/>
          <p:cNvSpPr txBox="1">
            <a:spLocks noChangeArrowheads="1"/>
          </p:cNvSpPr>
          <p:nvPr/>
        </p:nvSpPr>
        <p:spPr bwMode="auto">
          <a:xfrm>
            <a:off x="7830170" y="6175595"/>
            <a:ext cx="3675304" cy="141700"/>
          </a:xfrm>
          <a:prstGeom prst="rect">
            <a:avLst/>
          </a:prstGeom>
          <a:noFill/>
          <a:ln w="12700">
            <a:noFill/>
            <a:miter lim="800000"/>
            <a:headEnd/>
            <a:tailEnd/>
          </a:ln>
          <a:effectLst/>
        </p:spPr>
        <p:txBody>
          <a:bodyPr lIns="0" tIns="0" rIns="0" bIns="0" anchor="t" anchorCtr="0"/>
          <a:lstStyle/>
          <a:p>
            <a:pPr eaLnBrk="0" hangingPunct="0">
              <a:lnSpc>
                <a:spcPct val="90000"/>
              </a:lnSpc>
            </a:pPr>
            <a:r>
              <a:rPr lang="en-GB" sz="700" i="1" dirty="0">
                <a:solidFill>
                  <a:prstClr val="black"/>
                </a:solidFill>
                <a:latin typeface="Century Gothic" panose="020B0502020202020204" pitchFamily="34" charset="0"/>
                <a:cs typeface="Arial" panose="020B0604020202020204" pitchFamily="34" charset="0"/>
                <a:sym typeface="Calibri"/>
              </a:rPr>
              <a:t>Source: WNA</a:t>
            </a:r>
            <a:endParaRPr lang="en-US" sz="700" i="1" dirty="0">
              <a:solidFill>
                <a:prstClr val="black"/>
              </a:solidFill>
              <a:latin typeface="Century Gothic" panose="020B0502020202020204" pitchFamily="34" charset="0"/>
              <a:cs typeface="Arial" panose="020B0604020202020204" pitchFamily="34" charset="0"/>
              <a:sym typeface="Calibri"/>
            </a:endParaRPr>
          </a:p>
        </p:txBody>
      </p:sp>
      <p:grpSp>
        <p:nvGrpSpPr>
          <p:cNvPr id="44" name="Group 122">
            <a:extLst>
              <a:ext uri="{FF2B5EF4-FFF2-40B4-BE49-F238E27FC236}">
                <a16:creationId xmlns:a16="http://schemas.microsoft.com/office/drawing/2014/main" id="{71524AFC-F194-4D29-8D57-E566C71DD273}"/>
              </a:ext>
            </a:extLst>
          </p:cNvPr>
          <p:cNvGrpSpPr>
            <a:grpSpLocks noChangeAspect="1"/>
          </p:cNvGrpSpPr>
          <p:nvPr/>
        </p:nvGrpSpPr>
        <p:grpSpPr>
          <a:xfrm rot="8100000">
            <a:off x="7048485" y="1804445"/>
            <a:ext cx="252000" cy="252000"/>
            <a:chOff x="-5662612" y="6351"/>
            <a:chExt cx="1484312" cy="1489075"/>
          </a:xfrm>
          <a:solidFill>
            <a:schemeClr val="bg1"/>
          </a:solidFill>
        </p:grpSpPr>
        <p:sp>
          <p:nvSpPr>
            <p:cNvPr id="45" name="Oval 13">
              <a:extLst>
                <a:ext uri="{FF2B5EF4-FFF2-40B4-BE49-F238E27FC236}">
                  <a16:creationId xmlns:a16="http://schemas.microsoft.com/office/drawing/2014/main" id="{902B32A8-88E6-4FCC-B5CC-7DB58EAD86D0}"/>
                </a:ext>
              </a:extLst>
            </p:cNvPr>
            <p:cNvSpPr>
              <a:spLocks noChangeArrowheads="1"/>
            </p:cNvSpPr>
            <p:nvPr/>
          </p:nvSpPr>
          <p:spPr bwMode="auto">
            <a:xfrm>
              <a:off x="-5299075" y="987426"/>
              <a:ext cx="139700" cy="141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92" fontAlgn="base">
                <a:spcBef>
                  <a:spcPct val="0"/>
                </a:spcBef>
                <a:spcAft>
                  <a:spcPct val="0"/>
                </a:spcAft>
                <a:defRPr/>
              </a:pPr>
              <a:endParaRPr lang="en-US" sz="2400" dirty="0">
                <a:solidFill>
                  <a:srgbClr val="000000"/>
                </a:solidFill>
                <a:latin typeface="Arial" panose="020B0604020202020204" pitchFamily="34" charset="0"/>
                <a:cs typeface="Arial" panose="020B0604020202020204" pitchFamily="34" charset="0"/>
              </a:endParaRPr>
            </a:p>
          </p:txBody>
        </p:sp>
        <p:sp>
          <p:nvSpPr>
            <p:cNvPr id="46" name="Freeform 14">
              <a:extLst>
                <a:ext uri="{FF2B5EF4-FFF2-40B4-BE49-F238E27FC236}">
                  <a16:creationId xmlns:a16="http://schemas.microsoft.com/office/drawing/2014/main" id="{5010B4BE-19DD-41AE-80E4-3536E213E2DD}"/>
                </a:ext>
              </a:extLst>
            </p:cNvPr>
            <p:cNvSpPr>
              <a:spLocks/>
            </p:cNvSpPr>
            <p:nvPr/>
          </p:nvSpPr>
          <p:spPr bwMode="auto">
            <a:xfrm>
              <a:off x="-5176838" y="390526"/>
              <a:ext cx="614362" cy="614363"/>
            </a:xfrm>
            <a:custGeom>
              <a:avLst/>
              <a:gdLst>
                <a:gd name="T0" fmla="*/ 14 w 387"/>
                <a:gd name="T1" fmla="*/ 347 h 387"/>
                <a:gd name="T2" fmla="*/ 43 w 387"/>
                <a:gd name="T3" fmla="*/ 374 h 387"/>
                <a:gd name="T4" fmla="*/ 347 w 387"/>
                <a:gd name="T5" fmla="*/ 70 h 387"/>
                <a:gd name="T6" fmla="*/ 347 w 387"/>
                <a:gd name="T7" fmla="*/ 387 h 387"/>
                <a:gd name="T8" fmla="*/ 387 w 387"/>
                <a:gd name="T9" fmla="*/ 387 h 387"/>
                <a:gd name="T10" fmla="*/ 387 w 387"/>
                <a:gd name="T11" fmla="*/ 0 h 387"/>
                <a:gd name="T12" fmla="*/ 0 w 387"/>
                <a:gd name="T13" fmla="*/ 0 h 387"/>
                <a:gd name="T14" fmla="*/ 0 w 387"/>
                <a:gd name="T15" fmla="*/ 40 h 387"/>
                <a:gd name="T16" fmla="*/ 318 w 387"/>
                <a:gd name="T17" fmla="*/ 40 h 387"/>
                <a:gd name="T18" fmla="*/ 14 w 387"/>
                <a:gd name="T19" fmla="*/ 34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387">
                  <a:moveTo>
                    <a:pt x="14" y="347"/>
                  </a:moveTo>
                  <a:lnTo>
                    <a:pt x="43" y="374"/>
                  </a:lnTo>
                  <a:lnTo>
                    <a:pt x="347" y="70"/>
                  </a:lnTo>
                  <a:lnTo>
                    <a:pt x="347" y="387"/>
                  </a:lnTo>
                  <a:lnTo>
                    <a:pt x="387" y="387"/>
                  </a:lnTo>
                  <a:lnTo>
                    <a:pt x="387" y="0"/>
                  </a:lnTo>
                  <a:lnTo>
                    <a:pt x="0" y="0"/>
                  </a:lnTo>
                  <a:lnTo>
                    <a:pt x="0" y="40"/>
                  </a:lnTo>
                  <a:lnTo>
                    <a:pt x="318" y="40"/>
                  </a:lnTo>
                  <a:lnTo>
                    <a:pt x="14" y="3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92" fontAlgn="base">
                <a:spcBef>
                  <a:spcPct val="0"/>
                </a:spcBef>
                <a:spcAft>
                  <a:spcPct val="0"/>
                </a:spcAft>
                <a:defRPr/>
              </a:pPr>
              <a:endParaRPr lang="en-US" sz="2400" dirty="0">
                <a:solidFill>
                  <a:srgbClr val="000000"/>
                </a:solidFill>
                <a:latin typeface="Arial" panose="020B0604020202020204" pitchFamily="34" charset="0"/>
                <a:cs typeface="Arial" panose="020B0604020202020204" pitchFamily="34" charset="0"/>
              </a:endParaRPr>
            </a:p>
          </p:txBody>
        </p:sp>
        <p:sp>
          <p:nvSpPr>
            <p:cNvPr id="47" name="Freeform 15">
              <a:extLst>
                <a:ext uri="{FF2B5EF4-FFF2-40B4-BE49-F238E27FC236}">
                  <a16:creationId xmlns:a16="http://schemas.microsoft.com/office/drawing/2014/main" id="{3B51F91C-35EB-47E2-B993-9DE94064F67A}"/>
                </a:ext>
              </a:extLst>
            </p:cNvPr>
            <p:cNvSpPr>
              <a:spLocks/>
            </p:cNvSpPr>
            <p:nvPr/>
          </p:nvSpPr>
          <p:spPr bwMode="auto">
            <a:xfrm>
              <a:off x="-5176838" y="390526"/>
              <a:ext cx="614362" cy="614363"/>
            </a:xfrm>
            <a:custGeom>
              <a:avLst/>
              <a:gdLst>
                <a:gd name="T0" fmla="*/ 14 w 387"/>
                <a:gd name="T1" fmla="*/ 347 h 387"/>
                <a:gd name="T2" fmla="*/ 43 w 387"/>
                <a:gd name="T3" fmla="*/ 374 h 387"/>
                <a:gd name="T4" fmla="*/ 347 w 387"/>
                <a:gd name="T5" fmla="*/ 70 h 387"/>
                <a:gd name="T6" fmla="*/ 347 w 387"/>
                <a:gd name="T7" fmla="*/ 387 h 387"/>
                <a:gd name="T8" fmla="*/ 387 w 387"/>
                <a:gd name="T9" fmla="*/ 387 h 387"/>
                <a:gd name="T10" fmla="*/ 387 w 387"/>
                <a:gd name="T11" fmla="*/ 0 h 387"/>
                <a:gd name="T12" fmla="*/ 0 w 387"/>
                <a:gd name="T13" fmla="*/ 0 h 387"/>
                <a:gd name="T14" fmla="*/ 0 w 387"/>
                <a:gd name="T15" fmla="*/ 40 h 387"/>
                <a:gd name="T16" fmla="*/ 318 w 387"/>
                <a:gd name="T17" fmla="*/ 40 h 387"/>
                <a:gd name="T18" fmla="*/ 14 w 387"/>
                <a:gd name="T19" fmla="*/ 34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387">
                  <a:moveTo>
                    <a:pt x="14" y="347"/>
                  </a:moveTo>
                  <a:lnTo>
                    <a:pt x="43" y="374"/>
                  </a:lnTo>
                  <a:lnTo>
                    <a:pt x="347" y="70"/>
                  </a:lnTo>
                  <a:lnTo>
                    <a:pt x="347" y="387"/>
                  </a:lnTo>
                  <a:lnTo>
                    <a:pt x="387" y="387"/>
                  </a:lnTo>
                  <a:lnTo>
                    <a:pt x="387" y="0"/>
                  </a:lnTo>
                  <a:lnTo>
                    <a:pt x="0" y="0"/>
                  </a:lnTo>
                  <a:lnTo>
                    <a:pt x="0" y="40"/>
                  </a:lnTo>
                  <a:lnTo>
                    <a:pt x="318" y="40"/>
                  </a:lnTo>
                  <a:lnTo>
                    <a:pt x="14" y="34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92" fontAlgn="base">
                <a:spcBef>
                  <a:spcPct val="0"/>
                </a:spcBef>
                <a:spcAft>
                  <a:spcPct val="0"/>
                </a:spcAft>
                <a:defRPr/>
              </a:pPr>
              <a:endParaRPr lang="en-US" sz="2400" dirty="0">
                <a:solidFill>
                  <a:srgbClr val="000000"/>
                </a:solidFill>
                <a:latin typeface="Arial" panose="020B0604020202020204" pitchFamily="34" charset="0"/>
                <a:cs typeface="Arial" panose="020B0604020202020204" pitchFamily="34" charset="0"/>
              </a:endParaRPr>
            </a:p>
          </p:txBody>
        </p:sp>
        <p:sp>
          <p:nvSpPr>
            <p:cNvPr id="48" name="Freeform 16">
              <a:extLst>
                <a:ext uri="{FF2B5EF4-FFF2-40B4-BE49-F238E27FC236}">
                  <a16:creationId xmlns:a16="http://schemas.microsoft.com/office/drawing/2014/main" id="{46160C4D-C5F2-4F58-97D5-1B17E1C4B77A}"/>
                </a:ext>
              </a:extLst>
            </p:cNvPr>
            <p:cNvSpPr>
              <a:spLocks noEditPoints="1"/>
            </p:cNvSpPr>
            <p:nvPr/>
          </p:nvSpPr>
          <p:spPr bwMode="auto">
            <a:xfrm>
              <a:off x="-5662612" y="6351"/>
              <a:ext cx="1484312" cy="1489075"/>
            </a:xfrm>
            <a:custGeom>
              <a:avLst/>
              <a:gdLst>
                <a:gd name="T0" fmla="*/ 0 w 348"/>
                <a:gd name="T1" fmla="*/ 288 h 349"/>
                <a:gd name="T2" fmla="*/ 0 w 348"/>
                <a:gd name="T3" fmla="*/ 60 h 349"/>
                <a:gd name="T4" fmla="*/ 60 w 348"/>
                <a:gd name="T5" fmla="*/ 0 h 349"/>
                <a:gd name="T6" fmla="*/ 288 w 348"/>
                <a:gd name="T7" fmla="*/ 0 h 349"/>
                <a:gd name="T8" fmla="*/ 348 w 348"/>
                <a:gd name="T9" fmla="*/ 60 h 349"/>
                <a:gd name="T10" fmla="*/ 348 w 348"/>
                <a:gd name="T11" fmla="*/ 288 h 349"/>
                <a:gd name="T12" fmla="*/ 288 w 348"/>
                <a:gd name="T13" fmla="*/ 349 h 349"/>
                <a:gd name="T14" fmla="*/ 60 w 348"/>
                <a:gd name="T15" fmla="*/ 349 h 349"/>
                <a:gd name="T16" fmla="*/ 0 w 348"/>
                <a:gd name="T17" fmla="*/ 288 h 349"/>
                <a:gd name="T18" fmla="*/ 60 w 348"/>
                <a:gd name="T19" fmla="*/ 334 h 349"/>
                <a:gd name="T20" fmla="*/ 288 w 348"/>
                <a:gd name="T21" fmla="*/ 334 h 349"/>
                <a:gd name="T22" fmla="*/ 333 w 348"/>
                <a:gd name="T23" fmla="*/ 288 h 349"/>
                <a:gd name="T24" fmla="*/ 333 w 348"/>
                <a:gd name="T25" fmla="*/ 60 h 349"/>
                <a:gd name="T26" fmla="*/ 288 w 348"/>
                <a:gd name="T27" fmla="*/ 15 h 349"/>
                <a:gd name="T28" fmla="*/ 60 w 348"/>
                <a:gd name="T29" fmla="*/ 15 h 349"/>
                <a:gd name="T30" fmla="*/ 15 w 348"/>
                <a:gd name="T31" fmla="*/ 60 h 349"/>
                <a:gd name="T32" fmla="*/ 15 w 348"/>
                <a:gd name="T33" fmla="*/ 288 h 349"/>
                <a:gd name="T34" fmla="*/ 60 w 348"/>
                <a:gd name="T35" fmla="*/ 33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8" h="349">
                  <a:moveTo>
                    <a:pt x="0" y="288"/>
                  </a:moveTo>
                  <a:cubicBezTo>
                    <a:pt x="0" y="60"/>
                    <a:pt x="0" y="60"/>
                    <a:pt x="0" y="60"/>
                  </a:cubicBezTo>
                  <a:cubicBezTo>
                    <a:pt x="0" y="27"/>
                    <a:pt x="27" y="0"/>
                    <a:pt x="60" y="0"/>
                  </a:cubicBezTo>
                  <a:cubicBezTo>
                    <a:pt x="288" y="0"/>
                    <a:pt x="288" y="0"/>
                    <a:pt x="288" y="0"/>
                  </a:cubicBezTo>
                  <a:cubicBezTo>
                    <a:pt x="321" y="0"/>
                    <a:pt x="348" y="27"/>
                    <a:pt x="348" y="60"/>
                  </a:cubicBezTo>
                  <a:cubicBezTo>
                    <a:pt x="348" y="288"/>
                    <a:pt x="348" y="288"/>
                    <a:pt x="348" y="288"/>
                  </a:cubicBezTo>
                  <a:cubicBezTo>
                    <a:pt x="348" y="321"/>
                    <a:pt x="321" y="349"/>
                    <a:pt x="288" y="349"/>
                  </a:cubicBezTo>
                  <a:cubicBezTo>
                    <a:pt x="60" y="349"/>
                    <a:pt x="60" y="349"/>
                    <a:pt x="60" y="349"/>
                  </a:cubicBezTo>
                  <a:cubicBezTo>
                    <a:pt x="27" y="349"/>
                    <a:pt x="0" y="322"/>
                    <a:pt x="0" y="288"/>
                  </a:cubicBezTo>
                  <a:close/>
                  <a:moveTo>
                    <a:pt x="60" y="334"/>
                  </a:moveTo>
                  <a:cubicBezTo>
                    <a:pt x="288" y="334"/>
                    <a:pt x="288" y="334"/>
                    <a:pt x="288" y="334"/>
                  </a:cubicBezTo>
                  <a:cubicBezTo>
                    <a:pt x="313" y="334"/>
                    <a:pt x="333" y="313"/>
                    <a:pt x="333" y="288"/>
                  </a:cubicBezTo>
                  <a:cubicBezTo>
                    <a:pt x="333" y="60"/>
                    <a:pt x="333" y="60"/>
                    <a:pt x="333" y="60"/>
                  </a:cubicBezTo>
                  <a:cubicBezTo>
                    <a:pt x="333" y="35"/>
                    <a:pt x="313" y="15"/>
                    <a:pt x="288" y="15"/>
                  </a:cubicBezTo>
                  <a:cubicBezTo>
                    <a:pt x="60" y="15"/>
                    <a:pt x="60" y="15"/>
                    <a:pt x="60" y="15"/>
                  </a:cubicBezTo>
                  <a:cubicBezTo>
                    <a:pt x="35" y="15"/>
                    <a:pt x="15" y="35"/>
                    <a:pt x="15" y="60"/>
                  </a:cubicBezTo>
                  <a:cubicBezTo>
                    <a:pt x="15" y="288"/>
                    <a:pt x="15" y="288"/>
                    <a:pt x="15" y="288"/>
                  </a:cubicBezTo>
                  <a:cubicBezTo>
                    <a:pt x="15" y="313"/>
                    <a:pt x="35" y="334"/>
                    <a:pt x="60" y="3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92" fontAlgn="base">
                <a:spcBef>
                  <a:spcPct val="0"/>
                </a:spcBef>
                <a:spcAft>
                  <a:spcPct val="0"/>
                </a:spcAft>
                <a:defRPr/>
              </a:pPr>
              <a:endParaRPr lang="en-US" sz="2400" dirty="0">
                <a:solidFill>
                  <a:srgbClr val="000000"/>
                </a:solidFill>
                <a:latin typeface="Arial" panose="020B0604020202020204" pitchFamily="34" charset="0"/>
                <a:cs typeface="Arial" panose="020B0604020202020204" pitchFamily="34" charset="0"/>
              </a:endParaRPr>
            </a:p>
          </p:txBody>
        </p:sp>
      </p:grpSp>
      <p:grpSp>
        <p:nvGrpSpPr>
          <p:cNvPr id="17" name="Group 16"/>
          <p:cNvGrpSpPr/>
          <p:nvPr/>
        </p:nvGrpSpPr>
        <p:grpSpPr>
          <a:xfrm>
            <a:off x="7212862" y="2663121"/>
            <a:ext cx="4188525" cy="327782"/>
            <a:chOff x="7615983" y="2683125"/>
            <a:chExt cx="4188525" cy="327782"/>
          </a:xfrm>
        </p:grpSpPr>
        <p:sp>
          <p:nvSpPr>
            <p:cNvPr id="25" name="Прямоугольник 10"/>
            <p:cNvSpPr/>
            <p:nvPr/>
          </p:nvSpPr>
          <p:spPr>
            <a:xfrm>
              <a:off x="7952508" y="2683125"/>
              <a:ext cx="3852000"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defTabSz="448147">
                <a:lnSpc>
                  <a:spcPct val="85000"/>
                </a:lnSpc>
              </a:pPr>
              <a:endParaRPr lang="en-GB" dirty="0">
                <a:latin typeface="Century Gothic" panose="020B0502020202020204" pitchFamily="34" charset="0"/>
                <a:cs typeface="Arial" panose="020B0604020202020204" pitchFamily="34" charset="0"/>
              </a:endParaRPr>
            </a:p>
          </p:txBody>
        </p:sp>
        <p:sp>
          <p:nvSpPr>
            <p:cNvPr id="60" name="Freeform 85">
              <a:extLst>
                <a:ext uri="{FF2B5EF4-FFF2-40B4-BE49-F238E27FC236}">
                  <a16:creationId xmlns:a16="http://schemas.microsoft.com/office/drawing/2014/main" id="{0622830C-C21F-407D-BAC2-077A967609DC}"/>
                </a:ext>
              </a:extLst>
            </p:cNvPr>
            <p:cNvSpPr>
              <a:spLocks noEditPoints="1"/>
            </p:cNvSpPr>
            <p:nvPr/>
          </p:nvSpPr>
          <p:spPr bwMode="auto">
            <a:xfrm>
              <a:off x="7615983" y="2772469"/>
              <a:ext cx="203395" cy="203816"/>
            </a:xfrm>
            <a:custGeom>
              <a:avLst/>
              <a:gdLst>
                <a:gd name="T0" fmla="*/ 101 w 359"/>
                <a:gd name="T1" fmla="*/ 101 h 360"/>
                <a:gd name="T2" fmla="*/ 110 w 359"/>
                <a:gd name="T3" fmla="*/ 100 h 360"/>
                <a:gd name="T4" fmla="*/ 55 w 359"/>
                <a:gd name="T5" fmla="*/ 51 h 360"/>
                <a:gd name="T6" fmla="*/ 48 w 359"/>
                <a:gd name="T7" fmla="*/ 60 h 360"/>
                <a:gd name="T8" fmla="*/ 253 w 359"/>
                <a:gd name="T9" fmla="*/ 99 h 360"/>
                <a:gd name="T10" fmla="*/ 261 w 359"/>
                <a:gd name="T11" fmla="*/ 101 h 360"/>
                <a:gd name="T12" fmla="*/ 326 w 359"/>
                <a:gd name="T13" fmla="*/ 51 h 360"/>
                <a:gd name="T14" fmla="*/ 255 w 359"/>
                <a:gd name="T15" fmla="*/ 91 h 360"/>
                <a:gd name="T16" fmla="*/ 253 w 359"/>
                <a:gd name="T17" fmla="*/ 99 h 360"/>
                <a:gd name="T18" fmla="*/ 142 w 359"/>
                <a:gd name="T19" fmla="*/ 81 h 360"/>
                <a:gd name="T20" fmla="*/ 148 w 359"/>
                <a:gd name="T21" fmla="*/ 72 h 360"/>
                <a:gd name="T22" fmla="*/ 104 w 359"/>
                <a:gd name="T23" fmla="*/ 9 h 360"/>
                <a:gd name="T24" fmla="*/ 137 w 359"/>
                <a:gd name="T25" fmla="*/ 78 h 360"/>
                <a:gd name="T26" fmla="*/ 220 w 359"/>
                <a:gd name="T27" fmla="*/ 82 h 360"/>
                <a:gd name="T28" fmla="*/ 261 w 359"/>
                <a:gd name="T29" fmla="*/ 17 h 360"/>
                <a:gd name="T30" fmla="*/ 251 w 359"/>
                <a:gd name="T31" fmla="*/ 11 h 360"/>
                <a:gd name="T32" fmla="*/ 217 w 359"/>
                <a:gd name="T33" fmla="*/ 81 h 360"/>
                <a:gd name="T34" fmla="*/ 356 w 359"/>
                <a:gd name="T35" fmla="*/ 179 h 360"/>
                <a:gd name="T36" fmla="*/ 322 w 359"/>
                <a:gd name="T37" fmla="*/ 166 h 360"/>
                <a:gd name="T38" fmla="*/ 341 w 359"/>
                <a:gd name="T39" fmla="*/ 184 h 360"/>
                <a:gd name="T40" fmla="*/ 18 w 359"/>
                <a:gd name="T41" fmla="*/ 184 h 360"/>
                <a:gd name="T42" fmla="*/ 37 w 359"/>
                <a:gd name="T43" fmla="*/ 166 h 360"/>
                <a:gd name="T44" fmla="*/ 3 w 359"/>
                <a:gd name="T45" fmla="*/ 179 h 360"/>
                <a:gd name="T46" fmla="*/ 3 w 359"/>
                <a:gd name="T47" fmla="*/ 190 h 360"/>
                <a:gd name="T48" fmla="*/ 180 w 359"/>
                <a:gd name="T49" fmla="*/ 292 h 360"/>
                <a:gd name="T50" fmla="*/ 356 w 359"/>
                <a:gd name="T51" fmla="*/ 190 h 360"/>
                <a:gd name="T52" fmla="*/ 356 w 359"/>
                <a:gd name="T53" fmla="*/ 179 h 360"/>
                <a:gd name="T54" fmla="*/ 3 w 359"/>
                <a:gd name="T55" fmla="*/ 122 h 360"/>
                <a:gd name="T56" fmla="*/ 180 w 359"/>
                <a:gd name="T57" fmla="*/ 225 h 360"/>
                <a:gd name="T58" fmla="*/ 356 w 359"/>
                <a:gd name="T59" fmla="*/ 122 h 360"/>
                <a:gd name="T60" fmla="*/ 356 w 359"/>
                <a:gd name="T61" fmla="*/ 112 h 360"/>
                <a:gd name="T62" fmla="*/ 322 w 359"/>
                <a:gd name="T63" fmla="*/ 98 h 360"/>
                <a:gd name="T64" fmla="*/ 341 w 359"/>
                <a:gd name="T65" fmla="*/ 117 h 360"/>
                <a:gd name="T66" fmla="*/ 18 w 359"/>
                <a:gd name="T67" fmla="*/ 117 h 360"/>
                <a:gd name="T68" fmla="*/ 37 w 359"/>
                <a:gd name="T69" fmla="*/ 98 h 360"/>
                <a:gd name="T70" fmla="*/ 3 w 359"/>
                <a:gd name="T71" fmla="*/ 112 h 360"/>
                <a:gd name="T72" fmla="*/ 3 w 359"/>
                <a:gd name="T73" fmla="*/ 122 h 360"/>
                <a:gd name="T74" fmla="*/ 356 w 359"/>
                <a:gd name="T75" fmla="*/ 247 h 360"/>
                <a:gd name="T76" fmla="*/ 322 w 359"/>
                <a:gd name="T77" fmla="*/ 233 h 360"/>
                <a:gd name="T78" fmla="*/ 341 w 359"/>
                <a:gd name="T79" fmla="*/ 252 h 360"/>
                <a:gd name="T80" fmla="*/ 18 w 359"/>
                <a:gd name="T81" fmla="*/ 252 h 360"/>
                <a:gd name="T82" fmla="*/ 37 w 359"/>
                <a:gd name="T83" fmla="*/ 233 h 360"/>
                <a:gd name="T84" fmla="*/ 3 w 359"/>
                <a:gd name="T85" fmla="*/ 247 h 360"/>
                <a:gd name="T86" fmla="*/ 3 w 359"/>
                <a:gd name="T87" fmla="*/ 257 h 360"/>
                <a:gd name="T88" fmla="*/ 180 w 359"/>
                <a:gd name="T89" fmla="*/ 360 h 360"/>
                <a:gd name="T90" fmla="*/ 356 w 359"/>
                <a:gd name="T91" fmla="*/ 257 h 360"/>
                <a:gd name="T92" fmla="*/ 356 w 359"/>
                <a:gd name="T93" fmla="*/ 247 h 360"/>
                <a:gd name="T94" fmla="*/ 180 w 359"/>
                <a:gd name="T95" fmla="*/ 75 h 360"/>
                <a:gd name="T96" fmla="*/ 186 w 359"/>
                <a:gd name="T97" fmla="*/ 6 h 360"/>
                <a:gd name="T98" fmla="*/ 174 w 359"/>
                <a:gd name="T99" fmla="*/ 6 h 360"/>
                <a:gd name="T100" fmla="*/ 180 w 359"/>
                <a:gd name="T101" fmla="*/ 7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9" h="360">
                  <a:moveTo>
                    <a:pt x="48" y="60"/>
                  </a:moveTo>
                  <a:cubicBezTo>
                    <a:pt x="101" y="101"/>
                    <a:pt x="101" y="101"/>
                    <a:pt x="101" y="101"/>
                  </a:cubicBezTo>
                  <a:cubicBezTo>
                    <a:pt x="102" y="102"/>
                    <a:pt x="104" y="102"/>
                    <a:pt x="105" y="102"/>
                  </a:cubicBezTo>
                  <a:cubicBezTo>
                    <a:pt x="107" y="102"/>
                    <a:pt x="108" y="101"/>
                    <a:pt x="110" y="100"/>
                  </a:cubicBezTo>
                  <a:cubicBezTo>
                    <a:pt x="112" y="97"/>
                    <a:pt x="111" y="93"/>
                    <a:pt x="108" y="91"/>
                  </a:cubicBezTo>
                  <a:cubicBezTo>
                    <a:pt x="55" y="51"/>
                    <a:pt x="55" y="51"/>
                    <a:pt x="55" y="51"/>
                  </a:cubicBezTo>
                  <a:cubicBezTo>
                    <a:pt x="52" y="49"/>
                    <a:pt x="49" y="49"/>
                    <a:pt x="47" y="52"/>
                  </a:cubicBezTo>
                  <a:cubicBezTo>
                    <a:pt x="45" y="54"/>
                    <a:pt x="45" y="58"/>
                    <a:pt x="48" y="60"/>
                  </a:cubicBezTo>
                  <a:cubicBezTo>
                    <a:pt x="48" y="60"/>
                    <a:pt x="48" y="60"/>
                    <a:pt x="48" y="60"/>
                  </a:cubicBezTo>
                  <a:close/>
                  <a:moveTo>
                    <a:pt x="253" y="99"/>
                  </a:moveTo>
                  <a:cubicBezTo>
                    <a:pt x="254" y="101"/>
                    <a:pt x="256" y="102"/>
                    <a:pt x="258" y="102"/>
                  </a:cubicBezTo>
                  <a:cubicBezTo>
                    <a:pt x="259" y="102"/>
                    <a:pt x="260" y="102"/>
                    <a:pt x="261" y="101"/>
                  </a:cubicBezTo>
                  <a:cubicBezTo>
                    <a:pt x="324" y="59"/>
                    <a:pt x="324" y="59"/>
                    <a:pt x="324" y="59"/>
                  </a:cubicBezTo>
                  <a:cubicBezTo>
                    <a:pt x="327" y="57"/>
                    <a:pt x="328" y="54"/>
                    <a:pt x="326" y="51"/>
                  </a:cubicBezTo>
                  <a:cubicBezTo>
                    <a:pt x="324" y="48"/>
                    <a:pt x="320" y="48"/>
                    <a:pt x="318" y="49"/>
                  </a:cubicBezTo>
                  <a:cubicBezTo>
                    <a:pt x="255" y="91"/>
                    <a:pt x="255" y="91"/>
                    <a:pt x="255" y="91"/>
                  </a:cubicBezTo>
                  <a:cubicBezTo>
                    <a:pt x="252" y="93"/>
                    <a:pt x="251" y="97"/>
                    <a:pt x="253" y="99"/>
                  </a:cubicBezTo>
                  <a:cubicBezTo>
                    <a:pt x="253" y="99"/>
                    <a:pt x="253" y="99"/>
                    <a:pt x="253" y="99"/>
                  </a:cubicBezTo>
                  <a:close/>
                  <a:moveTo>
                    <a:pt x="137" y="78"/>
                  </a:moveTo>
                  <a:cubicBezTo>
                    <a:pt x="138" y="80"/>
                    <a:pt x="140" y="81"/>
                    <a:pt x="142" y="81"/>
                  </a:cubicBezTo>
                  <a:cubicBezTo>
                    <a:pt x="143" y="81"/>
                    <a:pt x="144" y="81"/>
                    <a:pt x="145" y="80"/>
                  </a:cubicBezTo>
                  <a:cubicBezTo>
                    <a:pt x="148" y="78"/>
                    <a:pt x="149" y="75"/>
                    <a:pt x="148" y="72"/>
                  </a:cubicBezTo>
                  <a:cubicBezTo>
                    <a:pt x="112" y="11"/>
                    <a:pt x="112" y="11"/>
                    <a:pt x="112" y="11"/>
                  </a:cubicBezTo>
                  <a:cubicBezTo>
                    <a:pt x="111" y="9"/>
                    <a:pt x="107" y="8"/>
                    <a:pt x="104" y="9"/>
                  </a:cubicBezTo>
                  <a:cubicBezTo>
                    <a:pt x="101" y="11"/>
                    <a:pt x="100" y="14"/>
                    <a:pt x="102" y="17"/>
                  </a:cubicBezTo>
                  <a:cubicBezTo>
                    <a:pt x="137" y="78"/>
                    <a:pt x="137" y="78"/>
                    <a:pt x="137" y="78"/>
                  </a:cubicBezTo>
                  <a:close/>
                  <a:moveTo>
                    <a:pt x="217" y="81"/>
                  </a:moveTo>
                  <a:cubicBezTo>
                    <a:pt x="218" y="82"/>
                    <a:pt x="219" y="82"/>
                    <a:pt x="220" y="82"/>
                  </a:cubicBezTo>
                  <a:cubicBezTo>
                    <a:pt x="222" y="82"/>
                    <a:pt x="224" y="81"/>
                    <a:pt x="225" y="79"/>
                  </a:cubicBezTo>
                  <a:cubicBezTo>
                    <a:pt x="261" y="17"/>
                    <a:pt x="261" y="17"/>
                    <a:pt x="261" y="17"/>
                  </a:cubicBezTo>
                  <a:cubicBezTo>
                    <a:pt x="263" y="15"/>
                    <a:pt x="262" y="11"/>
                    <a:pt x="259" y="9"/>
                  </a:cubicBezTo>
                  <a:cubicBezTo>
                    <a:pt x="256" y="8"/>
                    <a:pt x="252" y="8"/>
                    <a:pt x="251" y="11"/>
                  </a:cubicBezTo>
                  <a:cubicBezTo>
                    <a:pt x="215" y="73"/>
                    <a:pt x="215" y="73"/>
                    <a:pt x="215" y="73"/>
                  </a:cubicBezTo>
                  <a:cubicBezTo>
                    <a:pt x="213" y="76"/>
                    <a:pt x="214" y="79"/>
                    <a:pt x="217" y="81"/>
                  </a:cubicBezTo>
                  <a:cubicBezTo>
                    <a:pt x="217" y="81"/>
                    <a:pt x="217" y="81"/>
                    <a:pt x="217" y="81"/>
                  </a:cubicBezTo>
                  <a:close/>
                  <a:moveTo>
                    <a:pt x="356" y="179"/>
                  </a:moveTo>
                  <a:cubicBezTo>
                    <a:pt x="330" y="164"/>
                    <a:pt x="330" y="164"/>
                    <a:pt x="330" y="164"/>
                  </a:cubicBezTo>
                  <a:cubicBezTo>
                    <a:pt x="327" y="162"/>
                    <a:pt x="323" y="163"/>
                    <a:pt x="322" y="166"/>
                  </a:cubicBezTo>
                  <a:cubicBezTo>
                    <a:pt x="320" y="169"/>
                    <a:pt x="321" y="172"/>
                    <a:pt x="324" y="174"/>
                  </a:cubicBezTo>
                  <a:cubicBezTo>
                    <a:pt x="341" y="184"/>
                    <a:pt x="341" y="184"/>
                    <a:pt x="341" y="184"/>
                  </a:cubicBezTo>
                  <a:cubicBezTo>
                    <a:pt x="180" y="280"/>
                    <a:pt x="180" y="280"/>
                    <a:pt x="180" y="280"/>
                  </a:cubicBezTo>
                  <a:cubicBezTo>
                    <a:pt x="18" y="184"/>
                    <a:pt x="18" y="184"/>
                    <a:pt x="18" y="184"/>
                  </a:cubicBezTo>
                  <a:cubicBezTo>
                    <a:pt x="35" y="174"/>
                    <a:pt x="35" y="174"/>
                    <a:pt x="35" y="174"/>
                  </a:cubicBezTo>
                  <a:cubicBezTo>
                    <a:pt x="38" y="172"/>
                    <a:pt x="39" y="169"/>
                    <a:pt x="37" y="166"/>
                  </a:cubicBezTo>
                  <a:cubicBezTo>
                    <a:pt x="36" y="163"/>
                    <a:pt x="32" y="162"/>
                    <a:pt x="29" y="164"/>
                  </a:cubicBezTo>
                  <a:cubicBezTo>
                    <a:pt x="3" y="179"/>
                    <a:pt x="3" y="179"/>
                    <a:pt x="3" y="179"/>
                  </a:cubicBezTo>
                  <a:cubicBezTo>
                    <a:pt x="1" y="180"/>
                    <a:pt x="0" y="182"/>
                    <a:pt x="0" y="184"/>
                  </a:cubicBezTo>
                  <a:cubicBezTo>
                    <a:pt x="0" y="186"/>
                    <a:pt x="1" y="188"/>
                    <a:pt x="3" y="190"/>
                  </a:cubicBezTo>
                  <a:cubicBezTo>
                    <a:pt x="176" y="292"/>
                    <a:pt x="176" y="292"/>
                    <a:pt x="176" y="292"/>
                  </a:cubicBezTo>
                  <a:cubicBezTo>
                    <a:pt x="177" y="292"/>
                    <a:pt x="178" y="292"/>
                    <a:pt x="180" y="292"/>
                  </a:cubicBezTo>
                  <a:cubicBezTo>
                    <a:pt x="181" y="292"/>
                    <a:pt x="182" y="292"/>
                    <a:pt x="183" y="292"/>
                  </a:cubicBezTo>
                  <a:cubicBezTo>
                    <a:pt x="356" y="190"/>
                    <a:pt x="356" y="190"/>
                    <a:pt x="356" y="190"/>
                  </a:cubicBezTo>
                  <a:cubicBezTo>
                    <a:pt x="358" y="188"/>
                    <a:pt x="359" y="186"/>
                    <a:pt x="359" y="184"/>
                  </a:cubicBezTo>
                  <a:cubicBezTo>
                    <a:pt x="359" y="182"/>
                    <a:pt x="358" y="180"/>
                    <a:pt x="356" y="179"/>
                  </a:cubicBezTo>
                  <a:cubicBezTo>
                    <a:pt x="356" y="179"/>
                    <a:pt x="356" y="179"/>
                    <a:pt x="356" y="179"/>
                  </a:cubicBezTo>
                  <a:close/>
                  <a:moveTo>
                    <a:pt x="3" y="122"/>
                  </a:moveTo>
                  <a:cubicBezTo>
                    <a:pt x="176" y="224"/>
                    <a:pt x="176" y="224"/>
                    <a:pt x="176" y="224"/>
                  </a:cubicBezTo>
                  <a:cubicBezTo>
                    <a:pt x="177" y="225"/>
                    <a:pt x="178" y="225"/>
                    <a:pt x="180" y="225"/>
                  </a:cubicBezTo>
                  <a:cubicBezTo>
                    <a:pt x="181" y="225"/>
                    <a:pt x="182" y="225"/>
                    <a:pt x="183" y="224"/>
                  </a:cubicBezTo>
                  <a:cubicBezTo>
                    <a:pt x="356" y="122"/>
                    <a:pt x="356" y="122"/>
                    <a:pt x="356" y="122"/>
                  </a:cubicBezTo>
                  <a:cubicBezTo>
                    <a:pt x="358" y="121"/>
                    <a:pt x="359" y="119"/>
                    <a:pt x="359" y="117"/>
                  </a:cubicBezTo>
                  <a:cubicBezTo>
                    <a:pt x="359" y="115"/>
                    <a:pt x="358" y="113"/>
                    <a:pt x="356" y="112"/>
                  </a:cubicBezTo>
                  <a:cubicBezTo>
                    <a:pt x="330" y="96"/>
                    <a:pt x="330" y="96"/>
                    <a:pt x="330" y="96"/>
                  </a:cubicBezTo>
                  <a:cubicBezTo>
                    <a:pt x="327" y="95"/>
                    <a:pt x="323" y="95"/>
                    <a:pt x="322" y="98"/>
                  </a:cubicBezTo>
                  <a:cubicBezTo>
                    <a:pt x="320" y="101"/>
                    <a:pt x="321" y="105"/>
                    <a:pt x="324" y="106"/>
                  </a:cubicBezTo>
                  <a:cubicBezTo>
                    <a:pt x="341" y="117"/>
                    <a:pt x="341" y="117"/>
                    <a:pt x="341" y="117"/>
                  </a:cubicBezTo>
                  <a:cubicBezTo>
                    <a:pt x="180" y="212"/>
                    <a:pt x="180" y="212"/>
                    <a:pt x="180" y="212"/>
                  </a:cubicBezTo>
                  <a:cubicBezTo>
                    <a:pt x="18" y="117"/>
                    <a:pt x="18" y="117"/>
                    <a:pt x="18" y="117"/>
                  </a:cubicBezTo>
                  <a:cubicBezTo>
                    <a:pt x="35" y="106"/>
                    <a:pt x="35" y="106"/>
                    <a:pt x="35" y="106"/>
                  </a:cubicBezTo>
                  <a:cubicBezTo>
                    <a:pt x="38" y="105"/>
                    <a:pt x="39" y="101"/>
                    <a:pt x="37" y="98"/>
                  </a:cubicBezTo>
                  <a:cubicBezTo>
                    <a:pt x="36" y="95"/>
                    <a:pt x="32" y="95"/>
                    <a:pt x="29" y="96"/>
                  </a:cubicBezTo>
                  <a:cubicBezTo>
                    <a:pt x="3" y="112"/>
                    <a:pt x="3" y="112"/>
                    <a:pt x="3" y="112"/>
                  </a:cubicBezTo>
                  <a:cubicBezTo>
                    <a:pt x="1" y="113"/>
                    <a:pt x="0" y="115"/>
                    <a:pt x="0" y="117"/>
                  </a:cubicBezTo>
                  <a:cubicBezTo>
                    <a:pt x="0" y="119"/>
                    <a:pt x="1" y="121"/>
                    <a:pt x="3" y="122"/>
                  </a:cubicBezTo>
                  <a:cubicBezTo>
                    <a:pt x="3" y="122"/>
                    <a:pt x="3" y="122"/>
                    <a:pt x="3" y="122"/>
                  </a:cubicBezTo>
                  <a:close/>
                  <a:moveTo>
                    <a:pt x="356" y="247"/>
                  </a:moveTo>
                  <a:cubicBezTo>
                    <a:pt x="330" y="231"/>
                    <a:pt x="330" y="231"/>
                    <a:pt x="330" y="231"/>
                  </a:cubicBezTo>
                  <a:cubicBezTo>
                    <a:pt x="327" y="230"/>
                    <a:pt x="323" y="231"/>
                    <a:pt x="322" y="233"/>
                  </a:cubicBezTo>
                  <a:cubicBezTo>
                    <a:pt x="320" y="236"/>
                    <a:pt x="321" y="240"/>
                    <a:pt x="324" y="241"/>
                  </a:cubicBezTo>
                  <a:cubicBezTo>
                    <a:pt x="341" y="252"/>
                    <a:pt x="341" y="252"/>
                    <a:pt x="341" y="252"/>
                  </a:cubicBezTo>
                  <a:cubicBezTo>
                    <a:pt x="180" y="347"/>
                    <a:pt x="180" y="347"/>
                    <a:pt x="180" y="347"/>
                  </a:cubicBezTo>
                  <a:cubicBezTo>
                    <a:pt x="18" y="252"/>
                    <a:pt x="18" y="252"/>
                    <a:pt x="18" y="252"/>
                  </a:cubicBezTo>
                  <a:cubicBezTo>
                    <a:pt x="35" y="241"/>
                    <a:pt x="35" y="241"/>
                    <a:pt x="35" y="241"/>
                  </a:cubicBezTo>
                  <a:cubicBezTo>
                    <a:pt x="38" y="240"/>
                    <a:pt x="39" y="236"/>
                    <a:pt x="37" y="233"/>
                  </a:cubicBezTo>
                  <a:cubicBezTo>
                    <a:pt x="36" y="231"/>
                    <a:pt x="32" y="230"/>
                    <a:pt x="29" y="231"/>
                  </a:cubicBezTo>
                  <a:cubicBezTo>
                    <a:pt x="3" y="247"/>
                    <a:pt x="3" y="247"/>
                    <a:pt x="3" y="247"/>
                  </a:cubicBezTo>
                  <a:cubicBezTo>
                    <a:pt x="1" y="248"/>
                    <a:pt x="0" y="250"/>
                    <a:pt x="0" y="252"/>
                  </a:cubicBezTo>
                  <a:cubicBezTo>
                    <a:pt x="0" y="254"/>
                    <a:pt x="1" y="256"/>
                    <a:pt x="3" y="257"/>
                  </a:cubicBezTo>
                  <a:cubicBezTo>
                    <a:pt x="176" y="359"/>
                    <a:pt x="176" y="359"/>
                    <a:pt x="176" y="359"/>
                  </a:cubicBezTo>
                  <a:cubicBezTo>
                    <a:pt x="177" y="360"/>
                    <a:pt x="178" y="360"/>
                    <a:pt x="180" y="360"/>
                  </a:cubicBezTo>
                  <a:cubicBezTo>
                    <a:pt x="181" y="360"/>
                    <a:pt x="182" y="360"/>
                    <a:pt x="183" y="359"/>
                  </a:cubicBezTo>
                  <a:cubicBezTo>
                    <a:pt x="356" y="257"/>
                    <a:pt x="356" y="257"/>
                    <a:pt x="356" y="257"/>
                  </a:cubicBezTo>
                  <a:cubicBezTo>
                    <a:pt x="358" y="256"/>
                    <a:pt x="359" y="254"/>
                    <a:pt x="359" y="252"/>
                  </a:cubicBezTo>
                  <a:cubicBezTo>
                    <a:pt x="359" y="250"/>
                    <a:pt x="358" y="248"/>
                    <a:pt x="356" y="247"/>
                  </a:cubicBezTo>
                  <a:cubicBezTo>
                    <a:pt x="356" y="247"/>
                    <a:pt x="356" y="247"/>
                    <a:pt x="356" y="247"/>
                  </a:cubicBezTo>
                  <a:close/>
                  <a:moveTo>
                    <a:pt x="180" y="75"/>
                  </a:moveTo>
                  <a:cubicBezTo>
                    <a:pt x="183" y="75"/>
                    <a:pt x="186" y="72"/>
                    <a:pt x="186" y="69"/>
                  </a:cubicBezTo>
                  <a:cubicBezTo>
                    <a:pt x="186" y="6"/>
                    <a:pt x="186" y="6"/>
                    <a:pt x="186" y="6"/>
                  </a:cubicBezTo>
                  <a:cubicBezTo>
                    <a:pt x="186" y="3"/>
                    <a:pt x="183" y="0"/>
                    <a:pt x="180" y="0"/>
                  </a:cubicBezTo>
                  <a:cubicBezTo>
                    <a:pt x="177" y="0"/>
                    <a:pt x="174" y="3"/>
                    <a:pt x="174" y="6"/>
                  </a:cubicBezTo>
                  <a:cubicBezTo>
                    <a:pt x="174" y="69"/>
                    <a:pt x="174" y="69"/>
                    <a:pt x="174" y="69"/>
                  </a:cubicBezTo>
                  <a:cubicBezTo>
                    <a:pt x="174" y="72"/>
                    <a:pt x="177" y="75"/>
                    <a:pt x="180" y="75"/>
                  </a:cubicBezTo>
                  <a:cubicBezTo>
                    <a:pt x="180" y="75"/>
                    <a:pt x="180" y="75"/>
                    <a:pt x="180"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92" fontAlgn="base">
                <a:spcBef>
                  <a:spcPct val="0"/>
                </a:spcBef>
                <a:spcAft>
                  <a:spcPct val="0"/>
                </a:spcAft>
                <a:defRPr/>
              </a:pPr>
              <a:endParaRPr lang="en-US" sz="2400" dirty="0">
                <a:solidFill>
                  <a:srgbClr val="000000"/>
                </a:solidFill>
                <a:latin typeface="Arial" panose="020B0604020202020204" pitchFamily="34" charset="0"/>
                <a:cs typeface="Arial" panose="020B0604020202020204" pitchFamily="34" charset="0"/>
              </a:endParaRPr>
            </a:p>
          </p:txBody>
        </p:sp>
      </p:grpSp>
      <p:grpSp>
        <p:nvGrpSpPr>
          <p:cNvPr id="49" name="Группа 48"/>
          <p:cNvGrpSpPr/>
          <p:nvPr/>
        </p:nvGrpSpPr>
        <p:grpSpPr>
          <a:xfrm>
            <a:off x="-118459" y="206003"/>
            <a:ext cx="6858000" cy="6858000"/>
            <a:chOff x="-118459" y="206003"/>
            <a:chExt cx="6858000" cy="6858000"/>
          </a:xfrm>
        </p:grpSpPr>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459" y="206003"/>
              <a:ext cx="6858000" cy="6858000"/>
            </a:xfrm>
            <a:prstGeom prst="rect">
              <a:avLst/>
            </a:prstGeom>
          </p:spPr>
        </p:pic>
        <p:sp>
          <p:nvSpPr>
            <p:cNvPr id="14" name="TextBox 13"/>
            <p:cNvSpPr txBox="1"/>
            <p:nvPr/>
          </p:nvSpPr>
          <p:spPr>
            <a:xfrm>
              <a:off x="1199535" y="5938684"/>
              <a:ext cx="1332301" cy="246221"/>
            </a:xfrm>
            <a:prstGeom prst="rect">
              <a:avLst/>
            </a:prstGeom>
            <a:solidFill>
              <a:schemeClr val="bg1"/>
            </a:solidFill>
          </p:spPr>
          <p:txBody>
            <a:bodyPr wrap="square" rtlCol="0">
              <a:spAutoFit/>
            </a:bodyPr>
            <a:lstStyle/>
            <a:p>
              <a:r>
                <a:rPr lang="en-US" sz="1000" dirty="0">
                  <a:latin typeface="Century Gothic" panose="020B0502020202020204" pitchFamily="34" charset="0"/>
                </a:rPr>
                <a:t>Uranium Leaching</a:t>
              </a:r>
              <a:endParaRPr lang="ru-RU" sz="1000" dirty="0">
                <a:latin typeface="Century Gothic" panose="020B0502020202020204" pitchFamily="34" charset="0"/>
              </a:endParaRPr>
            </a:p>
          </p:txBody>
        </p:sp>
        <p:sp>
          <p:nvSpPr>
            <p:cNvPr id="87" name="TextBox 86"/>
            <p:cNvSpPr txBox="1"/>
            <p:nvPr/>
          </p:nvSpPr>
          <p:spPr>
            <a:xfrm>
              <a:off x="180196" y="5166852"/>
              <a:ext cx="1332301" cy="246221"/>
            </a:xfrm>
            <a:prstGeom prst="rect">
              <a:avLst/>
            </a:prstGeom>
            <a:solidFill>
              <a:schemeClr val="bg1"/>
            </a:solidFill>
          </p:spPr>
          <p:txBody>
            <a:bodyPr wrap="square" rtlCol="0">
              <a:spAutoFit/>
            </a:bodyPr>
            <a:lstStyle/>
            <a:p>
              <a:pPr algn="ctr"/>
              <a:r>
                <a:rPr lang="en-US" sz="1000" dirty="0">
                  <a:latin typeface="Century Gothic" panose="020B0502020202020204" pitchFamily="34" charset="0"/>
                </a:rPr>
                <a:t>Sand</a:t>
              </a:r>
              <a:endParaRPr lang="ru-RU" sz="1000" dirty="0">
                <a:latin typeface="Century Gothic" panose="020B0502020202020204" pitchFamily="34" charset="0"/>
              </a:endParaRPr>
            </a:p>
          </p:txBody>
        </p:sp>
        <p:sp>
          <p:nvSpPr>
            <p:cNvPr id="20" name="TextBox 19"/>
            <p:cNvSpPr txBox="1"/>
            <p:nvPr/>
          </p:nvSpPr>
          <p:spPr>
            <a:xfrm>
              <a:off x="1074437" y="1387943"/>
              <a:ext cx="1068995" cy="707886"/>
            </a:xfrm>
            <a:prstGeom prst="rect">
              <a:avLst/>
            </a:prstGeom>
            <a:solidFill>
              <a:schemeClr val="bg1"/>
            </a:solidFill>
          </p:spPr>
          <p:txBody>
            <a:bodyPr wrap="square" rtlCol="0">
              <a:spAutoFit/>
            </a:bodyPr>
            <a:lstStyle/>
            <a:p>
              <a:r>
                <a:rPr lang="en-US" sz="1000" dirty="0">
                  <a:latin typeface="Century Gothic" panose="020B0502020202020204" pitchFamily="34" charset="0"/>
                </a:rPr>
                <a:t>Uranium-containing PR solutions pumping out</a:t>
              </a:r>
              <a:endParaRPr lang="ru-RU" sz="1000" dirty="0">
                <a:latin typeface="Century Gothic" panose="020B0502020202020204" pitchFamily="34" charset="0"/>
              </a:endParaRPr>
            </a:p>
          </p:txBody>
        </p:sp>
        <p:sp>
          <p:nvSpPr>
            <p:cNvPr id="26" name="TextBox 25"/>
            <p:cNvSpPr txBox="1"/>
            <p:nvPr/>
          </p:nvSpPr>
          <p:spPr>
            <a:xfrm>
              <a:off x="450166" y="828194"/>
              <a:ext cx="1389017" cy="553998"/>
            </a:xfrm>
            <a:prstGeom prst="rect">
              <a:avLst/>
            </a:prstGeom>
            <a:solidFill>
              <a:schemeClr val="bg1"/>
            </a:solidFill>
          </p:spPr>
          <p:txBody>
            <a:bodyPr wrap="square" rtlCol="0">
              <a:spAutoFit/>
            </a:bodyPr>
            <a:lstStyle/>
            <a:p>
              <a:r>
                <a:rPr lang="en-US" sz="1000" dirty="0">
                  <a:latin typeface="Century Gothic" panose="020B0502020202020204" pitchFamily="34" charset="0"/>
                </a:rPr>
                <a:t>Leaching </a:t>
              </a:r>
            </a:p>
            <a:p>
              <a:r>
                <a:rPr lang="en-US" sz="1000" dirty="0">
                  <a:latin typeface="Century Gothic" panose="020B0502020202020204" pitchFamily="34" charset="0"/>
                </a:rPr>
                <a:t>Solutions </a:t>
              </a:r>
            </a:p>
            <a:p>
              <a:r>
                <a:rPr lang="en-US" sz="1000" dirty="0">
                  <a:latin typeface="Century Gothic" panose="020B0502020202020204" pitchFamily="34" charset="0"/>
                </a:rPr>
                <a:t>Injection</a:t>
              </a:r>
              <a:endParaRPr lang="ru-RU" sz="1000" dirty="0">
                <a:latin typeface="Century Gothic" panose="020B0502020202020204" pitchFamily="34" charset="0"/>
              </a:endParaRPr>
            </a:p>
          </p:txBody>
        </p:sp>
        <p:sp>
          <p:nvSpPr>
            <p:cNvPr id="29" name="TextBox 28"/>
            <p:cNvSpPr txBox="1"/>
            <p:nvPr/>
          </p:nvSpPr>
          <p:spPr>
            <a:xfrm>
              <a:off x="1832536" y="784903"/>
              <a:ext cx="1049284" cy="400110"/>
            </a:xfrm>
            <a:prstGeom prst="rect">
              <a:avLst/>
            </a:prstGeom>
            <a:solidFill>
              <a:schemeClr val="bg1"/>
            </a:solidFill>
          </p:spPr>
          <p:txBody>
            <a:bodyPr wrap="square" rtlCol="0">
              <a:spAutoFit/>
            </a:bodyPr>
            <a:lstStyle/>
            <a:p>
              <a:r>
                <a:rPr lang="en-US" sz="1000" dirty="0">
                  <a:latin typeface="Century Gothic" panose="020B0502020202020204" pitchFamily="34" charset="0"/>
                </a:rPr>
                <a:t>PR solution Sand Pond</a:t>
              </a:r>
              <a:endParaRPr lang="ru-RU" sz="1000" dirty="0">
                <a:latin typeface="Century Gothic" panose="020B0502020202020204" pitchFamily="34" charset="0"/>
              </a:endParaRPr>
            </a:p>
          </p:txBody>
        </p:sp>
        <p:sp>
          <p:nvSpPr>
            <p:cNvPr id="30" name="TextBox 29"/>
            <p:cNvSpPr txBox="1"/>
            <p:nvPr/>
          </p:nvSpPr>
          <p:spPr>
            <a:xfrm>
              <a:off x="2702152" y="783681"/>
              <a:ext cx="965285" cy="553998"/>
            </a:xfrm>
            <a:prstGeom prst="rect">
              <a:avLst/>
            </a:prstGeom>
            <a:solidFill>
              <a:schemeClr val="bg1"/>
            </a:solidFill>
          </p:spPr>
          <p:txBody>
            <a:bodyPr wrap="square" rtlCol="0">
              <a:spAutoFit/>
            </a:bodyPr>
            <a:lstStyle/>
            <a:p>
              <a:r>
                <a:rPr lang="en-US" sz="1000" dirty="0">
                  <a:latin typeface="Century Gothic" panose="020B0502020202020204" pitchFamily="34" charset="0"/>
                </a:rPr>
                <a:t>Uranium processing shop floor</a:t>
              </a:r>
              <a:endParaRPr lang="ru-RU" sz="1000" dirty="0">
                <a:latin typeface="Century Gothic" panose="020B0502020202020204" pitchFamily="34" charset="0"/>
              </a:endParaRPr>
            </a:p>
          </p:txBody>
        </p:sp>
        <p:sp>
          <p:nvSpPr>
            <p:cNvPr id="31" name="TextBox 30"/>
            <p:cNvSpPr txBox="1"/>
            <p:nvPr/>
          </p:nvSpPr>
          <p:spPr>
            <a:xfrm>
              <a:off x="4355950" y="1038227"/>
              <a:ext cx="953729" cy="400110"/>
            </a:xfrm>
            <a:prstGeom prst="rect">
              <a:avLst/>
            </a:prstGeom>
            <a:solidFill>
              <a:schemeClr val="bg1"/>
            </a:solidFill>
          </p:spPr>
          <p:txBody>
            <a:bodyPr wrap="square" rtlCol="0">
              <a:spAutoFit/>
            </a:bodyPr>
            <a:lstStyle/>
            <a:p>
              <a:r>
                <a:rPr lang="en-US" sz="1000" dirty="0">
                  <a:latin typeface="Century Gothic" panose="020B0502020202020204" pitchFamily="34" charset="0"/>
                </a:rPr>
                <a:t>Pumping station</a:t>
              </a:r>
              <a:endParaRPr lang="ru-RU" sz="1000" dirty="0">
                <a:latin typeface="Century Gothic" panose="020B0502020202020204" pitchFamily="34" charset="0"/>
              </a:endParaRPr>
            </a:p>
          </p:txBody>
        </p:sp>
        <p:sp>
          <p:nvSpPr>
            <p:cNvPr id="32" name="TextBox 31"/>
            <p:cNvSpPr txBox="1"/>
            <p:nvPr/>
          </p:nvSpPr>
          <p:spPr>
            <a:xfrm>
              <a:off x="5063613" y="765444"/>
              <a:ext cx="1032387" cy="645694"/>
            </a:xfrm>
            <a:prstGeom prst="rect">
              <a:avLst/>
            </a:prstGeom>
            <a:solidFill>
              <a:schemeClr val="bg1"/>
            </a:solidFill>
          </p:spPr>
          <p:txBody>
            <a:bodyPr wrap="square" rtlCol="0">
              <a:noAutofit/>
            </a:bodyPr>
            <a:lstStyle/>
            <a:p>
              <a:endParaRPr lang="en-US" sz="1000" dirty="0">
                <a:latin typeface="Century Gothic" panose="020B0502020202020204" pitchFamily="34" charset="0"/>
              </a:endParaRPr>
            </a:p>
            <a:p>
              <a:r>
                <a:rPr lang="en-US" sz="1000" dirty="0">
                  <a:latin typeface="Century Gothic" panose="020B0502020202020204" pitchFamily="34" charset="0"/>
                </a:rPr>
                <a:t>Impurities precipitation</a:t>
              </a:r>
              <a:endParaRPr lang="ru-RU" sz="1000" dirty="0">
                <a:latin typeface="Century Gothic" panose="020B0502020202020204" pitchFamily="34" charset="0"/>
              </a:endParaRPr>
            </a:p>
          </p:txBody>
        </p:sp>
        <p:sp>
          <p:nvSpPr>
            <p:cNvPr id="33" name="TextBox 32"/>
            <p:cNvSpPr txBox="1"/>
            <p:nvPr/>
          </p:nvSpPr>
          <p:spPr>
            <a:xfrm>
              <a:off x="5417577" y="1957759"/>
              <a:ext cx="1189704" cy="246221"/>
            </a:xfrm>
            <a:prstGeom prst="rect">
              <a:avLst/>
            </a:prstGeom>
            <a:solidFill>
              <a:schemeClr val="bg1"/>
            </a:solidFill>
          </p:spPr>
          <p:txBody>
            <a:bodyPr wrap="square" rtlCol="0">
              <a:spAutoFit/>
            </a:bodyPr>
            <a:lstStyle/>
            <a:p>
              <a:r>
                <a:rPr lang="en-US" sz="1000" dirty="0">
                  <a:latin typeface="Century Gothic" panose="020B0502020202020204" pitchFamily="34" charset="0"/>
                </a:rPr>
                <a:t>H</a:t>
              </a:r>
              <a:r>
                <a:rPr lang="en-US" sz="1000" baseline="-25000" dirty="0">
                  <a:latin typeface="Century Gothic" panose="020B0502020202020204" pitchFamily="34" charset="0"/>
                </a:rPr>
                <a:t>2</a:t>
              </a:r>
              <a:r>
                <a:rPr lang="en-US" sz="1000" dirty="0">
                  <a:latin typeface="Century Gothic" panose="020B0502020202020204" pitchFamily="34" charset="0"/>
                </a:rPr>
                <a:t> SO</a:t>
              </a:r>
              <a:r>
                <a:rPr lang="en-US" sz="1000" baseline="-25000" dirty="0">
                  <a:latin typeface="Century Gothic" panose="020B0502020202020204" pitchFamily="34" charset="0"/>
                </a:rPr>
                <a:t>4</a:t>
              </a:r>
              <a:r>
                <a:rPr lang="en-US" sz="1000" dirty="0">
                  <a:latin typeface="Century Gothic" panose="020B0502020202020204" pitchFamily="34" charset="0"/>
                </a:rPr>
                <a:t> — acid</a:t>
              </a:r>
              <a:endParaRPr lang="ru-RU" sz="1000" dirty="0">
                <a:latin typeface="Century Gothic" panose="020B0502020202020204" pitchFamily="34" charset="0"/>
              </a:endParaRPr>
            </a:p>
          </p:txBody>
        </p:sp>
        <p:sp>
          <p:nvSpPr>
            <p:cNvPr id="34" name="TextBox 33"/>
            <p:cNvSpPr txBox="1"/>
            <p:nvPr/>
          </p:nvSpPr>
          <p:spPr>
            <a:xfrm>
              <a:off x="4630993" y="5663382"/>
              <a:ext cx="1740309" cy="707886"/>
            </a:xfrm>
            <a:prstGeom prst="rect">
              <a:avLst/>
            </a:prstGeom>
            <a:solidFill>
              <a:schemeClr val="bg1"/>
            </a:solidFill>
          </p:spPr>
          <p:txBody>
            <a:bodyPr wrap="square" rtlCol="0">
              <a:spAutoFit/>
            </a:bodyPr>
            <a:lstStyle/>
            <a:p>
              <a:r>
                <a:rPr lang="en-US" sz="1000" dirty="0">
                  <a:latin typeface="Century Gothic" panose="020B0502020202020204" pitchFamily="34" charset="0"/>
                </a:rPr>
                <a:t>Centre for leaching solution distribution and pregnant solution acceptance</a:t>
              </a:r>
              <a:endParaRPr lang="ru-RU" sz="1000" dirty="0">
                <a:latin typeface="Century Gothic" panose="020B0502020202020204" pitchFamily="34" charset="0"/>
              </a:endParaRPr>
            </a:p>
          </p:txBody>
        </p:sp>
        <p:sp>
          <p:nvSpPr>
            <p:cNvPr id="35" name="TextBox 34"/>
            <p:cNvSpPr txBox="1"/>
            <p:nvPr/>
          </p:nvSpPr>
          <p:spPr>
            <a:xfrm>
              <a:off x="3977792" y="4825955"/>
              <a:ext cx="830428" cy="369332"/>
            </a:xfrm>
            <a:prstGeom prst="rect">
              <a:avLst/>
            </a:prstGeom>
            <a:solidFill>
              <a:schemeClr val="bg1">
                <a:lumMod val="95000"/>
              </a:schemeClr>
            </a:solidFill>
          </p:spPr>
          <p:txBody>
            <a:bodyPr wrap="square" rtlCol="0">
              <a:spAutoFit/>
            </a:bodyPr>
            <a:lstStyle/>
            <a:p>
              <a:pPr algn="ctr"/>
              <a:r>
                <a:rPr lang="sv-SE" sz="900" dirty="0">
                  <a:latin typeface="Century Gothic" panose="020B0502020202020204" pitchFamily="34" charset="0"/>
                </a:rPr>
                <a:t>80–800 m </a:t>
              </a:r>
            </a:p>
            <a:p>
              <a:pPr algn="ctr"/>
              <a:r>
                <a:rPr lang="sv-SE" sz="900" dirty="0">
                  <a:latin typeface="Century Gothic" panose="020B0502020202020204" pitchFamily="34" charset="0"/>
                </a:rPr>
                <a:t>depth </a:t>
              </a:r>
              <a:endParaRPr lang="ru-RU" sz="900" dirty="0">
                <a:latin typeface="Century Gothic" panose="020B0502020202020204" pitchFamily="34" charset="0"/>
              </a:endParaRPr>
            </a:p>
          </p:txBody>
        </p:sp>
        <p:sp>
          <p:nvSpPr>
            <p:cNvPr id="36" name="Равнобедренный треугольник 35"/>
            <p:cNvSpPr/>
            <p:nvPr/>
          </p:nvSpPr>
          <p:spPr>
            <a:xfrm>
              <a:off x="4149213" y="4998024"/>
              <a:ext cx="702536" cy="415049"/>
            </a:xfrm>
            <a:prstGeom prst="triangle">
              <a:avLst>
                <a:gd name="adj" fmla="val 100000"/>
              </a:avLst>
            </a:prstGeom>
            <a:solidFill>
              <a:srgbClr val="B7AC88"/>
            </a:solidFill>
            <a:ln>
              <a:solidFill>
                <a:srgbClr val="B7A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41" name="Прямая соединительная линия 40"/>
          <p:cNvCxnSpPr/>
          <p:nvPr/>
        </p:nvCxnSpPr>
        <p:spPr>
          <a:xfrm>
            <a:off x="6853084" y="1748908"/>
            <a:ext cx="47489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p:cNvCxnSpPr/>
          <p:nvPr/>
        </p:nvCxnSpPr>
        <p:spPr>
          <a:xfrm>
            <a:off x="6543365" y="1065566"/>
            <a:ext cx="47489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Прямая соединительная линия 97"/>
          <p:cNvCxnSpPr/>
          <p:nvPr/>
        </p:nvCxnSpPr>
        <p:spPr>
          <a:xfrm>
            <a:off x="6609289" y="4825955"/>
            <a:ext cx="47489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Прямая соединительная линия 98"/>
          <p:cNvCxnSpPr/>
          <p:nvPr/>
        </p:nvCxnSpPr>
        <p:spPr>
          <a:xfrm>
            <a:off x="7125480" y="4142613"/>
            <a:ext cx="47489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Date Placeholder 7"/>
          <p:cNvSpPr>
            <a:spLocks noGrp="1"/>
          </p:cNvSpPr>
          <p:nvPr>
            <p:ph type="dt" sz="half" idx="10"/>
          </p:nvPr>
        </p:nvSpPr>
        <p:spPr>
          <a:xfrm>
            <a:off x="9448800" y="6556248"/>
            <a:ext cx="2743200" cy="301752"/>
          </a:xfrm>
        </p:spPr>
        <p:txBody>
          <a:bodyPr/>
          <a:lstStyle/>
          <a:p>
            <a:pPr algn="r" fontAlgn="base">
              <a:spcBef>
                <a:spcPct val="0"/>
              </a:spcBef>
              <a:spcAft>
                <a:spcPct val="0"/>
              </a:spcAft>
            </a:pPr>
            <a:r>
              <a:rPr lang="en-US" sz="1200" dirty="0"/>
              <a:t>2024</a:t>
            </a:r>
            <a:endParaRPr lang="en-CA" sz="1200" dirty="0"/>
          </a:p>
        </p:txBody>
      </p:sp>
      <p:sp>
        <p:nvSpPr>
          <p:cNvPr id="58" name="Прямоугольник 10"/>
          <p:cNvSpPr/>
          <p:nvPr/>
        </p:nvSpPr>
        <p:spPr>
          <a:xfrm>
            <a:off x="7214234" y="1885470"/>
            <a:ext cx="3852000" cy="212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defTabSz="448147">
              <a:lnSpc>
                <a:spcPct val="85000"/>
              </a:lnSpc>
              <a:spcAft>
                <a:spcPts val="1200"/>
              </a:spcAft>
              <a:buFont typeface="Wingdings" panose="05000000000000000000" pitchFamily="2" charset="2"/>
              <a:buChar char="ü"/>
            </a:pPr>
            <a:r>
              <a:rPr lang="en-GB" dirty="0">
                <a:latin typeface="Century Gothic" panose="020B0502020202020204" pitchFamily="34" charset="0"/>
                <a:cs typeface="Arial" panose="020B0604020202020204" pitchFamily="34" charset="0"/>
              </a:rPr>
              <a:t>Lower cost to build</a:t>
            </a:r>
          </a:p>
          <a:p>
            <a:pPr marL="285750" indent="-285750" defTabSz="448147">
              <a:lnSpc>
                <a:spcPct val="85000"/>
              </a:lnSpc>
              <a:spcAft>
                <a:spcPts val="1200"/>
              </a:spcAft>
              <a:buFont typeface="Wingdings" panose="05000000000000000000" pitchFamily="2" charset="2"/>
              <a:buChar char="ü"/>
            </a:pPr>
            <a:r>
              <a:rPr lang="en-GB" dirty="0">
                <a:latin typeface="Century Gothic" panose="020B0502020202020204" pitchFamily="34" charset="0"/>
                <a:cs typeface="Arial" panose="020B0604020202020204" pitchFamily="34" charset="0"/>
              </a:rPr>
              <a:t>Shorter construction timelines</a:t>
            </a:r>
          </a:p>
          <a:p>
            <a:pPr marL="285750" indent="-285750" defTabSz="448147">
              <a:lnSpc>
                <a:spcPct val="85000"/>
              </a:lnSpc>
              <a:spcAft>
                <a:spcPts val="1200"/>
              </a:spcAft>
              <a:buFont typeface="Wingdings" panose="05000000000000000000" pitchFamily="2" charset="2"/>
              <a:buChar char="ü"/>
            </a:pPr>
            <a:r>
              <a:rPr lang="en-GB" dirty="0">
                <a:latin typeface="Century Gothic" panose="020B0502020202020204" pitchFamily="34" charset="0"/>
                <a:cs typeface="Arial" panose="020B0604020202020204" pitchFamily="34" charset="0"/>
              </a:rPr>
              <a:t>Lowest quartile operating cost</a:t>
            </a:r>
          </a:p>
          <a:p>
            <a:pPr marL="285750" indent="-285750" defTabSz="448147">
              <a:lnSpc>
                <a:spcPct val="85000"/>
              </a:lnSpc>
              <a:spcAft>
                <a:spcPts val="1200"/>
              </a:spcAft>
              <a:buFont typeface="Wingdings" panose="05000000000000000000" pitchFamily="2" charset="2"/>
              <a:buChar char="ü"/>
            </a:pPr>
            <a:r>
              <a:rPr lang="en-GB" dirty="0">
                <a:latin typeface="Century Gothic" panose="020B0502020202020204" pitchFamily="34" charset="0"/>
                <a:cs typeface="Arial" panose="020B0604020202020204" pitchFamily="34" charset="0"/>
              </a:rPr>
              <a:t>Small environmental footprint</a:t>
            </a:r>
          </a:p>
          <a:p>
            <a:pPr marL="285750" indent="-285750" defTabSz="448147">
              <a:lnSpc>
                <a:spcPct val="85000"/>
              </a:lnSpc>
              <a:spcAft>
                <a:spcPts val="1200"/>
              </a:spcAft>
              <a:buFont typeface="Wingdings" panose="05000000000000000000" pitchFamily="2" charset="2"/>
              <a:buChar char="ü"/>
            </a:pPr>
            <a:r>
              <a:rPr lang="en-GB" dirty="0">
                <a:latin typeface="Century Gothic" panose="020B0502020202020204" pitchFamily="34" charset="0"/>
                <a:cs typeface="Arial" panose="020B0604020202020204" pitchFamily="34" charset="0"/>
              </a:rPr>
              <a:t>Limited health and safety exposure to personnel</a:t>
            </a:r>
          </a:p>
        </p:txBody>
      </p:sp>
    </p:spTree>
    <p:extLst>
      <p:ext uri="{BB962C8B-B14F-4D97-AF65-F5344CB8AC3E}">
        <p14:creationId xmlns:p14="http://schemas.microsoft.com/office/powerpoint/2010/main" val="3925535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7"/>
          <a:stretch>
            <a:fillRect/>
          </a:stretch>
        </p:blipFill>
        <p:spPr>
          <a:xfrm>
            <a:off x="292355" y="2021960"/>
            <a:ext cx="5853264" cy="3564401"/>
          </a:xfrm>
          <a:prstGeom prst="rect">
            <a:avLst/>
          </a:prstGeom>
        </p:spPr>
      </p:pic>
      <p:graphicFrame>
        <p:nvGraphicFramePr>
          <p:cNvPr id="30" name="Object 29" hidden="1"/>
          <p:cNvGraphicFramePr>
            <a:graphicFrameLocks noChangeAspect="1"/>
          </p:cNvGraphicFramePr>
          <p:nvPr>
            <p:custDataLst>
              <p:tags r:id="rId1"/>
            </p:custDataLst>
          </p:nvPr>
        </p:nvGraphicFramePr>
        <p:xfrm>
          <a:off x="2382788" y="644256"/>
          <a:ext cx="1315" cy="1315"/>
        </p:xfrm>
        <a:graphic>
          <a:graphicData uri="http://schemas.openxmlformats.org/presentationml/2006/ole">
            <mc:AlternateContent xmlns:mc="http://schemas.openxmlformats.org/markup-compatibility/2006">
              <mc:Choice xmlns:v="urn:schemas-microsoft-com:vml" Requires="v">
                <p:oleObj name="think-cell Slide" r:id="rId8" imgW="353" imgH="353" progId="TCLayout.ActiveDocument.1">
                  <p:embed/>
                </p:oleObj>
              </mc:Choice>
              <mc:Fallback>
                <p:oleObj name="think-cell Slide" r:id="rId8" imgW="353" imgH="353" progId="TCLayout.ActiveDocument.1">
                  <p:embed/>
                  <p:pic>
                    <p:nvPicPr>
                      <p:cNvPr id="30" name="Object 29" hidden="1"/>
                      <p:cNvPicPr/>
                      <p:nvPr/>
                    </p:nvPicPr>
                    <p:blipFill>
                      <a:blip r:embed="rId9"/>
                      <a:stretch>
                        <a:fillRect/>
                      </a:stretch>
                    </p:blipFill>
                    <p:spPr>
                      <a:xfrm>
                        <a:off x="2382788" y="644256"/>
                        <a:ext cx="1315" cy="1315"/>
                      </a:xfrm>
                      <a:prstGeom prst="rect">
                        <a:avLst/>
                      </a:prstGeom>
                    </p:spPr>
                  </p:pic>
                </p:oleObj>
              </mc:Fallback>
            </mc:AlternateContent>
          </a:graphicData>
        </a:graphic>
      </p:graphicFrame>
      <p:sp>
        <p:nvSpPr>
          <p:cNvPr id="5" name="Rectangle 4" hidden="1"/>
          <p:cNvSpPr/>
          <p:nvPr>
            <p:custDataLst>
              <p:tags r:id="rId2"/>
            </p:custDataLst>
          </p:nvPr>
        </p:nvSpPr>
        <p:spPr bwMode="auto">
          <a:xfrm>
            <a:off x="2381469" y="642938"/>
            <a:ext cx="131604" cy="13160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371475">
              <a:lnSpc>
                <a:spcPct val="90000"/>
              </a:lnSpc>
              <a:defRPr/>
            </a:pPr>
            <a:endParaRPr lang="en-US" sz="1160" b="1" dirty="0">
              <a:solidFill>
                <a:srgbClr val="000000"/>
              </a:solidFill>
              <a:latin typeface="Century Gothic" panose="020B0502020202020204" pitchFamily="34" charset="0"/>
              <a:sym typeface="Century Gothic" panose="020B0502020202020204" pitchFamily="34" charset="0"/>
            </a:endParaRPr>
          </a:p>
        </p:txBody>
      </p:sp>
      <p:sp>
        <p:nvSpPr>
          <p:cNvPr id="119" name="Title 3"/>
          <p:cNvSpPr txBox="1">
            <a:spLocks/>
          </p:cNvSpPr>
          <p:nvPr/>
        </p:nvSpPr>
        <p:spPr>
          <a:xfrm>
            <a:off x="1353571" y="216688"/>
            <a:ext cx="7554284" cy="443198"/>
          </a:xfrm>
          <a:prstGeom prst="rect">
            <a:avLst/>
          </a:prstGeom>
        </p:spPr>
        <p:txBody>
          <a:bodyPr wrap="square" lIns="0" tIns="0" rIns="0" bIns="0" anchor="t" anchorCtr="0">
            <a:spAutoFit/>
          </a:bodyPr>
          <a:lstStyle>
            <a:lvl1pPr defTabSz="822325" eaLnBrk="0" fontAlgn="base" hangingPunct="0">
              <a:lnSpc>
                <a:spcPct val="90000"/>
              </a:lnSpc>
              <a:spcBef>
                <a:spcPct val="0"/>
              </a:spcBef>
              <a:spcAft>
                <a:spcPct val="0"/>
              </a:spcAft>
              <a:defRPr lang="en-US" altLang="ru-RU" sz="2400" b="1">
                <a:solidFill>
                  <a:srgbClr val="002060"/>
                </a:solidFill>
                <a:latin typeface="Arial "/>
                <a:cs typeface="Arial" panose="020B0604020202020204" pitchFamily="34" charset="0"/>
              </a:defRPr>
            </a:lvl1pPr>
            <a:lvl2pPr defTabSz="822325" eaLnBrk="0" fontAlgn="base" hangingPunct="0">
              <a:lnSpc>
                <a:spcPct val="90000"/>
              </a:lnSpc>
              <a:spcBef>
                <a:spcPct val="0"/>
              </a:spcBef>
              <a:spcAft>
                <a:spcPct val="0"/>
              </a:spcAft>
              <a:defRPr sz="3900">
                <a:latin typeface="Calibri Light" pitchFamily="34" charset="0"/>
              </a:defRPr>
            </a:lvl2pPr>
            <a:lvl3pPr defTabSz="822325" eaLnBrk="0" fontAlgn="base" hangingPunct="0">
              <a:lnSpc>
                <a:spcPct val="90000"/>
              </a:lnSpc>
              <a:spcBef>
                <a:spcPct val="0"/>
              </a:spcBef>
              <a:spcAft>
                <a:spcPct val="0"/>
              </a:spcAft>
              <a:defRPr sz="3900">
                <a:latin typeface="Calibri Light" pitchFamily="34" charset="0"/>
              </a:defRPr>
            </a:lvl3pPr>
            <a:lvl4pPr defTabSz="822325" eaLnBrk="0" fontAlgn="base" hangingPunct="0">
              <a:lnSpc>
                <a:spcPct val="90000"/>
              </a:lnSpc>
              <a:spcBef>
                <a:spcPct val="0"/>
              </a:spcBef>
              <a:spcAft>
                <a:spcPct val="0"/>
              </a:spcAft>
              <a:defRPr sz="3900">
                <a:latin typeface="Calibri Light" pitchFamily="34" charset="0"/>
              </a:defRPr>
            </a:lvl4pPr>
            <a:lvl5pPr defTabSz="822325" eaLnBrk="0" fontAlgn="base" hangingPunct="0">
              <a:lnSpc>
                <a:spcPct val="90000"/>
              </a:lnSpc>
              <a:spcBef>
                <a:spcPct val="0"/>
              </a:spcBef>
              <a:spcAft>
                <a:spcPct val="0"/>
              </a:spcAft>
              <a:defRPr sz="3900">
                <a:latin typeface="Calibri Light" pitchFamily="34" charset="0"/>
              </a:defRPr>
            </a:lvl5pPr>
            <a:lvl6pPr marL="457200" defTabSz="822325" fontAlgn="base">
              <a:lnSpc>
                <a:spcPct val="90000"/>
              </a:lnSpc>
              <a:spcBef>
                <a:spcPct val="0"/>
              </a:spcBef>
              <a:spcAft>
                <a:spcPct val="0"/>
              </a:spcAft>
              <a:defRPr sz="3900">
                <a:latin typeface="Calibri Light" pitchFamily="34" charset="0"/>
              </a:defRPr>
            </a:lvl6pPr>
            <a:lvl7pPr marL="914400" defTabSz="822325" fontAlgn="base">
              <a:lnSpc>
                <a:spcPct val="90000"/>
              </a:lnSpc>
              <a:spcBef>
                <a:spcPct val="0"/>
              </a:spcBef>
              <a:spcAft>
                <a:spcPct val="0"/>
              </a:spcAft>
              <a:defRPr sz="3900">
                <a:latin typeface="Calibri Light" pitchFamily="34" charset="0"/>
              </a:defRPr>
            </a:lvl7pPr>
            <a:lvl8pPr marL="1371600" defTabSz="822325" fontAlgn="base">
              <a:lnSpc>
                <a:spcPct val="90000"/>
              </a:lnSpc>
              <a:spcBef>
                <a:spcPct val="0"/>
              </a:spcBef>
              <a:spcAft>
                <a:spcPct val="0"/>
              </a:spcAft>
              <a:defRPr sz="3900">
                <a:latin typeface="Calibri Light" pitchFamily="34" charset="0"/>
              </a:defRPr>
            </a:lvl8pPr>
            <a:lvl9pPr marL="1828800" defTabSz="822325" fontAlgn="base">
              <a:lnSpc>
                <a:spcPct val="90000"/>
              </a:lnSpc>
              <a:spcBef>
                <a:spcPct val="0"/>
              </a:spcBef>
              <a:spcAft>
                <a:spcPct val="0"/>
              </a:spcAft>
              <a:defRPr sz="3900">
                <a:latin typeface="Calibri Light" pitchFamily="34" charset="0"/>
              </a:defRPr>
            </a:lvl9pPr>
          </a:lstStyle>
          <a:p>
            <a:endParaRPr lang="en-GB" sz="3200" dirty="0">
              <a:latin typeface="Century Gothic" panose="020B0502020202020204" pitchFamily="34" charset="0"/>
            </a:endParaRPr>
          </a:p>
        </p:txBody>
      </p:sp>
      <p:sp>
        <p:nvSpPr>
          <p:cNvPr id="8" name="Title 7">
            <a:extLst>
              <a:ext uri="{FF2B5EF4-FFF2-40B4-BE49-F238E27FC236}">
                <a16:creationId xmlns:a16="http://schemas.microsoft.com/office/drawing/2014/main" id="{23525CCF-E133-4946-A305-02889C29D388}"/>
              </a:ext>
            </a:extLst>
          </p:cNvPr>
          <p:cNvSpPr>
            <a:spLocks noGrp="1"/>
          </p:cNvSpPr>
          <p:nvPr>
            <p:ph type="title"/>
          </p:nvPr>
        </p:nvSpPr>
        <p:spPr>
          <a:xfrm>
            <a:off x="295283" y="211446"/>
            <a:ext cx="10897654" cy="387798"/>
          </a:xfrm>
        </p:spPr>
        <p:txBody>
          <a:bodyPr/>
          <a:lstStyle/>
          <a:p>
            <a:r>
              <a:rPr lang="en-US" sz="2800" dirty="0">
                <a:cs typeface="Segoe UI" panose="020B0502040204020203" pitchFamily="34" charset="0"/>
              </a:rPr>
              <a:t>Current state of the uranium industry</a:t>
            </a:r>
            <a:endParaRPr lang="en-US" sz="2800" spc="300" dirty="0">
              <a:solidFill>
                <a:srgbClr val="F7A700"/>
              </a:solidFill>
              <a:cs typeface="Segoe UI" panose="020B0502040204020203" pitchFamily="34" charset="0"/>
            </a:endParaRPr>
          </a:p>
        </p:txBody>
      </p:sp>
      <p:sp>
        <p:nvSpPr>
          <p:cNvPr id="7" name="Footer Placeholder 6"/>
          <p:cNvSpPr>
            <a:spLocks noGrp="1"/>
          </p:cNvSpPr>
          <p:nvPr>
            <p:ph type="ftr" sz="quarter" idx="11"/>
          </p:nvPr>
        </p:nvSpPr>
        <p:spPr/>
        <p:txBody>
          <a:bodyPr/>
          <a:lstStyle/>
          <a:p>
            <a:pPr algn="ctr" fontAlgn="base">
              <a:spcBef>
                <a:spcPct val="0"/>
              </a:spcBef>
              <a:spcAft>
                <a:spcPct val="0"/>
              </a:spcAft>
            </a:pPr>
            <a:r>
              <a:rPr lang="en-CA" sz="1200" dirty="0"/>
              <a:t>Astana-Vancouver</a:t>
            </a:r>
            <a:endParaRPr lang="en-CA" sz="1200" dirty="0">
              <a:latin typeface="Century Gothic" panose="020B0502020202020204" pitchFamily="34" charset="0"/>
            </a:endParaRPr>
          </a:p>
        </p:txBody>
      </p:sp>
      <p:sp>
        <p:nvSpPr>
          <p:cNvPr id="10" name="Content Placeholder 9"/>
          <p:cNvSpPr>
            <a:spLocks noGrp="1"/>
          </p:cNvSpPr>
          <p:nvPr>
            <p:ph sz="quarter" idx="13"/>
          </p:nvPr>
        </p:nvSpPr>
        <p:spPr/>
        <p:txBody>
          <a:bodyPr/>
          <a:lstStyle/>
          <a:p>
            <a:r>
              <a:rPr lang="en-US" sz="2000" spc="300" dirty="0">
                <a:solidFill>
                  <a:srgbClr val="002673"/>
                </a:solidFill>
                <a:ea typeface="Segoe UI" panose="020B0502040204020203" pitchFamily="34" charset="0"/>
                <a:cs typeface="Segoe UI" panose="020B0502040204020203" pitchFamily="34" charset="0"/>
              </a:rPr>
              <a:t>Expecting to return to 100% in 2025 backed by strong contract book</a:t>
            </a:r>
          </a:p>
        </p:txBody>
      </p:sp>
      <p:sp>
        <p:nvSpPr>
          <p:cNvPr id="33" name="TextBox 32"/>
          <p:cNvSpPr txBox="1"/>
          <p:nvPr/>
        </p:nvSpPr>
        <p:spPr>
          <a:xfrm>
            <a:off x="65832" y="5939924"/>
            <a:ext cx="6732535" cy="523220"/>
          </a:xfrm>
          <a:prstGeom prst="rect">
            <a:avLst/>
          </a:prstGeom>
          <a:noFill/>
        </p:spPr>
        <p:txBody>
          <a:bodyPr wrap="square" rtlCol="0">
            <a:spAutoFit/>
          </a:bodyPr>
          <a:lstStyle/>
          <a:p>
            <a:r>
              <a:rPr lang="en-US" sz="700" i="1" dirty="0">
                <a:solidFill>
                  <a:srgbClr val="002673"/>
                </a:solidFill>
                <a:latin typeface="Century Gothic" panose="020B0502020202020204" pitchFamily="34" charset="0"/>
                <a:cs typeface="Arial" panose="020B0604020202020204" pitchFamily="34" charset="0"/>
              </a:rPr>
              <a:t>Source: OFR reports, Full Competent Persons’ Report on the Mineral Assets of NAC Kazatomprom JSC as at December 31, 2022</a:t>
            </a:r>
          </a:p>
          <a:p>
            <a:r>
              <a:rPr lang="en-US" sz="700" i="1" dirty="0">
                <a:solidFill>
                  <a:srgbClr val="002673"/>
                </a:solidFill>
                <a:latin typeface="Century Gothic" panose="020B0502020202020204" pitchFamily="34" charset="0"/>
                <a:cs typeface="Arial" panose="020B0604020202020204" pitchFamily="34" charset="0"/>
              </a:rPr>
              <a:t>*Production guidance for 2023 illustrated on the chart as middle of the guidance range disclosed in OFR FY22 and TU 2Q23. 2024 and 2025 expectations shown are middle of the ranges disclosed in corresponding press-releases and may be changed when full operating guidance is published</a:t>
            </a:r>
            <a:endParaRPr lang="ru-RU" sz="700" i="1" dirty="0">
              <a:solidFill>
                <a:srgbClr val="002673"/>
              </a:solidFill>
              <a:latin typeface="Century Gothic" panose="020B0502020202020204" pitchFamily="34" charset="0"/>
              <a:cs typeface="Arial" panose="020B0604020202020204" pitchFamily="34" charset="0"/>
            </a:endParaRPr>
          </a:p>
          <a:p>
            <a:r>
              <a:rPr lang="en-US" sz="700" i="1" dirty="0">
                <a:solidFill>
                  <a:srgbClr val="002673"/>
                </a:solidFill>
                <a:latin typeface="Century Gothic" panose="020B0502020202020204" pitchFamily="34" charset="0"/>
                <a:cs typeface="Arial" panose="020B0604020202020204" pitchFamily="34" charset="0"/>
              </a:rPr>
              <a:t>* https://www.kazatomprom.kz/en/media/view/kazatomprom_expects_adjustments_to_its_2024_production_plans</a:t>
            </a:r>
          </a:p>
        </p:txBody>
      </p:sp>
      <p:sp>
        <p:nvSpPr>
          <p:cNvPr id="34" name="Прямоугольник 45"/>
          <p:cNvSpPr/>
          <p:nvPr/>
        </p:nvSpPr>
        <p:spPr>
          <a:xfrm>
            <a:off x="1394799" y="726679"/>
            <a:ext cx="9418320" cy="505785"/>
          </a:xfrm>
          <a:prstGeom prst="rect">
            <a:avLst/>
          </a:prstGeom>
          <a:noFill/>
        </p:spPr>
        <p:txBody>
          <a:bodyPr wrap="square" tIns="36000" bIns="36000" anchor="ctr">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ru-RU" sz="2400" b="1" dirty="0">
              <a:solidFill>
                <a:srgbClr val="FF0000"/>
              </a:solidFill>
              <a:latin typeface="Century Gothic" panose="020B0502020202020204" pitchFamily="34" charset="0"/>
              <a:cs typeface="Arial" panose="020B0604020202020204" pitchFamily="34" charset="0"/>
            </a:endParaRPr>
          </a:p>
        </p:txBody>
      </p:sp>
      <p:cxnSp>
        <p:nvCxnSpPr>
          <p:cNvPr id="48" name="Straight Connector 47"/>
          <p:cNvCxnSpPr>
            <a:cxnSpLocks/>
          </p:cNvCxnSpPr>
          <p:nvPr/>
        </p:nvCxnSpPr>
        <p:spPr>
          <a:xfrm>
            <a:off x="6354864" y="2341856"/>
            <a:ext cx="0" cy="1009021"/>
          </a:xfrm>
          <a:prstGeom prst="line">
            <a:avLst/>
          </a:prstGeom>
          <a:noFill/>
          <a:ln w="9525" cap="flat" cmpd="sng" algn="ctr">
            <a:solidFill>
              <a:srgbClr val="808080"/>
            </a:solidFill>
            <a:prstDash val="solid"/>
          </a:ln>
          <a:effectLst/>
        </p:spPr>
      </p:cxnSp>
      <p:grpSp>
        <p:nvGrpSpPr>
          <p:cNvPr id="49" name="Group 48"/>
          <p:cNvGrpSpPr/>
          <p:nvPr/>
        </p:nvGrpSpPr>
        <p:grpSpPr>
          <a:xfrm>
            <a:off x="6250364" y="2652142"/>
            <a:ext cx="175523" cy="438367"/>
            <a:chOff x="6741863" y="3315989"/>
            <a:chExt cx="257236" cy="616726"/>
          </a:xfrm>
        </p:grpSpPr>
        <p:sp>
          <p:nvSpPr>
            <p:cNvPr id="50" name="Rectangle 49"/>
            <p:cNvSpPr/>
            <p:nvPr/>
          </p:nvSpPr>
          <p:spPr>
            <a:xfrm>
              <a:off x="6820665" y="3315989"/>
              <a:ext cx="99633" cy="616726"/>
            </a:xfrm>
            <a:prstGeom prst="rect">
              <a:avLst/>
            </a:prstGeom>
            <a:solidFill>
              <a:srgbClr val="FFFFFF"/>
            </a:solidFill>
            <a:ln w="3175" cap="flat" cmpd="sng" algn="ctr">
              <a:noFill/>
              <a:prstDash val="solid"/>
            </a:ln>
            <a:effectLst/>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742950" fontAlgn="base">
                <a:spcBef>
                  <a:spcPct val="0"/>
                </a:spcBef>
                <a:spcAft>
                  <a:spcPct val="0"/>
                </a:spcAft>
                <a:defRPr/>
              </a:pPr>
              <a:endParaRPr lang="ru-RU" sz="813" kern="0">
                <a:solidFill>
                  <a:prstClr val="black"/>
                </a:solidFill>
                <a:latin typeface="Century Gothic" panose="020B0502020202020204" pitchFamily="34" charset="0"/>
                <a:cs typeface="Arial" panose="020B0604020202020204" pitchFamily="34" charset="0"/>
              </a:endParaRPr>
            </a:p>
          </p:txBody>
        </p:sp>
        <p:grpSp>
          <p:nvGrpSpPr>
            <p:cNvPr id="51" name="DoubleChevron2 11"/>
            <p:cNvGrpSpPr>
              <a:grpSpLocks noChangeAspect="1"/>
            </p:cNvGrpSpPr>
            <p:nvPr>
              <p:custDataLst>
                <p:tags r:id="rId3"/>
              </p:custDataLst>
            </p:nvPr>
          </p:nvGrpSpPr>
          <p:grpSpPr>
            <a:xfrm>
              <a:off x="6741863" y="3466649"/>
              <a:ext cx="257236" cy="315406"/>
              <a:chOff x="1270000" y="1270000"/>
              <a:chExt cx="2951957" cy="3619500"/>
            </a:xfrm>
          </p:grpSpPr>
          <p:sp>
            <p:nvSpPr>
              <p:cNvPr id="52" name="Chevron1"/>
              <p:cNvSpPr>
                <a:spLocks noChangeAspect="1"/>
              </p:cNvSpPr>
              <p:nvPr/>
            </p:nvSpPr>
            <p:spPr>
              <a:xfrm>
                <a:off x="1270000" y="1270000"/>
                <a:ext cx="1583532" cy="3619500"/>
              </a:xfrm>
              <a:custGeom>
                <a:avLst/>
                <a:gdLst/>
                <a:ahLst/>
                <a:cxnLst/>
                <a:rect l="0" t="0" r="0" b="0"/>
                <a:pathLst>
                  <a:path w="2222501" h="5080001">
                    <a:moveTo>
                      <a:pt x="0" y="0"/>
                    </a:moveTo>
                    <a:lnTo>
                      <a:pt x="762000" y="0"/>
                    </a:lnTo>
                    <a:lnTo>
                      <a:pt x="2222500" y="2540000"/>
                    </a:lnTo>
                    <a:lnTo>
                      <a:pt x="762000" y="5080000"/>
                    </a:lnTo>
                    <a:lnTo>
                      <a:pt x="0" y="5080000"/>
                    </a:lnTo>
                    <a:lnTo>
                      <a:pt x="1460500" y="2540000"/>
                    </a:lnTo>
                    <a:close/>
                  </a:path>
                </a:pathLst>
              </a:custGeom>
              <a:solidFill>
                <a:srgbClr val="E0E0E0"/>
              </a:solidFill>
              <a:ln w="9525" cap="flat" cmpd="sng" algn="ctr">
                <a:noFill/>
                <a:prstDash val="solid"/>
              </a:ln>
              <a:effectLst/>
            </p:spPr>
            <p:txBody>
              <a:bodyPr rtlCol="0" anchor="ctr"/>
              <a:lstStyle/>
              <a:p>
                <a:pPr algn="ctr" defTabSz="742950" fontAlgn="base">
                  <a:spcBef>
                    <a:spcPct val="0"/>
                  </a:spcBef>
                  <a:spcAft>
                    <a:spcPct val="0"/>
                  </a:spcAft>
                  <a:defRPr/>
                </a:pPr>
                <a:endParaRPr lang="ru-RU" sz="1300" kern="0" err="1">
                  <a:solidFill>
                    <a:srgbClr val="000000"/>
                  </a:solidFill>
                  <a:latin typeface="Century Gothic" panose="020B0502020202020204" pitchFamily="34" charset="0"/>
                  <a:cs typeface="Arial" panose="020B0604020202020204" pitchFamily="34" charset="0"/>
                </a:endParaRPr>
              </a:p>
            </p:txBody>
          </p:sp>
          <p:sp>
            <p:nvSpPr>
              <p:cNvPr id="53" name="Chevron2"/>
              <p:cNvSpPr>
                <a:spLocks noChangeAspect="1"/>
              </p:cNvSpPr>
              <p:nvPr>
                <p:custDataLst>
                  <p:tags r:id="rId4"/>
                </p:custDataLst>
              </p:nvPr>
            </p:nvSpPr>
            <p:spPr>
              <a:xfrm>
                <a:off x="2095500" y="1270000"/>
                <a:ext cx="2126457" cy="3619500"/>
              </a:xfrm>
              <a:custGeom>
                <a:avLst/>
                <a:gdLst/>
                <a:ahLst/>
                <a:cxnLst/>
                <a:rect l="0" t="0" r="0" b="0"/>
                <a:pathLst>
                  <a:path w="2984501" h="5080001">
                    <a:moveTo>
                      <a:pt x="0" y="0"/>
                    </a:moveTo>
                    <a:lnTo>
                      <a:pt x="1524000" y="0"/>
                    </a:lnTo>
                    <a:lnTo>
                      <a:pt x="2984500" y="2540000"/>
                    </a:lnTo>
                    <a:lnTo>
                      <a:pt x="1524000" y="5080000"/>
                    </a:lnTo>
                    <a:lnTo>
                      <a:pt x="0" y="5080000"/>
                    </a:lnTo>
                    <a:lnTo>
                      <a:pt x="1460500" y="2540000"/>
                    </a:lnTo>
                    <a:close/>
                  </a:path>
                </a:pathLst>
              </a:custGeom>
              <a:solidFill>
                <a:srgbClr val="E99D23"/>
              </a:solidFill>
              <a:ln w="9525" cap="flat" cmpd="sng" algn="ctr">
                <a:noFill/>
                <a:prstDash val="solid"/>
              </a:ln>
              <a:effectLst/>
            </p:spPr>
            <p:txBody>
              <a:bodyPr rtlCol="0" anchor="ctr"/>
              <a:lstStyle/>
              <a:p>
                <a:pPr algn="ctr" defTabSz="742950" fontAlgn="base">
                  <a:spcBef>
                    <a:spcPct val="0"/>
                  </a:spcBef>
                  <a:spcAft>
                    <a:spcPct val="0"/>
                  </a:spcAft>
                  <a:defRPr/>
                </a:pPr>
                <a:endParaRPr lang="ru-RU" sz="1300" kern="0" err="1">
                  <a:solidFill>
                    <a:srgbClr val="000000"/>
                  </a:solidFill>
                  <a:latin typeface="Century Gothic" panose="020B0502020202020204" pitchFamily="34" charset="0"/>
                  <a:cs typeface="Arial" panose="020B0604020202020204" pitchFamily="34" charset="0"/>
                </a:endParaRPr>
              </a:p>
            </p:txBody>
          </p:sp>
        </p:grpSp>
      </p:grpSp>
      <p:sp>
        <p:nvSpPr>
          <p:cNvPr id="72" name="Rectangle 212"/>
          <p:cNvSpPr/>
          <p:nvPr/>
        </p:nvSpPr>
        <p:spPr>
          <a:xfrm flipH="1">
            <a:off x="1634508" y="1643352"/>
            <a:ext cx="3362022" cy="462653"/>
          </a:xfrm>
          <a:prstGeom prst="rect">
            <a:avLst/>
          </a:prstGeom>
          <a:noFill/>
          <a:ln w="6350" algn="ctr">
            <a:noFill/>
            <a:miter lim="800000"/>
            <a:headEnd/>
            <a:tailEnd/>
          </a:ln>
          <a:effectLst/>
        </p:spPr>
        <p:txBody>
          <a:bodyPr wrap="square" lIns="0" tIns="0" rIns="0" bIns="25400" anchor="b" anchorCtr="0">
            <a:noAutofit/>
          </a:bodyPr>
          <a:lstStyle/>
          <a:p>
            <a:pPr algn="ctr" defTabSz="728663" fontAlgn="base">
              <a:lnSpc>
                <a:spcPct val="95000"/>
              </a:lnSpc>
              <a:spcBef>
                <a:spcPct val="0"/>
              </a:spcBef>
              <a:spcAft>
                <a:spcPct val="0"/>
              </a:spcAft>
            </a:pPr>
            <a:r>
              <a:rPr lang="en-US" sz="1600" b="1" dirty="0">
                <a:solidFill>
                  <a:srgbClr val="243D7C"/>
                </a:solidFill>
                <a:latin typeface="Century Gothic" panose="020B0502020202020204" pitchFamily="34" charset="0"/>
                <a:cs typeface="Arial" panose="020B0604020202020204" pitchFamily="34" charset="0"/>
                <a:sym typeface="Calibri"/>
              </a:rPr>
              <a:t>Kazakhstan Production Volume</a:t>
            </a:r>
          </a:p>
          <a:p>
            <a:pPr algn="ctr" defTabSz="728663" fontAlgn="base">
              <a:lnSpc>
                <a:spcPct val="95000"/>
              </a:lnSpc>
              <a:spcBef>
                <a:spcPct val="0"/>
              </a:spcBef>
              <a:spcAft>
                <a:spcPct val="0"/>
              </a:spcAft>
            </a:pPr>
            <a:r>
              <a:rPr lang="en-US" sz="1200" dirty="0">
                <a:solidFill>
                  <a:srgbClr val="243D7C"/>
                </a:solidFill>
                <a:latin typeface="Century Gothic" panose="020B0502020202020204" pitchFamily="34" charset="0"/>
                <a:cs typeface="Arial" panose="020B0604020202020204" pitchFamily="34" charset="0"/>
                <a:sym typeface="Calibri"/>
              </a:rPr>
              <a:t>(100% basis, per subsoil use agreements)</a:t>
            </a:r>
            <a:endParaRPr lang="ru-RU" sz="1200" baseline="30000" dirty="0">
              <a:solidFill>
                <a:srgbClr val="243D7C"/>
              </a:solidFill>
              <a:latin typeface="Century Gothic" panose="020B0502020202020204" pitchFamily="34" charset="0"/>
              <a:cs typeface="Arial" panose="020B0604020202020204" pitchFamily="34" charset="0"/>
              <a:sym typeface="Calibri"/>
            </a:endParaRPr>
          </a:p>
        </p:txBody>
      </p:sp>
      <p:sp>
        <p:nvSpPr>
          <p:cNvPr id="44" name="Content Placeholder 13"/>
          <p:cNvSpPr txBox="1">
            <a:spLocks/>
          </p:cNvSpPr>
          <p:nvPr/>
        </p:nvSpPr>
        <p:spPr>
          <a:xfrm>
            <a:off x="338191" y="977398"/>
            <a:ext cx="8541813" cy="502920"/>
          </a:xfrm>
          <a:prstGeom prst="rect">
            <a:avLst/>
          </a:prstGeom>
        </p:spPr>
        <p:txBody>
          <a:bodyPr/>
          <a:lstStyle>
            <a:lvl1pPr marL="204809" indent="-204809" algn="l" defTabSz="822408" rtl="0" eaLnBrk="0" fontAlgn="base" hangingPunct="0">
              <a:lnSpc>
                <a:spcPct val="90000"/>
              </a:lnSpc>
              <a:spcBef>
                <a:spcPts val="9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1pPr>
            <a:lvl2pPr marL="617601" indent="-204809" algn="l" defTabSz="822408" rtl="0" eaLnBrk="0" fontAlgn="base" hangingPunct="0">
              <a:lnSpc>
                <a:spcPct val="90000"/>
              </a:lnSpc>
              <a:spcBef>
                <a:spcPts val="45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2pPr>
            <a:lvl3pPr marL="1028804" indent="-204809" algn="l" defTabSz="822408"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mn-cs"/>
              </a:defRPr>
            </a:lvl3pPr>
            <a:lvl4pPr marL="1440007"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1852799"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2265127"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6pPr>
            <a:lvl7pPr marL="267696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7pPr>
            <a:lvl8pPr marL="3088811"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8pPr>
            <a:lvl9pPr marL="350064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9pPr>
          </a:lstStyle>
          <a:p>
            <a:pPr marL="0" indent="0">
              <a:buNone/>
            </a:pPr>
            <a:endParaRPr lang="en-US" sz="1800" spc="300" dirty="0">
              <a:solidFill>
                <a:srgbClr val="0E1B3F"/>
              </a:solidFill>
              <a:latin typeface="Century Gothic" panose="020B0502020202020204" pitchFamily="34" charset="0"/>
              <a:ea typeface="Segoe UI" panose="020B0502040204020203" pitchFamily="34" charset="0"/>
              <a:cs typeface="Segoe UI" panose="020B0502040204020203" pitchFamily="34" charset="0"/>
            </a:endParaRPr>
          </a:p>
        </p:txBody>
      </p:sp>
      <p:sp>
        <p:nvSpPr>
          <p:cNvPr id="32" name="Date Placeholder 7"/>
          <p:cNvSpPr>
            <a:spLocks noGrp="1"/>
          </p:cNvSpPr>
          <p:nvPr>
            <p:ph type="dt" sz="half" idx="10"/>
          </p:nvPr>
        </p:nvSpPr>
        <p:spPr>
          <a:xfrm>
            <a:off x="9448800" y="6556248"/>
            <a:ext cx="2743200" cy="301752"/>
          </a:xfrm>
        </p:spPr>
        <p:txBody>
          <a:bodyPr/>
          <a:lstStyle/>
          <a:p>
            <a:pPr algn="r" fontAlgn="base">
              <a:spcBef>
                <a:spcPct val="0"/>
              </a:spcBef>
              <a:spcAft>
                <a:spcPct val="0"/>
              </a:spcAft>
            </a:pPr>
            <a:r>
              <a:rPr lang="en-US" sz="1200" dirty="0"/>
              <a:t>2024</a:t>
            </a:r>
            <a:endParaRPr lang="en-CA" sz="1200" dirty="0"/>
          </a:p>
        </p:txBody>
      </p:sp>
      <p:sp>
        <p:nvSpPr>
          <p:cNvPr id="36" name="TextBox 35"/>
          <p:cNvSpPr txBox="1"/>
          <p:nvPr/>
        </p:nvSpPr>
        <p:spPr>
          <a:xfrm rot="16200000">
            <a:off x="-444762" y="3588730"/>
            <a:ext cx="1197236" cy="276999"/>
          </a:xfrm>
          <a:prstGeom prst="rect">
            <a:avLst/>
          </a:prstGeom>
          <a:noFill/>
        </p:spPr>
        <p:txBody>
          <a:bodyPr wrap="square" rtlCol="0">
            <a:spAutoFit/>
          </a:bodyPr>
          <a:lstStyle/>
          <a:p>
            <a:pPr algn="ctr"/>
            <a:r>
              <a:rPr lang="en-US" sz="1200" dirty="0">
                <a:solidFill>
                  <a:srgbClr val="002673"/>
                </a:solidFill>
                <a:latin typeface="Century Gothic" panose="020B0502020202020204" pitchFamily="34" charset="0"/>
                <a:cs typeface="Arial" panose="020B0604020202020204" pitchFamily="34" charset="0"/>
              </a:rPr>
              <a:t>thousands tU</a:t>
            </a:r>
            <a:endParaRPr lang="ru-RU" sz="1200" dirty="0">
              <a:solidFill>
                <a:srgbClr val="002673"/>
              </a:solidFill>
              <a:latin typeface="Century Gothic" panose="020B0502020202020204" pitchFamily="34" charset="0"/>
              <a:cs typeface="Arial" panose="020B0604020202020204" pitchFamily="34" charset="0"/>
            </a:endParaRPr>
          </a:p>
        </p:txBody>
      </p:sp>
      <p:grpSp>
        <p:nvGrpSpPr>
          <p:cNvPr id="75" name="Group 74"/>
          <p:cNvGrpSpPr/>
          <p:nvPr/>
        </p:nvGrpSpPr>
        <p:grpSpPr>
          <a:xfrm>
            <a:off x="817331" y="2118843"/>
            <a:ext cx="804192" cy="261610"/>
            <a:chOff x="5684108" y="1652274"/>
            <a:chExt cx="957603" cy="284493"/>
          </a:xfrm>
        </p:grpSpPr>
        <p:sp>
          <p:nvSpPr>
            <p:cNvPr id="76" name="Rectangle 75"/>
            <p:cNvSpPr/>
            <p:nvPr/>
          </p:nvSpPr>
          <p:spPr>
            <a:xfrm>
              <a:off x="5684108" y="1676475"/>
              <a:ext cx="228600" cy="228600"/>
            </a:xfrm>
            <a:prstGeom prst="rect">
              <a:avLst/>
            </a:prstGeom>
            <a:solidFill>
              <a:srgbClr val="002673"/>
            </a:solidFill>
            <a:ln>
              <a:solidFill>
                <a:srgbClr val="00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latin typeface="Century Gothic" panose="020B0502020202020204" pitchFamily="34" charset="0"/>
                <a:cs typeface="Arial" panose="020B0604020202020204" pitchFamily="34" charset="0"/>
              </a:endParaRPr>
            </a:p>
          </p:txBody>
        </p:sp>
        <p:sp>
          <p:nvSpPr>
            <p:cNvPr id="77" name="TextBox 76"/>
            <p:cNvSpPr txBox="1"/>
            <p:nvPr/>
          </p:nvSpPr>
          <p:spPr>
            <a:xfrm>
              <a:off x="5881627" y="1652274"/>
              <a:ext cx="760084" cy="284493"/>
            </a:xfrm>
            <a:prstGeom prst="rect">
              <a:avLst/>
            </a:prstGeom>
            <a:noFill/>
          </p:spPr>
          <p:txBody>
            <a:bodyPr wrap="none" rtlCol="0">
              <a:spAutoFit/>
            </a:bodyPr>
            <a:lstStyle/>
            <a:p>
              <a:r>
                <a:rPr lang="en-US" sz="1050" dirty="0">
                  <a:latin typeface="Century Gothic" panose="020B0502020202020204" pitchFamily="34" charset="0"/>
                  <a:cs typeface="Arial" panose="020B0604020202020204" pitchFamily="34" charset="0"/>
                </a:rPr>
                <a:t>Actual</a:t>
              </a:r>
              <a:endParaRPr lang="ru-RU" sz="1050" dirty="0">
                <a:latin typeface="Century Gothic" panose="020B0502020202020204" pitchFamily="34" charset="0"/>
                <a:cs typeface="Arial" panose="020B0604020202020204" pitchFamily="34" charset="0"/>
              </a:endParaRPr>
            </a:p>
          </p:txBody>
        </p:sp>
      </p:grpSp>
      <p:grpSp>
        <p:nvGrpSpPr>
          <p:cNvPr id="78" name="Group 77"/>
          <p:cNvGrpSpPr/>
          <p:nvPr/>
        </p:nvGrpSpPr>
        <p:grpSpPr>
          <a:xfrm>
            <a:off x="817329" y="2395051"/>
            <a:ext cx="2905719" cy="253916"/>
            <a:chOff x="5684108" y="1987805"/>
            <a:chExt cx="3459973" cy="276126"/>
          </a:xfrm>
        </p:grpSpPr>
        <p:sp>
          <p:nvSpPr>
            <p:cNvPr id="79" name="Rectangle 78"/>
            <p:cNvSpPr/>
            <p:nvPr/>
          </p:nvSpPr>
          <p:spPr>
            <a:xfrm>
              <a:off x="5684108" y="2012006"/>
              <a:ext cx="228600" cy="228600"/>
            </a:xfrm>
            <a:prstGeom prst="rect">
              <a:avLst/>
            </a:prstGeom>
            <a:solidFill>
              <a:srgbClr val="E59D0D">
                <a:alpha val="50196"/>
              </a:srgbClr>
            </a:solidFill>
            <a:ln w="19050">
              <a:solidFill>
                <a:srgbClr val="E59D0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latin typeface="Century Gothic" panose="020B0502020202020204" pitchFamily="34" charset="0"/>
                <a:cs typeface="Arial" panose="020B0604020202020204" pitchFamily="34" charset="0"/>
              </a:endParaRPr>
            </a:p>
          </p:txBody>
        </p:sp>
        <p:sp>
          <p:nvSpPr>
            <p:cNvPr id="80" name="TextBox 79"/>
            <p:cNvSpPr txBox="1"/>
            <p:nvPr/>
          </p:nvSpPr>
          <p:spPr>
            <a:xfrm>
              <a:off x="5881612" y="1987805"/>
              <a:ext cx="3262469" cy="276126"/>
            </a:xfrm>
            <a:prstGeom prst="rect">
              <a:avLst/>
            </a:prstGeom>
            <a:noFill/>
          </p:spPr>
          <p:txBody>
            <a:bodyPr wrap="none" rtlCol="0">
              <a:spAutoFit/>
            </a:bodyPr>
            <a:lstStyle/>
            <a:p>
              <a:r>
                <a:rPr lang="en-US" sz="1050" dirty="0">
                  <a:latin typeface="Century Gothic" panose="020B0502020202020204" pitchFamily="34" charset="0"/>
                  <a:cs typeface="Arial" panose="020B0604020202020204" pitchFamily="34" charset="0"/>
                </a:rPr>
                <a:t>Expected </a:t>
              </a:r>
              <a:r>
                <a:rPr lang="en-US" sz="800" dirty="0">
                  <a:latin typeface="Century Gothic" panose="020B0502020202020204" pitchFamily="34" charset="0"/>
                  <a:cs typeface="Arial" panose="020B0604020202020204" pitchFamily="34" charset="0"/>
                </a:rPr>
                <a:t>(reduction vs Subsoil Use Agreements)</a:t>
              </a:r>
              <a:endParaRPr lang="ru-RU" sz="800" dirty="0">
                <a:latin typeface="Century Gothic" panose="020B0502020202020204" pitchFamily="34" charset="0"/>
                <a:cs typeface="Arial" panose="020B0604020202020204" pitchFamily="34" charset="0"/>
              </a:endParaRPr>
            </a:p>
          </p:txBody>
        </p:sp>
      </p:grpSp>
      <p:grpSp>
        <p:nvGrpSpPr>
          <p:cNvPr id="81" name="Group 80"/>
          <p:cNvGrpSpPr/>
          <p:nvPr/>
        </p:nvGrpSpPr>
        <p:grpSpPr>
          <a:xfrm>
            <a:off x="817327" y="2671261"/>
            <a:ext cx="2453680" cy="253916"/>
            <a:chOff x="5684108" y="2328866"/>
            <a:chExt cx="2921719" cy="276126"/>
          </a:xfrm>
        </p:grpSpPr>
        <p:sp>
          <p:nvSpPr>
            <p:cNvPr id="82" name="Rectangle 81"/>
            <p:cNvSpPr/>
            <p:nvPr/>
          </p:nvSpPr>
          <p:spPr>
            <a:xfrm>
              <a:off x="5684108" y="2353068"/>
              <a:ext cx="228600" cy="228600"/>
            </a:xfrm>
            <a:prstGeom prst="rect">
              <a:avLst/>
            </a:pr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latin typeface="Century Gothic" panose="020B0502020202020204" pitchFamily="34" charset="0"/>
                <a:cs typeface="Arial" panose="020B0604020202020204" pitchFamily="34" charset="0"/>
              </a:endParaRPr>
            </a:p>
          </p:txBody>
        </p:sp>
        <p:sp>
          <p:nvSpPr>
            <p:cNvPr id="83" name="TextBox 82"/>
            <p:cNvSpPr txBox="1"/>
            <p:nvPr/>
          </p:nvSpPr>
          <p:spPr>
            <a:xfrm>
              <a:off x="5881622" y="2328866"/>
              <a:ext cx="2724205" cy="276126"/>
            </a:xfrm>
            <a:prstGeom prst="rect">
              <a:avLst/>
            </a:prstGeom>
            <a:noFill/>
          </p:spPr>
          <p:txBody>
            <a:bodyPr wrap="none" rtlCol="0">
              <a:spAutoFit/>
            </a:bodyPr>
            <a:lstStyle/>
            <a:p>
              <a:r>
                <a:rPr lang="en-US" sz="1050" b="1" dirty="0">
                  <a:latin typeface="Century Gothic" panose="020B0502020202020204" pitchFamily="34" charset="0"/>
                  <a:cs typeface="Arial" panose="020B0604020202020204" pitchFamily="34" charset="0"/>
                </a:rPr>
                <a:t>Reduction</a:t>
              </a:r>
              <a:r>
                <a:rPr lang="en-US" sz="1050" dirty="0">
                  <a:latin typeface="Century Gothic" panose="020B0502020202020204" pitchFamily="34" charset="0"/>
                  <a:cs typeface="Arial" panose="020B0604020202020204" pitchFamily="34" charset="0"/>
                </a:rPr>
                <a:t> </a:t>
              </a:r>
              <a:r>
                <a:rPr lang="en-US" sz="800" dirty="0">
                  <a:latin typeface="Century Gothic" panose="020B0502020202020204" pitchFamily="34" charset="0"/>
                  <a:cs typeface="Arial" panose="020B0604020202020204" pitchFamily="34" charset="0"/>
                </a:rPr>
                <a:t>(vs. Subsoil Use Agreements)</a:t>
              </a:r>
            </a:p>
          </p:txBody>
        </p:sp>
      </p:grpSp>
      <p:sp>
        <p:nvSpPr>
          <p:cNvPr id="37" name="Номер слайда 5"/>
          <p:cNvSpPr>
            <a:spLocks noGrp="1"/>
          </p:cNvSpPr>
          <p:nvPr>
            <p:ph type="sldNum" sz="quarter" idx="4294967295"/>
          </p:nvPr>
        </p:nvSpPr>
        <p:spPr>
          <a:xfrm>
            <a:off x="0" y="6556375"/>
            <a:ext cx="450850" cy="301625"/>
          </a:xfrm>
        </p:spPr>
        <p:txBody>
          <a:bodyPr/>
          <a:lstStyle/>
          <a:p>
            <a:pPr marL="38100" algn="ctr">
              <a:lnSpc>
                <a:spcPct val="100000"/>
              </a:lnSpc>
              <a:spcBef>
                <a:spcPts val="105"/>
              </a:spcBef>
            </a:pPr>
            <a:fld id="{81D60167-4931-47E6-BA6A-407CBD079E47}" type="slidenum">
              <a:rPr lang="ru-RU" sz="1200" spc="-25" smtClean="0"/>
              <a:pPr marL="38100" algn="ctr">
                <a:lnSpc>
                  <a:spcPct val="100000"/>
                </a:lnSpc>
                <a:spcBef>
                  <a:spcPts val="105"/>
                </a:spcBef>
              </a:pPr>
              <a:t>7</a:t>
            </a:fld>
            <a:endParaRPr lang="ru-RU" sz="1200" spc="-25" dirty="0"/>
          </a:p>
        </p:txBody>
      </p:sp>
      <p:grpSp>
        <p:nvGrpSpPr>
          <p:cNvPr id="35" name="Group 4"/>
          <p:cNvGrpSpPr/>
          <p:nvPr/>
        </p:nvGrpSpPr>
        <p:grpSpPr>
          <a:xfrm>
            <a:off x="6725068" y="1708170"/>
            <a:ext cx="3362658" cy="578724"/>
            <a:chOff x="535817" y="2037001"/>
            <a:chExt cx="3362658" cy="578724"/>
          </a:xfrm>
        </p:grpSpPr>
        <p:pic>
          <p:nvPicPr>
            <p:cNvPr id="38" name="Рисунок 9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92740" y="2127979"/>
              <a:ext cx="605735" cy="410547"/>
            </a:xfrm>
            <a:prstGeom prst="rect">
              <a:avLst/>
            </a:prstGeom>
          </p:spPr>
        </p:pic>
        <p:sp>
          <p:nvSpPr>
            <p:cNvPr id="39" name="Прямоугольник 38"/>
            <p:cNvSpPr/>
            <p:nvPr/>
          </p:nvSpPr>
          <p:spPr>
            <a:xfrm>
              <a:off x="535817" y="2037001"/>
              <a:ext cx="2988951" cy="369332"/>
            </a:xfrm>
            <a:prstGeom prst="rect">
              <a:avLst/>
            </a:prstGeom>
          </p:spPr>
          <p:txBody>
            <a:bodyPr wrap="square">
              <a:spAutoFit/>
            </a:bodyPr>
            <a:lstStyle/>
            <a:p>
              <a:pPr marL="342900" indent="-342900">
                <a:buFont typeface="Arial" panose="020B0604020202020204" pitchFamily="34" charset="0"/>
                <a:buChar char="•"/>
              </a:pPr>
              <a:r>
                <a:rPr lang="en-US" b="1" dirty="0">
                  <a:solidFill>
                    <a:srgbClr val="002673"/>
                  </a:solidFill>
                  <a:latin typeface="Century Gothic" panose="020B0502020202020204" pitchFamily="34" charset="0"/>
                  <a:cs typeface="Arial" panose="020B0604020202020204" pitchFamily="34" charset="0"/>
                </a:rPr>
                <a:t>Canadian JV</a:t>
              </a:r>
            </a:p>
          </p:txBody>
        </p:sp>
        <p:sp>
          <p:nvSpPr>
            <p:cNvPr id="40" name="Прямоугольник 51"/>
            <p:cNvSpPr/>
            <p:nvPr/>
          </p:nvSpPr>
          <p:spPr>
            <a:xfrm>
              <a:off x="1017921" y="2307948"/>
              <a:ext cx="2067633" cy="307777"/>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prstClr val="black"/>
                  </a:solidFill>
                  <a:latin typeface="Century Gothic" panose="020B0502020202020204" pitchFamily="34" charset="0"/>
                  <a:cs typeface="Arial" panose="020B0604020202020204" pitchFamily="34" charset="0"/>
                </a:rPr>
                <a:t>Inkai, 60% (1996)</a:t>
              </a:r>
            </a:p>
          </p:txBody>
        </p:sp>
      </p:grpSp>
      <p:grpSp>
        <p:nvGrpSpPr>
          <p:cNvPr id="41" name="Group 5"/>
          <p:cNvGrpSpPr/>
          <p:nvPr/>
        </p:nvGrpSpPr>
        <p:grpSpPr>
          <a:xfrm>
            <a:off x="6725068" y="2220900"/>
            <a:ext cx="3969895" cy="794751"/>
            <a:chOff x="516344" y="2605627"/>
            <a:chExt cx="3969895" cy="794751"/>
          </a:xfrm>
        </p:grpSpPr>
        <p:pic>
          <p:nvPicPr>
            <p:cNvPr id="42" name="Рисунок 89"/>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659881" y="2804445"/>
              <a:ext cx="826358" cy="305353"/>
            </a:xfrm>
            <a:prstGeom prst="rect">
              <a:avLst/>
            </a:prstGeom>
          </p:spPr>
        </p:pic>
        <p:sp>
          <p:nvSpPr>
            <p:cNvPr id="43" name="Прямоугольник 42"/>
            <p:cNvSpPr/>
            <p:nvPr/>
          </p:nvSpPr>
          <p:spPr>
            <a:xfrm>
              <a:off x="516344" y="2605627"/>
              <a:ext cx="2635060" cy="369332"/>
            </a:xfrm>
            <a:prstGeom prst="rect">
              <a:avLst/>
            </a:prstGeom>
          </p:spPr>
          <p:txBody>
            <a:bodyPr wrap="square">
              <a:spAutoFit/>
            </a:bodyPr>
            <a:lstStyle/>
            <a:p>
              <a:pPr marL="342900" indent="-342900">
                <a:buFont typeface="Arial" panose="020B0604020202020204" pitchFamily="34" charset="0"/>
                <a:buChar char="•"/>
              </a:pPr>
              <a:r>
                <a:rPr lang="en-US" b="1" dirty="0">
                  <a:solidFill>
                    <a:srgbClr val="002673"/>
                  </a:solidFill>
                  <a:latin typeface="Century Gothic" panose="020B0502020202020204" pitchFamily="34" charset="0"/>
                  <a:cs typeface="Arial" panose="020B0604020202020204" pitchFamily="34" charset="0"/>
                </a:rPr>
                <a:t>Chinese JV</a:t>
              </a:r>
              <a:endParaRPr lang="ru-RU" b="1" dirty="0">
                <a:solidFill>
                  <a:srgbClr val="002673"/>
                </a:solidFill>
                <a:latin typeface="Century Gothic" panose="020B0502020202020204" pitchFamily="34" charset="0"/>
                <a:cs typeface="Arial" panose="020B0604020202020204" pitchFamily="34" charset="0"/>
              </a:endParaRPr>
            </a:p>
          </p:txBody>
        </p:sp>
        <p:sp>
          <p:nvSpPr>
            <p:cNvPr id="45" name="Прямоугольник 60"/>
            <p:cNvSpPr/>
            <p:nvPr/>
          </p:nvSpPr>
          <p:spPr>
            <a:xfrm>
              <a:off x="1007034" y="2877158"/>
              <a:ext cx="2538358" cy="52322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prstClr val="black"/>
                  </a:solidFill>
                  <a:latin typeface="Century Gothic" panose="020B0502020202020204" pitchFamily="34" charset="0"/>
                  <a:cs typeface="Arial" panose="020B0604020202020204" pitchFamily="34" charset="0"/>
                </a:rPr>
                <a:t>Semizbai-U, 51% (2008)</a:t>
              </a:r>
            </a:p>
            <a:p>
              <a:r>
                <a:rPr lang="en-US" sz="1400" dirty="0">
                  <a:solidFill>
                    <a:prstClr val="black"/>
                  </a:solidFill>
                  <a:latin typeface="Century Gothic" panose="020B0502020202020204" pitchFamily="34" charset="0"/>
                  <a:cs typeface="Arial" panose="020B0604020202020204" pitchFamily="34" charset="0"/>
                </a:rPr>
                <a:t>Ortalyk,</a:t>
              </a:r>
              <a:r>
                <a:rPr lang="ru-RU" sz="1400" dirty="0">
                  <a:solidFill>
                    <a:prstClr val="black"/>
                  </a:solidFill>
                  <a:latin typeface="Century Gothic" panose="020B0502020202020204" pitchFamily="34" charset="0"/>
                  <a:cs typeface="Arial" panose="020B0604020202020204" pitchFamily="34" charset="0"/>
                </a:rPr>
                <a:t> 51% (2021)</a:t>
              </a:r>
              <a:r>
                <a:rPr lang="en-US" sz="1400" dirty="0">
                  <a:latin typeface="Century Gothic" panose="020B0502020202020204" pitchFamily="34" charset="0"/>
                </a:rPr>
                <a:t>*</a:t>
              </a:r>
              <a:endParaRPr lang="en-US" sz="1400" dirty="0">
                <a:latin typeface="Century Gothic" panose="020B0502020202020204" pitchFamily="34" charset="0"/>
                <a:cs typeface="Arial" panose="020B0604020202020204" pitchFamily="34" charset="0"/>
              </a:endParaRPr>
            </a:p>
          </p:txBody>
        </p:sp>
      </p:grpSp>
      <p:grpSp>
        <p:nvGrpSpPr>
          <p:cNvPr id="46" name="Group 8"/>
          <p:cNvGrpSpPr/>
          <p:nvPr/>
        </p:nvGrpSpPr>
        <p:grpSpPr>
          <a:xfrm>
            <a:off x="6725068" y="4223050"/>
            <a:ext cx="4313058" cy="579559"/>
            <a:chOff x="518347" y="4514637"/>
            <a:chExt cx="4313058" cy="579559"/>
          </a:xfrm>
        </p:grpSpPr>
        <p:pic>
          <p:nvPicPr>
            <p:cNvPr id="47" name="Picture 40" descr="Image result for Maruben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34215" y="4712678"/>
              <a:ext cx="997190" cy="103224"/>
            </a:xfrm>
            <a:prstGeom prst="rect">
              <a:avLst/>
            </a:prstGeom>
            <a:noFill/>
            <a:extLst>
              <a:ext uri="{909E8E84-426E-40DD-AFC4-6F175D3DCCD1}">
                <a14:hiddenFill xmlns:a14="http://schemas.microsoft.com/office/drawing/2010/main">
                  <a:solidFill>
                    <a:srgbClr val="FFFFFF"/>
                  </a:solidFill>
                </a14:hiddenFill>
              </a:ext>
            </a:extLst>
          </p:spPr>
        </p:pic>
        <p:sp>
          <p:nvSpPr>
            <p:cNvPr id="54" name="Прямоугольник 53"/>
            <p:cNvSpPr/>
            <p:nvPr/>
          </p:nvSpPr>
          <p:spPr>
            <a:xfrm>
              <a:off x="1010723" y="4786419"/>
              <a:ext cx="2238113" cy="307777"/>
            </a:xfrm>
            <a:prstGeom prst="rect">
              <a:avLst/>
            </a:prstGeom>
          </p:spPr>
          <p:txBody>
            <a:bodyPr wrap="none">
              <a:spAutoFit/>
            </a:bodyPr>
            <a:lstStyle/>
            <a:p>
              <a:r>
                <a:rPr lang="en-US" sz="1400" dirty="0">
                  <a:solidFill>
                    <a:prstClr val="black"/>
                  </a:solidFill>
                  <a:latin typeface="Century Gothic" panose="020B0502020202020204" pitchFamily="34" charset="0"/>
                  <a:cs typeface="Arial" panose="020B0604020202020204" pitchFamily="34" charset="0"/>
                </a:rPr>
                <a:t>Khorasan-U, 50%</a:t>
              </a:r>
              <a:r>
                <a:rPr lang="ru-RU" sz="1400" dirty="0">
                  <a:solidFill>
                    <a:prstClr val="black"/>
                  </a:solidFill>
                  <a:latin typeface="Century Gothic" panose="020B0502020202020204" pitchFamily="34" charset="0"/>
                  <a:cs typeface="Arial" panose="020B0604020202020204" pitchFamily="34" charset="0"/>
                </a:rPr>
                <a:t> </a:t>
              </a:r>
              <a:r>
                <a:rPr lang="en-US" sz="1400" dirty="0">
                  <a:solidFill>
                    <a:prstClr val="black"/>
                  </a:solidFill>
                  <a:latin typeface="Century Gothic" panose="020B0502020202020204" pitchFamily="34" charset="0"/>
                  <a:cs typeface="Arial" panose="020B0604020202020204" pitchFamily="34" charset="0"/>
                </a:rPr>
                <a:t>(2014) </a:t>
              </a:r>
            </a:p>
          </p:txBody>
        </p:sp>
        <p:sp>
          <p:nvSpPr>
            <p:cNvPr id="55" name="Прямоугольник 54"/>
            <p:cNvSpPr/>
            <p:nvPr/>
          </p:nvSpPr>
          <p:spPr>
            <a:xfrm>
              <a:off x="518347" y="4514637"/>
              <a:ext cx="4281651" cy="369332"/>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b="1" dirty="0">
                  <a:solidFill>
                    <a:srgbClr val="002673"/>
                  </a:solidFill>
                  <a:latin typeface="Century Gothic" panose="020B0502020202020204" pitchFamily="34" charset="0"/>
                  <a:cs typeface="Arial" panose="020B0604020202020204" pitchFamily="34" charset="0"/>
                </a:rPr>
                <a:t>Russian/Japanese JV</a:t>
              </a:r>
            </a:p>
          </p:txBody>
        </p:sp>
      </p:grpSp>
      <p:grpSp>
        <p:nvGrpSpPr>
          <p:cNvPr id="56" name="Group 6"/>
          <p:cNvGrpSpPr/>
          <p:nvPr/>
        </p:nvGrpSpPr>
        <p:grpSpPr>
          <a:xfrm>
            <a:off x="6725068" y="2946258"/>
            <a:ext cx="3715609" cy="579743"/>
            <a:chOff x="529652" y="3121223"/>
            <a:chExt cx="3715609" cy="579743"/>
          </a:xfrm>
        </p:grpSpPr>
        <p:sp>
          <p:nvSpPr>
            <p:cNvPr id="57" name="Прямоугольник 48"/>
            <p:cNvSpPr/>
            <p:nvPr/>
          </p:nvSpPr>
          <p:spPr>
            <a:xfrm>
              <a:off x="1013192" y="3393189"/>
              <a:ext cx="1924910" cy="307777"/>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prstClr val="black"/>
                  </a:solidFill>
                  <a:latin typeface="Century Gothic" panose="020B0502020202020204" pitchFamily="34" charset="0"/>
                  <a:cs typeface="Arial" panose="020B0604020202020204" pitchFamily="34" charset="0"/>
                </a:rPr>
                <a:t>Katco, 49% (1996)</a:t>
              </a:r>
              <a:endParaRPr lang="ru-RU" sz="1400" dirty="0">
                <a:solidFill>
                  <a:prstClr val="black"/>
                </a:solidFill>
                <a:latin typeface="Century Gothic" panose="020B0502020202020204" pitchFamily="34" charset="0"/>
                <a:cs typeface="Arial" panose="020B0604020202020204" pitchFamily="34" charset="0"/>
              </a:endParaRPr>
            </a:p>
          </p:txBody>
        </p:sp>
        <p:pic>
          <p:nvPicPr>
            <p:cNvPr id="58" name="Picture 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94909" y="3198769"/>
              <a:ext cx="950352" cy="297726"/>
            </a:xfrm>
            <a:prstGeom prst="rect">
              <a:avLst/>
            </a:prstGeom>
            <a:noFill/>
            <a:extLst>
              <a:ext uri="{909E8E84-426E-40DD-AFC4-6F175D3DCCD1}">
                <a14:hiddenFill xmlns:a14="http://schemas.microsoft.com/office/drawing/2010/main">
                  <a:solidFill>
                    <a:srgbClr val="FFFFFF"/>
                  </a:solidFill>
                </a14:hiddenFill>
              </a:ext>
            </a:extLst>
          </p:spPr>
        </p:pic>
        <p:sp>
          <p:nvSpPr>
            <p:cNvPr id="59" name="Прямоугольник 58"/>
            <p:cNvSpPr/>
            <p:nvPr/>
          </p:nvSpPr>
          <p:spPr>
            <a:xfrm>
              <a:off x="529652" y="3121223"/>
              <a:ext cx="2369459" cy="369332"/>
            </a:xfrm>
            <a:prstGeom prst="rect">
              <a:avLst/>
            </a:prstGeom>
          </p:spPr>
          <p:txBody>
            <a:bodyPr wrap="square">
              <a:spAutoFit/>
            </a:bodyPr>
            <a:lstStyle/>
            <a:p>
              <a:pPr marL="342900" indent="-342900">
                <a:buFont typeface="Arial" panose="020B0604020202020204" pitchFamily="34" charset="0"/>
                <a:buChar char="•"/>
              </a:pPr>
              <a:r>
                <a:rPr lang="en-US" b="1" dirty="0">
                  <a:solidFill>
                    <a:srgbClr val="002673"/>
                  </a:solidFill>
                  <a:latin typeface="Century Gothic" panose="020B0502020202020204" pitchFamily="34" charset="0"/>
                  <a:cs typeface="Arial" panose="020B0604020202020204" pitchFamily="34" charset="0"/>
                </a:rPr>
                <a:t>French JV</a:t>
              </a:r>
              <a:endParaRPr lang="ru-RU" b="1" dirty="0">
                <a:solidFill>
                  <a:srgbClr val="002673"/>
                </a:solidFill>
                <a:latin typeface="Century Gothic" panose="020B0502020202020204" pitchFamily="34" charset="0"/>
                <a:cs typeface="Arial" panose="020B0604020202020204" pitchFamily="34" charset="0"/>
              </a:endParaRPr>
            </a:p>
          </p:txBody>
        </p:sp>
      </p:grpSp>
      <p:grpSp>
        <p:nvGrpSpPr>
          <p:cNvPr id="60" name="Group 7"/>
          <p:cNvGrpSpPr/>
          <p:nvPr/>
        </p:nvGrpSpPr>
        <p:grpSpPr>
          <a:xfrm>
            <a:off x="6725068" y="3457965"/>
            <a:ext cx="4352302" cy="767877"/>
            <a:chOff x="551545" y="3689383"/>
            <a:chExt cx="4352302" cy="767877"/>
          </a:xfrm>
        </p:grpSpPr>
        <p:sp>
          <p:nvSpPr>
            <p:cNvPr id="61" name="Прямоугольник 63"/>
            <p:cNvSpPr/>
            <p:nvPr/>
          </p:nvSpPr>
          <p:spPr>
            <a:xfrm>
              <a:off x="1048514" y="3960294"/>
              <a:ext cx="2284969" cy="496966"/>
            </a:xfrm>
            <a:prstGeom prst="rect">
              <a:avLst/>
            </a:prstGeom>
            <a:noFill/>
          </p:spPr>
          <p:txBody>
            <a:bodyPr wrap="square">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00"/>
                </a:spcBef>
              </a:pPr>
              <a:r>
                <a:rPr lang="en-US" sz="1400" dirty="0">
                  <a:solidFill>
                    <a:prstClr val="black"/>
                  </a:solidFill>
                  <a:latin typeface="Century Gothic" panose="020B0502020202020204" pitchFamily="34" charset="0"/>
                  <a:cs typeface="Arial" panose="020B0604020202020204" pitchFamily="34" charset="0"/>
                </a:rPr>
                <a:t>Appak, 65% (2005)  </a:t>
              </a:r>
            </a:p>
            <a:p>
              <a:pPr>
                <a:spcBef>
                  <a:spcPts val="300"/>
                </a:spcBef>
              </a:pPr>
              <a:r>
                <a:rPr lang="en-US" sz="1400" dirty="0">
                  <a:solidFill>
                    <a:prstClr val="black"/>
                  </a:solidFill>
                  <a:latin typeface="Century Gothic" panose="020B0502020202020204" pitchFamily="34" charset="0"/>
                  <a:cs typeface="Arial" panose="020B0604020202020204" pitchFamily="34" charset="0"/>
                </a:rPr>
                <a:t>Baiken</a:t>
              </a:r>
              <a:r>
                <a:rPr lang="ru-RU" sz="1400" dirty="0">
                  <a:solidFill>
                    <a:prstClr val="black"/>
                  </a:solidFill>
                  <a:latin typeface="Century Gothic" panose="020B0502020202020204" pitchFamily="34" charset="0"/>
                  <a:cs typeface="Arial" panose="020B0604020202020204" pitchFamily="34" charset="0"/>
                </a:rPr>
                <a:t>-</a:t>
              </a:r>
              <a:r>
                <a:rPr lang="en-US" sz="1400" dirty="0">
                  <a:solidFill>
                    <a:prstClr val="black"/>
                  </a:solidFill>
                  <a:latin typeface="Century Gothic" panose="020B0502020202020204" pitchFamily="34" charset="0"/>
                  <a:cs typeface="Arial" panose="020B0604020202020204" pitchFamily="34" charset="0"/>
                </a:rPr>
                <a:t>U, 52.5% (2006)</a:t>
              </a:r>
            </a:p>
          </p:txBody>
        </p:sp>
        <p:pic>
          <p:nvPicPr>
            <p:cNvPr id="62" name="Рисунок 86"/>
            <p:cNvPicPr>
              <a:picLocks noChangeAspect="1"/>
            </p:cNvPicPr>
            <p:nvPr/>
          </p:nvPicPr>
          <p:blipFill>
            <a:blip r:embed="rId14" cstate="print">
              <a:clrChange>
                <a:clrFrom>
                  <a:srgbClr val="F9FFFF"/>
                </a:clrFrom>
                <a:clrTo>
                  <a:srgbClr val="F9FFFF">
                    <a:alpha val="0"/>
                  </a:srgbClr>
                </a:clrTo>
              </a:clrChange>
              <a:extLst>
                <a:ext uri="{28A0092B-C50C-407E-A947-70E740481C1C}">
                  <a14:useLocalDpi xmlns:a14="http://schemas.microsoft.com/office/drawing/2010/main" val="0"/>
                </a:ext>
              </a:extLst>
            </a:blip>
            <a:stretch>
              <a:fillRect/>
            </a:stretch>
          </p:blipFill>
          <p:spPr>
            <a:xfrm>
              <a:off x="3867104" y="3821242"/>
              <a:ext cx="1036743" cy="227808"/>
            </a:xfrm>
            <a:prstGeom prst="rect">
              <a:avLst/>
            </a:prstGeom>
          </p:spPr>
        </p:pic>
        <p:pic>
          <p:nvPicPr>
            <p:cNvPr id="63" name="Рисунок 87"/>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09908" y="4204539"/>
              <a:ext cx="769996" cy="217267"/>
            </a:xfrm>
            <a:prstGeom prst="rect">
              <a:avLst/>
            </a:prstGeom>
          </p:spPr>
        </p:pic>
        <p:sp>
          <p:nvSpPr>
            <p:cNvPr id="64" name="Прямоугольник 63"/>
            <p:cNvSpPr/>
            <p:nvPr/>
          </p:nvSpPr>
          <p:spPr>
            <a:xfrm>
              <a:off x="551545" y="3689383"/>
              <a:ext cx="4071491" cy="369332"/>
            </a:xfrm>
            <a:prstGeom prst="rect">
              <a:avLst/>
            </a:prstGeom>
          </p:spPr>
          <p:txBody>
            <a:bodyPr wrap="square">
              <a:spAutoFit/>
            </a:bodyPr>
            <a:lstStyle/>
            <a:p>
              <a:pPr marL="342900" indent="-342900">
                <a:buFont typeface="Arial" panose="020B0604020202020204" pitchFamily="34" charset="0"/>
                <a:buChar char="•"/>
              </a:pPr>
              <a:r>
                <a:rPr lang="en-US" b="1" dirty="0">
                  <a:solidFill>
                    <a:srgbClr val="002673"/>
                  </a:solidFill>
                  <a:latin typeface="Century Gothic" panose="020B0502020202020204" pitchFamily="34" charset="0"/>
                  <a:cs typeface="Arial" panose="020B0604020202020204" pitchFamily="34" charset="0"/>
                </a:rPr>
                <a:t>Japanese JVs </a:t>
              </a:r>
            </a:p>
          </p:txBody>
        </p:sp>
      </p:grpSp>
      <p:grpSp>
        <p:nvGrpSpPr>
          <p:cNvPr id="65" name="Group 9"/>
          <p:cNvGrpSpPr/>
          <p:nvPr/>
        </p:nvGrpSpPr>
        <p:grpSpPr>
          <a:xfrm>
            <a:off x="6725068" y="4734969"/>
            <a:ext cx="4764464" cy="1440865"/>
            <a:chOff x="535675" y="5150724"/>
            <a:chExt cx="4764464" cy="1440865"/>
          </a:xfrm>
        </p:grpSpPr>
        <p:sp>
          <p:nvSpPr>
            <p:cNvPr id="66" name="Прямоугольник 66"/>
            <p:cNvSpPr/>
            <p:nvPr/>
          </p:nvSpPr>
          <p:spPr>
            <a:xfrm>
              <a:off x="1028115" y="5422038"/>
              <a:ext cx="4272024" cy="1169551"/>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prstClr val="black"/>
                  </a:solidFill>
                  <a:latin typeface="Century Gothic" panose="020B0502020202020204" pitchFamily="34" charset="0"/>
                  <a:cs typeface="Arial" panose="020B0604020202020204" pitchFamily="34" charset="0"/>
                </a:rPr>
                <a:t>Karatau, 50% (2007) </a:t>
              </a:r>
            </a:p>
            <a:p>
              <a:r>
                <a:rPr lang="en-US" sz="1400" dirty="0">
                  <a:solidFill>
                    <a:prstClr val="black"/>
                  </a:solidFill>
                  <a:latin typeface="Century Gothic" panose="020B0502020202020204" pitchFamily="34" charset="0"/>
                  <a:cs typeface="Arial" panose="020B0604020202020204" pitchFamily="34" charset="0"/>
                </a:rPr>
                <a:t>Akbastau, 50% (2006) </a:t>
              </a:r>
            </a:p>
            <a:p>
              <a:r>
                <a:rPr lang="en-GB" sz="1400" dirty="0">
                  <a:solidFill>
                    <a:prstClr val="black"/>
                  </a:solidFill>
                  <a:latin typeface="Century Gothic" panose="020B0502020202020204" pitchFamily="34" charset="0"/>
                  <a:cs typeface="Arial" panose="020B0604020202020204" pitchFamily="34" charset="0"/>
                </a:rPr>
                <a:t>SMCC, 30%</a:t>
              </a:r>
              <a:r>
                <a:rPr lang="en-US" sz="1400" dirty="0">
                  <a:solidFill>
                    <a:prstClr val="black"/>
                  </a:solidFill>
                  <a:latin typeface="Century Gothic" panose="020B0502020202020204" pitchFamily="34" charset="0"/>
                  <a:cs typeface="Arial" panose="020B0604020202020204" pitchFamily="34" charset="0"/>
                </a:rPr>
                <a:t> (2014)</a:t>
              </a:r>
            </a:p>
            <a:p>
              <a:r>
                <a:rPr lang="en-US" sz="1400" dirty="0">
                  <a:solidFill>
                    <a:prstClr val="black"/>
                  </a:solidFill>
                  <a:latin typeface="Century Gothic" panose="020B0502020202020204" pitchFamily="34" charset="0"/>
                  <a:cs typeface="Arial" panose="020B0604020202020204" pitchFamily="34" charset="0"/>
                </a:rPr>
                <a:t>Zarechnoye, 49.98%</a:t>
              </a:r>
              <a:r>
                <a:rPr lang="ru-RU" sz="1400" dirty="0">
                  <a:solidFill>
                    <a:prstClr val="black"/>
                  </a:solidFill>
                  <a:latin typeface="Century Gothic" panose="020B0502020202020204" pitchFamily="34" charset="0"/>
                  <a:cs typeface="Arial" panose="020B0604020202020204" pitchFamily="34" charset="0"/>
                </a:rPr>
                <a:t> </a:t>
              </a:r>
              <a:r>
                <a:rPr lang="en-US" sz="1400" dirty="0">
                  <a:solidFill>
                    <a:prstClr val="black"/>
                  </a:solidFill>
                  <a:latin typeface="Century Gothic" panose="020B0502020202020204" pitchFamily="34" charset="0"/>
                  <a:cs typeface="Arial" panose="020B0604020202020204" pitchFamily="34" charset="0"/>
                </a:rPr>
                <a:t>(2001) </a:t>
              </a:r>
            </a:p>
            <a:p>
              <a:r>
                <a:rPr lang="en-US" sz="1400" dirty="0">
                  <a:latin typeface="Century Gothic" panose="020B0502020202020204" pitchFamily="34" charset="0"/>
                  <a:cs typeface="Arial" panose="020B0604020202020204" pitchFamily="34" charset="0"/>
                </a:rPr>
                <a:t>Budenovskoye, 51%</a:t>
              </a:r>
              <a:r>
                <a:rPr lang="ru-RU" sz="1400" dirty="0">
                  <a:latin typeface="Century Gothic" panose="020B0502020202020204" pitchFamily="34" charset="0"/>
                  <a:cs typeface="Arial" panose="020B0604020202020204" pitchFamily="34" charset="0"/>
                </a:rPr>
                <a:t> </a:t>
              </a:r>
              <a:r>
                <a:rPr lang="en-US" sz="1400" dirty="0">
                  <a:latin typeface="Century Gothic" panose="020B0502020202020204" pitchFamily="34" charset="0"/>
                  <a:cs typeface="Arial" panose="020B0604020202020204" pitchFamily="34" charset="0"/>
                </a:rPr>
                <a:t>(201</a:t>
              </a:r>
              <a:r>
                <a:rPr lang="ru-RU" sz="1400" dirty="0">
                  <a:latin typeface="Century Gothic" panose="020B0502020202020204" pitchFamily="34" charset="0"/>
                  <a:cs typeface="Arial" panose="020B0604020202020204" pitchFamily="34" charset="0"/>
                </a:rPr>
                <a:t>6</a:t>
              </a:r>
              <a:r>
                <a:rPr lang="en-US" sz="1400" dirty="0">
                  <a:latin typeface="Century Gothic" panose="020B0502020202020204" pitchFamily="34" charset="0"/>
                  <a:cs typeface="Arial" panose="020B0604020202020204" pitchFamily="34" charset="0"/>
                </a:rPr>
                <a:t>) </a:t>
              </a:r>
            </a:p>
          </p:txBody>
        </p:sp>
        <p:pic>
          <p:nvPicPr>
            <p:cNvPr id="67" name="Picture 4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75411" y="5221681"/>
              <a:ext cx="831105" cy="339997"/>
            </a:xfrm>
            <a:prstGeom prst="rect">
              <a:avLst/>
            </a:prstGeom>
            <a:noFill/>
            <a:extLst>
              <a:ext uri="{909E8E84-426E-40DD-AFC4-6F175D3DCCD1}">
                <a14:hiddenFill xmlns:a14="http://schemas.microsoft.com/office/drawing/2010/main">
                  <a:solidFill>
                    <a:srgbClr val="FFFFFF"/>
                  </a:solidFill>
                </a14:hiddenFill>
              </a:ext>
            </a:extLst>
          </p:spPr>
        </p:pic>
        <p:sp>
          <p:nvSpPr>
            <p:cNvPr id="68" name="Прямоугольник 67"/>
            <p:cNvSpPr/>
            <p:nvPr/>
          </p:nvSpPr>
          <p:spPr>
            <a:xfrm>
              <a:off x="535675" y="5150724"/>
              <a:ext cx="4061451" cy="369332"/>
            </a:xfrm>
            <a:prstGeom prst="rect">
              <a:avLst/>
            </a:prstGeom>
          </p:spPr>
          <p:txBody>
            <a:bodyPr wrap="square">
              <a:spAutoFit/>
            </a:bodyPr>
            <a:lstStyle/>
            <a:p>
              <a:pPr marL="342900" indent="-342900">
                <a:buFont typeface="Arial" panose="020B0604020202020204" pitchFamily="34" charset="0"/>
                <a:buChar char="•"/>
              </a:pPr>
              <a:r>
                <a:rPr lang="en-US" b="1" dirty="0">
                  <a:solidFill>
                    <a:srgbClr val="002673"/>
                  </a:solidFill>
                  <a:latin typeface="Century Gothic" panose="020B0502020202020204" pitchFamily="34" charset="0"/>
                  <a:cs typeface="Arial" panose="020B0604020202020204" pitchFamily="34" charset="0"/>
                </a:rPr>
                <a:t>Russian JVs</a:t>
              </a:r>
              <a:endParaRPr lang="ru-RU" b="1" dirty="0">
                <a:solidFill>
                  <a:srgbClr val="002673"/>
                </a:solidFill>
                <a:latin typeface="Century Gothic" panose="020B0502020202020204" pitchFamily="34" charset="0"/>
                <a:cs typeface="Arial" panose="020B0604020202020204" pitchFamily="34" charset="0"/>
              </a:endParaRPr>
            </a:p>
          </p:txBody>
        </p:sp>
      </p:grpSp>
      <p:pic>
        <p:nvPicPr>
          <p:cNvPr id="69" name="Рисунок 68"/>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4717" r="96226">
                        <a14:foregroundMark x1="5660" y1="55660" x2="5660" y2="55660"/>
                        <a14:foregroundMark x1="96226" y1="54717" x2="96226" y2="54717"/>
                        <a14:foregroundMark x1="49057" y1="28302" x2="49057" y2="28302"/>
                        <a14:foregroundMark x1="22642" y1="25472" x2="22642" y2="25472"/>
                        <a14:foregroundMark x1="69811" y1="16981" x2="71698" y2="75472"/>
                        <a14:foregroundMark x1="64151" y1="77358" x2="40566" y2="75472"/>
                        <a14:foregroundMark x1="72642" y1="88679" x2="43396" y2="4717"/>
                        <a14:foregroundMark x1="40566" y1="7547" x2="19811" y2="52830"/>
                        <a14:foregroundMark x1="16981" y1="48113" x2="36792" y2="76415"/>
                        <a14:foregroundMark x1="35849" y1="81132" x2="9434" y2="44340"/>
                      </a14:backgroundRemoval>
                    </a14:imgEffect>
                  </a14:imgLayer>
                </a14:imgProps>
              </a:ext>
              <a:ext uri="{28A0092B-C50C-407E-A947-70E740481C1C}">
                <a14:useLocalDpi xmlns:a14="http://schemas.microsoft.com/office/drawing/2010/main" val="0"/>
              </a:ext>
            </a:extLst>
          </a:blip>
          <a:stretch>
            <a:fillRect/>
          </a:stretch>
        </p:blipFill>
        <p:spPr>
          <a:xfrm>
            <a:off x="6710282" y="3008183"/>
            <a:ext cx="252000" cy="252000"/>
          </a:xfrm>
          <a:prstGeom prst="rect">
            <a:avLst/>
          </a:prstGeom>
        </p:spPr>
      </p:pic>
      <p:pic>
        <p:nvPicPr>
          <p:cNvPr id="70" name="Picture 2" descr="Resultado de imagem para bandeira china">
            <a:extLst>
              <a:ext uri="{FF2B5EF4-FFF2-40B4-BE49-F238E27FC236}">
                <a16:creationId xmlns:a16="http://schemas.microsoft.com/office/drawing/2014/main" id="{F564FCC6-D761-4EC8-AA70-FB7FAF524F71}"/>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32933"/>
          <a:stretch/>
        </p:blipFill>
        <p:spPr bwMode="auto">
          <a:xfrm>
            <a:off x="6707281" y="2271137"/>
            <a:ext cx="249724" cy="252000"/>
          </a:xfrm>
          <a:prstGeom prst="ellipse">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71" name="Imagem 17">
            <a:extLst>
              <a:ext uri="{FF2B5EF4-FFF2-40B4-BE49-F238E27FC236}">
                <a16:creationId xmlns:a16="http://schemas.microsoft.com/office/drawing/2014/main" id="{E8C589F5-9AB4-4BAC-9B77-9B3F7C0D733B}"/>
              </a:ext>
            </a:extLst>
          </p:cNvPr>
          <p:cNvPicPr>
            <a:picLocks noChangeAspect="1"/>
          </p:cNvPicPr>
          <p:nvPr/>
        </p:nvPicPr>
        <p:blipFill>
          <a:blip r:embed="rId20"/>
          <a:stretch>
            <a:fillRect/>
          </a:stretch>
        </p:blipFill>
        <p:spPr>
          <a:xfrm>
            <a:off x="6704089" y="1750547"/>
            <a:ext cx="252000" cy="234632"/>
          </a:xfrm>
          <a:prstGeom prst="ellipse">
            <a:avLst/>
          </a:prstGeom>
          <a:noFill/>
          <a:ln>
            <a:solidFill>
              <a:schemeClr val="bg1">
                <a:lumMod val="50000"/>
              </a:schemeClr>
            </a:solidFill>
          </a:ln>
        </p:spPr>
      </p:pic>
      <p:pic>
        <p:nvPicPr>
          <p:cNvPr id="73" name="Рисунок 7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648957" y="3516416"/>
            <a:ext cx="384000" cy="288000"/>
          </a:xfrm>
          <a:prstGeom prst="rect">
            <a:avLst/>
          </a:prstGeom>
        </p:spPr>
      </p:pic>
      <p:pic>
        <p:nvPicPr>
          <p:cNvPr id="74" name="Picture 20" descr="Resultado de imagem para bandeira russia">
            <a:extLst>
              <a:ext uri="{FF2B5EF4-FFF2-40B4-BE49-F238E27FC236}">
                <a16:creationId xmlns:a16="http://schemas.microsoft.com/office/drawing/2014/main" id="{7AD2512F-8404-4B00-A85B-EA03EAE7613E}"/>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33072"/>
          <a:stretch/>
        </p:blipFill>
        <p:spPr bwMode="auto">
          <a:xfrm>
            <a:off x="6725068" y="4790325"/>
            <a:ext cx="253107" cy="252000"/>
          </a:xfrm>
          <a:prstGeom prst="ellipse">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826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10071766" y="4317128"/>
            <a:ext cx="1560711" cy="1231499"/>
          </a:xfrm>
          <a:prstGeom prst="rect">
            <a:avLst/>
          </a:prstGeom>
        </p:spPr>
      </p:pic>
      <p:pic>
        <p:nvPicPr>
          <p:cNvPr id="6" name="Рисунок 5"/>
          <p:cNvPicPr>
            <a:picLocks noChangeAspect="1"/>
          </p:cNvPicPr>
          <p:nvPr/>
        </p:nvPicPr>
        <p:blipFill>
          <a:blip r:embed="rId4"/>
          <a:stretch>
            <a:fillRect/>
          </a:stretch>
        </p:blipFill>
        <p:spPr>
          <a:xfrm>
            <a:off x="9697638" y="1975901"/>
            <a:ext cx="2322777" cy="1694835"/>
          </a:xfrm>
          <a:prstGeom prst="rect">
            <a:avLst/>
          </a:prstGeom>
        </p:spPr>
      </p:pic>
      <p:sp>
        <p:nvSpPr>
          <p:cNvPr id="3" name="Title 2"/>
          <p:cNvSpPr>
            <a:spLocks noGrp="1"/>
          </p:cNvSpPr>
          <p:nvPr>
            <p:ph type="title"/>
          </p:nvPr>
        </p:nvSpPr>
        <p:spPr>
          <a:xfrm>
            <a:off x="295283" y="211446"/>
            <a:ext cx="10897654" cy="387798"/>
          </a:xfrm>
        </p:spPr>
        <p:txBody>
          <a:bodyPr/>
          <a:lstStyle/>
          <a:p>
            <a:r>
              <a:rPr lang="en-US" sz="2800" spc="200" dirty="0">
                <a:cs typeface="Segoe UI" panose="020B0502040204020203" pitchFamily="34" charset="0"/>
              </a:rPr>
              <a:t>Kazatomprom at-a-Glance</a:t>
            </a:r>
            <a:endParaRPr lang="en-US" sz="2800" spc="200" dirty="0"/>
          </a:p>
        </p:txBody>
      </p:sp>
      <p:sp>
        <p:nvSpPr>
          <p:cNvPr id="9" name="Content Placeholder 8"/>
          <p:cNvSpPr>
            <a:spLocks noGrp="1"/>
          </p:cNvSpPr>
          <p:nvPr>
            <p:ph sz="quarter" idx="13"/>
          </p:nvPr>
        </p:nvSpPr>
        <p:spPr>
          <a:xfrm>
            <a:off x="292355" y="894397"/>
            <a:ext cx="11621593" cy="620138"/>
          </a:xfrm>
        </p:spPr>
        <p:txBody>
          <a:bodyPr/>
          <a:lstStyle/>
          <a:p>
            <a:pPr lvl="0" defTabSz="914400" eaLnBrk="1" fontAlgn="auto" hangingPunct="1">
              <a:lnSpc>
                <a:spcPct val="100000"/>
              </a:lnSpc>
              <a:spcBef>
                <a:spcPts val="0"/>
              </a:spcBef>
              <a:spcAft>
                <a:spcPts val="0"/>
              </a:spcAft>
            </a:pPr>
            <a:r>
              <a:rPr lang="en-US" sz="2000" spc="300" dirty="0">
                <a:solidFill>
                  <a:srgbClr val="002673"/>
                </a:solidFill>
                <a:ea typeface="Segoe UI" panose="020B0502040204020203" pitchFamily="34" charset="0"/>
                <a:cs typeface="Segoe UI" panose="020B0502040204020203" pitchFamily="34" charset="0"/>
              </a:rPr>
              <a:t>Largest producer of natural uranium with priority access to one </a:t>
            </a:r>
          </a:p>
          <a:p>
            <a:pPr lvl="0" defTabSz="914400" eaLnBrk="1" fontAlgn="auto" hangingPunct="1">
              <a:lnSpc>
                <a:spcPct val="100000"/>
              </a:lnSpc>
              <a:spcBef>
                <a:spcPts val="0"/>
              </a:spcBef>
              <a:spcAft>
                <a:spcPts val="0"/>
              </a:spcAft>
            </a:pPr>
            <a:r>
              <a:rPr lang="en-US" sz="2000" spc="300" dirty="0">
                <a:solidFill>
                  <a:srgbClr val="002673"/>
                </a:solidFill>
                <a:ea typeface="Segoe UI" panose="020B0502040204020203" pitchFamily="34" charset="0"/>
                <a:cs typeface="Segoe UI" panose="020B0502040204020203" pitchFamily="34" charset="0"/>
              </a:rPr>
              <a:t>of the world’s largest reserve bases</a:t>
            </a:r>
            <a:endParaRPr lang="en-CA" sz="2000" spc="300" dirty="0">
              <a:solidFill>
                <a:srgbClr val="002673"/>
              </a:solidFill>
              <a:ea typeface="Segoe UI" panose="020B0502040204020203" pitchFamily="34" charset="0"/>
              <a:cs typeface="Segoe UI" panose="020B0502040204020203" pitchFamily="34" charset="0"/>
            </a:endParaRPr>
          </a:p>
        </p:txBody>
      </p:sp>
      <p:sp>
        <p:nvSpPr>
          <p:cNvPr id="135" name="TextBox 134"/>
          <p:cNvSpPr txBox="1"/>
          <p:nvPr/>
        </p:nvSpPr>
        <p:spPr>
          <a:xfrm>
            <a:off x="8429700" y="3538486"/>
            <a:ext cx="1053494" cy="261610"/>
          </a:xfrm>
          <a:prstGeom prst="rect">
            <a:avLst/>
          </a:prstGeom>
          <a:noFill/>
        </p:spPr>
        <p:txBody>
          <a:bodyPr wrap="none" rtlCol="0">
            <a:spAutoFit/>
          </a:bodyPr>
          <a:lstStyle/>
          <a:p>
            <a:r>
              <a:rPr lang="en-US" sz="1100" dirty="0">
                <a:latin typeface="Century Gothic" panose="020B0502020202020204" pitchFamily="34" charset="0"/>
                <a:cs typeface="Arial" panose="020B0604020202020204" pitchFamily="34" charset="0"/>
              </a:rPr>
              <a:t>Uranium 86%</a:t>
            </a:r>
          </a:p>
        </p:txBody>
      </p:sp>
      <p:sp>
        <p:nvSpPr>
          <p:cNvPr id="136" name="TextBox 135"/>
          <p:cNvSpPr txBox="1"/>
          <p:nvPr/>
        </p:nvSpPr>
        <p:spPr>
          <a:xfrm>
            <a:off x="8148889" y="2188070"/>
            <a:ext cx="800219" cy="261610"/>
          </a:xfrm>
          <a:prstGeom prst="rect">
            <a:avLst/>
          </a:prstGeom>
          <a:noFill/>
        </p:spPr>
        <p:txBody>
          <a:bodyPr wrap="none" rtlCol="0">
            <a:spAutoFit/>
          </a:bodyPr>
          <a:lstStyle/>
          <a:p>
            <a:r>
              <a:rPr lang="en-US" sz="1100" dirty="0">
                <a:latin typeface="Century Gothic" panose="020B0502020202020204" pitchFamily="34" charset="0"/>
                <a:cs typeface="Arial" panose="020B0604020202020204" pitchFamily="34" charset="0"/>
              </a:rPr>
              <a:t>Other 3%</a:t>
            </a:r>
          </a:p>
        </p:txBody>
      </p:sp>
      <p:sp>
        <p:nvSpPr>
          <p:cNvPr id="137" name="TextBox 136"/>
          <p:cNvSpPr txBox="1"/>
          <p:nvPr/>
        </p:nvSpPr>
        <p:spPr>
          <a:xfrm>
            <a:off x="7718322" y="2419239"/>
            <a:ext cx="795411" cy="261610"/>
          </a:xfrm>
          <a:prstGeom prst="rect">
            <a:avLst/>
          </a:prstGeom>
          <a:noFill/>
        </p:spPr>
        <p:txBody>
          <a:bodyPr wrap="none" rtlCol="0">
            <a:spAutoFit/>
          </a:bodyPr>
          <a:lstStyle/>
          <a:p>
            <a:r>
              <a:rPr lang="en-US" sz="1100" dirty="0">
                <a:latin typeface="Century Gothic" panose="020B0502020202020204" pitchFamily="34" charset="0"/>
                <a:cs typeface="Arial" panose="020B0604020202020204" pitchFamily="34" charset="0"/>
              </a:rPr>
              <a:t>UMP 11%</a:t>
            </a:r>
          </a:p>
        </p:txBody>
      </p:sp>
      <p:sp>
        <p:nvSpPr>
          <p:cNvPr id="138" name="TextBox 137"/>
          <p:cNvSpPr txBox="1"/>
          <p:nvPr/>
        </p:nvSpPr>
        <p:spPr>
          <a:xfrm>
            <a:off x="9363129" y="5359934"/>
            <a:ext cx="756938" cy="261610"/>
          </a:xfrm>
          <a:prstGeom prst="rect">
            <a:avLst/>
          </a:prstGeom>
          <a:noFill/>
        </p:spPr>
        <p:txBody>
          <a:bodyPr wrap="none" rtlCol="0">
            <a:spAutoFit/>
          </a:bodyPr>
          <a:lstStyle/>
          <a:p>
            <a:r>
              <a:rPr lang="en-US" sz="1100" dirty="0">
                <a:latin typeface="Century Gothic" panose="020B0502020202020204" pitchFamily="34" charset="0"/>
                <a:cs typeface="Arial" panose="020B0604020202020204" pitchFamily="34" charset="0"/>
              </a:rPr>
              <a:t>USD 89%</a:t>
            </a:r>
          </a:p>
        </p:txBody>
      </p:sp>
      <p:sp>
        <p:nvSpPr>
          <p:cNvPr id="139" name="TextBox 138"/>
          <p:cNvSpPr txBox="1"/>
          <p:nvPr/>
        </p:nvSpPr>
        <p:spPr>
          <a:xfrm>
            <a:off x="8201931" y="4264325"/>
            <a:ext cx="603050" cy="253916"/>
          </a:xfrm>
          <a:prstGeom prst="rect">
            <a:avLst/>
          </a:prstGeom>
          <a:noFill/>
          <a:ln>
            <a:noFill/>
          </a:ln>
        </p:spPr>
        <p:txBody>
          <a:bodyPr wrap="none" rtlCol="0">
            <a:spAutoFit/>
          </a:bodyPr>
          <a:lstStyle/>
          <a:p>
            <a:r>
              <a:rPr lang="en-US" sz="1050" dirty="0">
                <a:latin typeface="Century Gothic" panose="020B0502020202020204" pitchFamily="34" charset="0"/>
                <a:cs typeface="Arial" panose="020B0604020202020204" pitchFamily="34" charset="0"/>
              </a:rPr>
              <a:t>KZT 9%</a:t>
            </a:r>
          </a:p>
        </p:txBody>
      </p:sp>
      <p:sp>
        <p:nvSpPr>
          <p:cNvPr id="140" name="TextBox 139"/>
          <p:cNvSpPr txBox="1"/>
          <p:nvPr/>
        </p:nvSpPr>
        <p:spPr>
          <a:xfrm>
            <a:off x="8673134" y="4187745"/>
            <a:ext cx="772969" cy="253916"/>
          </a:xfrm>
          <a:prstGeom prst="rect">
            <a:avLst/>
          </a:prstGeom>
          <a:noFill/>
          <a:ln>
            <a:noFill/>
          </a:ln>
        </p:spPr>
        <p:txBody>
          <a:bodyPr wrap="none" rtlCol="0">
            <a:spAutoFit/>
          </a:bodyPr>
          <a:lstStyle/>
          <a:p>
            <a:r>
              <a:rPr lang="en-US" sz="1050" dirty="0">
                <a:latin typeface="Century Gothic" panose="020B0502020202020204" pitchFamily="34" charset="0"/>
                <a:cs typeface="Arial" panose="020B0604020202020204" pitchFamily="34" charset="0"/>
              </a:rPr>
              <a:t>Other </a:t>
            </a:r>
            <a:r>
              <a:rPr lang="ru-RU" sz="1050" dirty="0">
                <a:latin typeface="Century Gothic" panose="020B0502020202020204" pitchFamily="34" charset="0"/>
                <a:cs typeface="Arial" panose="020B0604020202020204" pitchFamily="34" charset="0"/>
              </a:rPr>
              <a:t>2</a:t>
            </a:r>
            <a:r>
              <a:rPr lang="en-US" sz="1050" dirty="0">
                <a:latin typeface="Century Gothic" panose="020B0502020202020204" pitchFamily="34" charset="0"/>
                <a:cs typeface="Arial" panose="020B0604020202020204" pitchFamily="34" charset="0"/>
              </a:rPr>
              <a:t>%</a:t>
            </a:r>
          </a:p>
        </p:txBody>
      </p:sp>
      <p:cxnSp>
        <p:nvCxnSpPr>
          <p:cNvPr id="141" name="Straight Connector 48">
            <a:extLst>
              <a:ext uri="{FF2B5EF4-FFF2-40B4-BE49-F238E27FC236}">
                <a16:creationId xmlns:a16="http://schemas.microsoft.com/office/drawing/2014/main" id="{CEC89328-7EEF-455D-813C-E0D908E266C5}"/>
              </a:ext>
            </a:extLst>
          </p:cNvPr>
          <p:cNvCxnSpPr>
            <a:cxnSpLocks/>
          </p:cNvCxnSpPr>
          <p:nvPr/>
        </p:nvCxnSpPr>
        <p:spPr>
          <a:xfrm>
            <a:off x="8008383" y="2025239"/>
            <a:ext cx="3802006" cy="13358"/>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43" name="Straight Connector 48">
            <a:extLst>
              <a:ext uri="{FF2B5EF4-FFF2-40B4-BE49-F238E27FC236}">
                <a16:creationId xmlns:a16="http://schemas.microsoft.com/office/drawing/2014/main" id="{CEC89328-7EEF-455D-813C-E0D908E266C5}"/>
              </a:ext>
            </a:extLst>
          </p:cNvPr>
          <p:cNvCxnSpPr>
            <a:cxnSpLocks/>
          </p:cNvCxnSpPr>
          <p:nvPr/>
        </p:nvCxnSpPr>
        <p:spPr>
          <a:xfrm>
            <a:off x="8008383" y="4183532"/>
            <a:ext cx="3802006" cy="13358"/>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sp>
        <p:nvSpPr>
          <p:cNvPr id="145" name="Прямоугольник 144"/>
          <p:cNvSpPr/>
          <p:nvPr/>
        </p:nvSpPr>
        <p:spPr>
          <a:xfrm>
            <a:off x="8023408" y="3702384"/>
            <a:ext cx="1813317" cy="523220"/>
          </a:xfrm>
          <a:prstGeom prst="rect">
            <a:avLst/>
          </a:prstGeom>
        </p:spPr>
        <p:txBody>
          <a:bodyPr wrap="none">
            <a:spAutoFit/>
          </a:bodyPr>
          <a:lstStyle/>
          <a:p>
            <a:pPr algn="ctr"/>
            <a:r>
              <a:rPr lang="en-GB" sz="1400" b="1" dirty="0">
                <a:solidFill>
                  <a:srgbClr val="FFC000"/>
                </a:solidFill>
                <a:latin typeface="Century Gothic" panose="020B0502020202020204" pitchFamily="34" charset="0"/>
                <a:cs typeface="Arial" panose="020B0604020202020204" pitchFamily="34" charset="0"/>
                <a:sym typeface="Calibri"/>
              </a:rPr>
              <a:t>Group revenue </a:t>
            </a:r>
          </a:p>
          <a:p>
            <a:pPr algn="ctr"/>
            <a:r>
              <a:rPr lang="en-GB" sz="1400" b="1" dirty="0">
                <a:solidFill>
                  <a:srgbClr val="FFC000"/>
                </a:solidFill>
                <a:latin typeface="Century Gothic" panose="020B0502020202020204" pitchFamily="34" charset="0"/>
                <a:cs typeface="Arial" panose="020B0604020202020204" pitchFamily="34" charset="0"/>
                <a:sym typeface="Calibri"/>
              </a:rPr>
              <a:t>by currency 1H23</a:t>
            </a:r>
            <a:r>
              <a:rPr lang="en-US" sz="1400" b="1" baseline="30000" dirty="0">
                <a:solidFill>
                  <a:srgbClr val="FFC000"/>
                </a:solidFill>
                <a:latin typeface="Century Gothic" panose="020B0502020202020204" pitchFamily="34" charset="0"/>
                <a:cs typeface="Times New Roman" panose="02020603050405020304" pitchFamily="18" charset="0"/>
                <a:sym typeface="Calibri"/>
              </a:rPr>
              <a:t>5</a:t>
            </a:r>
            <a:r>
              <a:rPr lang="en-US" sz="1400" b="1" baseline="30000" dirty="0">
                <a:solidFill>
                  <a:srgbClr val="FFC000"/>
                </a:solidFill>
                <a:latin typeface="Century Gothic" panose="020B0502020202020204" pitchFamily="34" charset="0"/>
                <a:cs typeface="Arial" panose="020B0604020202020204" pitchFamily="34" charset="0"/>
                <a:sym typeface="Calibri"/>
              </a:rPr>
              <a:t> </a:t>
            </a:r>
            <a:endParaRPr lang="ru-RU" sz="1400" dirty="0">
              <a:solidFill>
                <a:srgbClr val="FFC000"/>
              </a:solidFill>
              <a:latin typeface="Century Gothic" panose="020B0502020202020204" pitchFamily="34" charset="0"/>
            </a:endParaRPr>
          </a:p>
        </p:txBody>
      </p:sp>
      <p:sp>
        <p:nvSpPr>
          <p:cNvPr id="146" name="Прямоугольник 145"/>
          <p:cNvSpPr/>
          <p:nvPr/>
        </p:nvSpPr>
        <p:spPr>
          <a:xfrm>
            <a:off x="9791365" y="1506564"/>
            <a:ext cx="2246951" cy="523220"/>
          </a:xfrm>
          <a:prstGeom prst="rect">
            <a:avLst/>
          </a:prstGeom>
        </p:spPr>
        <p:txBody>
          <a:bodyPr wrap="square">
            <a:spAutoFit/>
          </a:bodyPr>
          <a:lstStyle/>
          <a:p>
            <a:pPr algn="ctr"/>
            <a:r>
              <a:rPr lang="en-GB" sz="1400" b="1" dirty="0">
                <a:solidFill>
                  <a:srgbClr val="FFC000"/>
                </a:solidFill>
                <a:latin typeface="Century Gothic" panose="020B0502020202020204" pitchFamily="34" charset="0"/>
                <a:cs typeface="Arial" panose="020B0604020202020204" pitchFamily="34" charset="0"/>
                <a:sym typeface="Calibri"/>
              </a:rPr>
              <a:t>Group </a:t>
            </a:r>
            <a:r>
              <a:rPr lang="en-US" sz="1400" b="1" dirty="0">
                <a:solidFill>
                  <a:srgbClr val="FFC000"/>
                </a:solidFill>
                <a:latin typeface="Century Gothic" panose="020B0502020202020204" pitchFamily="34" charset="0"/>
                <a:cs typeface="Arial" panose="020B0604020202020204" pitchFamily="34" charset="0"/>
                <a:sym typeface="Calibri"/>
              </a:rPr>
              <a:t>uranium sales by regions 1H23</a:t>
            </a:r>
            <a:r>
              <a:rPr lang="en-US" sz="1400" b="1" baseline="30000" dirty="0">
                <a:solidFill>
                  <a:srgbClr val="FFC000"/>
                </a:solidFill>
                <a:latin typeface="Century Gothic" panose="020B0502020202020204" pitchFamily="34" charset="0"/>
                <a:cs typeface="Times New Roman" panose="02020603050405020304" pitchFamily="18" charset="0"/>
                <a:sym typeface="Calibri"/>
              </a:rPr>
              <a:t>4</a:t>
            </a:r>
            <a:endParaRPr lang="ru-RU" sz="1400" dirty="0">
              <a:solidFill>
                <a:srgbClr val="FFC000"/>
              </a:solidFill>
              <a:latin typeface="Century Gothic" panose="020B0502020202020204" pitchFamily="34" charset="0"/>
            </a:endParaRPr>
          </a:p>
        </p:txBody>
      </p:sp>
      <p:sp>
        <p:nvSpPr>
          <p:cNvPr id="147" name="Прямоугольник 146"/>
          <p:cNvSpPr/>
          <p:nvPr/>
        </p:nvSpPr>
        <p:spPr>
          <a:xfrm>
            <a:off x="10020654" y="3702384"/>
            <a:ext cx="1732724" cy="523220"/>
          </a:xfrm>
          <a:prstGeom prst="rect">
            <a:avLst/>
          </a:prstGeom>
        </p:spPr>
        <p:txBody>
          <a:bodyPr wrap="square">
            <a:spAutoFit/>
          </a:bodyPr>
          <a:lstStyle/>
          <a:p>
            <a:pPr algn="ctr"/>
            <a:r>
              <a:rPr lang="en-US" sz="1400" b="1" dirty="0">
                <a:solidFill>
                  <a:srgbClr val="FFC000"/>
                </a:solidFill>
                <a:latin typeface="Century Gothic" panose="020B0502020202020204" pitchFamily="34" charset="0"/>
                <a:cs typeface="Arial" panose="020B0604020202020204" pitchFamily="34" charset="0"/>
                <a:sym typeface="Calibri"/>
              </a:rPr>
              <a:t>Adjusted EBITDA 1H23</a:t>
            </a:r>
            <a:r>
              <a:rPr lang="en-US" sz="1400" b="1" baseline="30000" dirty="0">
                <a:solidFill>
                  <a:srgbClr val="FFC000"/>
                </a:solidFill>
                <a:latin typeface="Century Gothic" panose="020B0502020202020204" pitchFamily="34" charset="0"/>
                <a:cs typeface="Times New Roman" panose="02020603050405020304" pitchFamily="18" charset="0"/>
                <a:sym typeface="Calibri"/>
              </a:rPr>
              <a:t>6</a:t>
            </a:r>
            <a:endParaRPr lang="ru-RU" sz="1400" dirty="0">
              <a:solidFill>
                <a:srgbClr val="FFC000"/>
              </a:solidFill>
              <a:latin typeface="Century Gothic" panose="020B0502020202020204" pitchFamily="34" charset="0"/>
            </a:endParaRPr>
          </a:p>
        </p:txBody>
      </p:sp>
      <p:sp>
        <p:nvSpPr>
          <p:cNvPr id="149" name="Прямоугольник 148"/>
          <p:cNvSpPr/>
          <p:nvPr/>
        </p:nvSpPr>
        <p:spPr>
          <a:xfrm>
            <a:off x="8548998" y="2766100"/>
            <a:ext cx="821682" cy="461665"/>
          </a:xfrm>
          <a:prstGeom prst="rect">
            <a:avLst/>
          </a:prstGeom>
        </p:spPr>
        <p:txBody>
          <a:bodyPr wrap="square">
            <a:spAutoFit/>
          </a:bodyPr>
          <a:lstStyle/>
          <a:p>
            <a:pPr algn="ctr"/>
            <a:r>
              <a:rPr lang="en-US" sz="1200" b="1" dirty="0">
                <a:solidFill>
                  <a:srgbClr val="002673"/>
                </a:solidFill>
                <a:latin typeface="Century Gothic" panose="020B0502020202020204" pitchFamily="34" charset="0"/>
                <a:cs typeface="Arial" panose="020B0604020202020204" pitchFamily="34" charset="0"/>
                <a:sym typeface="Calibri"/>
              </a:rPr>
              <a:t>619</a:t>
            </a:r>
            <a:r>
              <a:rPr lang="en-CA" sz="1200" b="1" dirty="0">
                <a:solidFill>
                  <a:srgbClr val="002673"/>
                </a:solidFill>
                <a:latin typeface="Century Gothic" panose="020B0502020202020204" pitchFamily="34" charset="0"/>
                <a:cs typeface="Arial" panose="020B0604020202020204" pitchFamily="34" charset="0"/>
                <a:sym typeface="Calibri"/>
              </a:rPr>
              <a:t> B</a:t>
            </a:r>
          </a:p>
          <a:p>
            <a:pPr algn="ctr"/>
            <a:r>
              <a:rPr lang="en-CA" sz="1200" b="1" dirty="0">
                <a:solidFill>
                  <a:srgbClr val="002673"/>
                </a:solidFill>
                <a:latin typeface="Century Gothic" panose="020B0502020202020204" pitchFamily="34" charset="0"/>
                <a:cs typeface="Arial" panose="020B0604020202020204" pitchFamily="34" charset="0"/>
                <a:sym typeface="Calibri"/>
              </a:rPr>
              <a:t>KZT</a:t>
            </a:r>
            <a:endParaRPr lang="ru-RU" sz="1200" dirty="0">
              <a:latin typeface="Century Gothic" panose="020B0502020202020204" pitchFamily="34" charset="0"/>
            </a:endParaRPr>
          </a:p>
        </p:txBody>
      </p:sp>
      <p:sp>
        <p:nvSpPr>
          <p:cNvPr id="150" name="Прямоугольник 149"/>
          <p:cNvSpPr/>
          <p:nvPr/>
        </p:nvSpPr>
        <p:spPr>
          <a:xfrm>
            <a:off x="8610836" y="4794995"/>
            <a:ext cx="821682" cy="646331"/>
          </a:xfrm>
          <a:prstGeom prst="rect">
            <a:avLst/>
          </a:prstGeom>
        </p:spPr>
        <p:txBody>
          <a:bodyPr wrap="square">
            <a:spAutoFit/>
          </a:bodyPr>
          <a:lstStyle/>
          <a:p>
            <a:pPr algn="ctr"/>
            <a:r>
              <a:rPr lang="en-US" sz="1200" b="1" dirty="0">
                <a:solidFill>
                  <a:srgbClr val="002673"/>
                </a:solidFill>
                <a:latin typeface="Century Gothic" panose="020B0502020202020204" pitchFamily="34" charset="0"/>
                <a:cs typeface="Arial" panose="020B0604020202020204" pitchFamily="34" charset="0"/>
                <a:sym typeface="Calibri"/>
              </a:rPr>
              <a:t>619</a:t>
            </a:r>
            <a:r>
              <a:rPr lang="en-CA" sz="1200" b="1" dirty="0">
                <a:solidFill>
                  <a:srgbClr val="002673"/>
                </a:solidFill>
                <a:latin typeface="Century Gothic" panose="020B0502020202020204" pitchFamily="34" charset="0"/>
                <a:cs typeface="Arial" panose="020B0604020202020204" pitchFamily="34" charset="0"/>
                <a:sym typeface="Calibri"/>
              </a:rPr>
              <a:t> B</a:t>
            </a:r>
          </a:p>
          <a:p>
            <a:pPr algn="ctr"/>
            <a:r>
              <a:rPr lang="en-CA" sz="1200" b="1" dirty="0">
                <a:solidFill>
                  <a:srgbClr val="002673"/>
                </a:solidFill>
                <a:latin typeface="Century Gothic" panose="020B0502020202020204" pitchFamily="34" charset="0"/>
                <a:cs typeface="Arial" panose="020B0604020202020204" pitchFamily="34" charset="0"/>
                <a:sym typeface="Calibri"/>
              </a:rPr>
              <a:t>KZT</a:t>
            </a:r>
            <a:endParaRPr lang="ru-RU" sz="1200" dirty="0">
              <a:latin typeface="Century Gothic" panose="020B0502020202020204" pitchFamily="34" charset="0"/>
            </a:endParaRPr>
          </a:p>
          <a:p>
            <a:pPr algn="ctr"/>
            <a:endParaRPr lang="ru-RU" sz="1200" dirty="0">
              <a:latin typeface="Century Gothic" panose="020B0502020202020204" pitchFamily="34" charset="0"/>
            </a:endParaRPr>
          </a:p>
        </p:txBody>
      </p:sp>
      <p:sp>
        <p:nvSpPr>
          <p:cNvPr id="151" name="Прямоугольник 150"/>
          <p:cNvSpPr/>
          <p:nvPr/>
        </p:nvSpPr>
        <p:spPr>
          <a:xfrm>
            <a:off x="10445126" y="2806410"/>
            <a:ext cx="821682" cy="276999"/>
          </a:xfrm>
          <a:prstGeom prst="rect">
            <a:avLst/>
          </a:prstGeom>
        </p:spPr>
        <p:txBody>
          <a:bodyPr wrap="square">
            <a:spAutoFit/>
          </a:bodyPr>
          <a:lstStyle/>
          <a:p>
            <a:pPr algn="ctr"/>
            <a:r>
              <a:rPr lang="en-US" sz="1200" b="1" dirty="0">
                <a:solidFill>
                  <a:srgbClr val="002673"/>
                </a:solidFill>
                <a:latin typeface="Century Gothic" panose="020B0502020202020204" pitchFamily="34" charset="0"/>
                <a:cs typeface="Arial" panose="020B0604020202020204" pitchFamily="34" charset="0"/>
                <a:sym typeface="Calibri"/>
              </a:rPr>
              <a:t>9,527 tU </a:t>
            </a:r>
            <a:endParaRPr lang="ru-RU" sz="1200" dirty="0">
              <a:latin typeface="Century Gothic" panose="020B0502020202020204" pitchFamily="34" charset="0"/>
            </a:endParaRPr>
          </a:p>
        </p:txBody>
      </p:sp>
      <p:sp>
        <p:nvSpPr>
          <p:cNvPr id="152" name="Прямоугольник 151"/>
          <p:cNvSpPr/>
          <p:nvPr/>
        </p:nvSpPr>
        <p:spPr>
          <a:xfrm>
            <a:off x="10530599" y="4235378"/>
            <a:ext cx="821682" cy="461665"/>
          </a:xfrm>
          <a:prstGeom prst="rect">
            <a:avLst/>
          </a:prstGeom>
        </p:spPr>
        <p:txBody>
          <a:bodyPr wrap="square">
            <a:spAutoFit/>
          </a:bodyPr>
          <a:lstStyle/>
          <a:p>
            <a:pPr algn="ctr"/>
            <a:r>
              <a:rPr lang="en-US" sz="1200" b="1" dirty="0">
                <a:solidFill>
                  <a:srgbClr val="002673"/>
                </a:solidFill>
                <a:latin typeface="Century Gothic" panose="020B0502020202020204" pitchFamily="34" charset="0"/>
                <a:cs typeface="Arial" panose="020B0604020202020204" pitchFamily="34" charset="0"/>
                <a:sym typeface="Calibri"/>
              </a:rPr>
              <a:t>331</a:t>
            </a:r>
            <a:r>
              <a:rPr lang="en-CA" sz="1200" b="1" dirty="0">
                <a:solidFill>
                  <a:srgbClr val="002673"/>
                </a:solidFill>
                <a:latin typeface="Century Gothic" panose="020B0502020202020204" pitchFamily="34" charset="0"/>
                <a:cs typeface="Arial" panose="020B0604020202020204" pitchFamily="34" charset="0"/>
                <a:sym typeface="Calibri"/>
              </a:rPr>
              <a:t> B</a:t>
            </a:r>
          </a:p>
          <a:p>
            <a:pPr algn="ctr"/>
            <a:r>
              <a:rPr lang="en-CA" sz="1200" b="1" dirty="0">
                <a:solidFill>
                  <a:srgbClr val="002673"/>
                </a:solidFill>
                <a:latin typeface="Century Gothic" panose="020B0502020202020204" pitchFamily="34" charset="0"/>
                <a:cs typeface="Arial" panose="020B0604020202020204" pitchFamily="34" charset="0"/>
                <a:sym typeface="Calibri"/>
              </a:rPr>
              <a:t>KZT</a:t>
            </a:r>
            <a:endParaRPr lang="ru-RU" sz="1200" dirty="0">
              <a:latin typeface="Century Gothic" panose="020B0502020202020204" pitchFamily="34" charset="0"/>
            </a:endParaRPr>
          </a:p>
        </p:txBody>
      </p:sp>
      <p:sp>
        <p:nvSpPr>
          <p:cNvPr id="153" name="Rectangle 155"/>
          <p:cNvSpPr>
            <a:spLocks noChangeAspect="1"/>
          </p:cNvSpPr>
          <p:nvPr/>
        </p:nvSpPr>
        <p:spPr>
          <a:xfrm>
            <a:off x="10528000" y="5531072"/>
            <a:ext cx="328810" cy="419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GB" sz="900" b="1" dirty="0">
                <a:solidFill>
                  <a:schemeClr val="tx2"/>
                </a:solidFill>
                <a:latin typeface="Century Gothic" panose="020B0502020202020204" pitchFamily="34" charset="0"/>
                <a:cs typeface="Arial" panose="020B0604020202020204" pitchFamily="34" charset="0"/>
              </a:rPr>
              <a:t>1H2023</a:t>
            </a:r>
            <a:endParaRPr lang="en-US" sz="900" b="1" dirty="0">
              <a:solidFill>
                <a:schemeClr val="tx2"/>
              </a:solidFill>
              <a:latin typeface="Century Gothic" panose="020B0502020202020204" pitchFamily="34" charset="0"/>
              <a:cs typeface="Arial" panose="020B0604020202020204" pitchFamily="34" charset="0"/>
            </a:endParaRPr>
          </a:p>
        </p:txBody>
      </p:sp>
      <p:sp>
        <p:nvSpPr>
          <p:cNvPr id="154" name="Rectangle 159"/>
          <p:cNvSpPr>
            <a:spLocks noChangeAspect="1"/>
          </p:cNvSpPr>
          <p:nvPr/>
        </p:nvSpPr>
        <p:spPr>
          <a:xfrm>
            <a:off x="10966036" y="5531361"/>
            <a:ext cx="328810" cy="184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GB" sz="900" b="1" dirty="0">
                <a:solidFill>
                  <a:schemeClr val="tx2"/>
                </a:solidFill>
                <a:latin typeface="Century Gothic" panose="020B0502020202020204" pitchFamily="34" charset="0"/>
                <a:cs typeface="Arial" panose="020B0604020202020204" pitchFamily="34" charset="0"/>
              </a:rPr>
              <a:t>1H2022</a:t>
            </a:r>
            <a:endParaRPr lang="en-GB" sz="1000" b="1" dirty="0">
              <a:solidFill>
                <a:schemeClr val="tx2"/>
              </a:solidFill>
              <a:latin typeface="Century Gothic" panose="020B0502020202020204" pitchFamily="34" charset="0"/>
              <a:cs typeface="Arial" panose="020B0604020202020204" pitchFamily="34" charset="0"/>
            </a:endParaRPr>
          </a:p>
        </p:txBody>
      </p:sp>
      <p:sp>
        <p:nvSpPr>
          <p:cNvPr id="192" name="Прямоугольник 191"/>
          <p:cNvSpPr/>
          <p:nvPr/>
        </p:nvSpPr>
        <p:spPr>
          <a:xfrm>
            <a:off x="8051458" y="1506564"/>
            <a:ext cx="1757212" cy="523220"/>
          </a:xfrm>
          <a:prstGeom prst="rect">
            <a:avLst/>
          </a:prstGeom>
        </p:spPr>
        <p:txBody>
          <a:bodyPr wrap="none">
            <a:spAutoFit/>
          </a:bodyPr>
          <a:lstStyle/>
          <a:p>
            <a:pPr algn="ctr"/>
            <a:r>
              <a:rPr lang="en-GB" sz="1400" b="1" dirty="0">
                <a:solidFill>
                  <a:srgbClr val="FFC000"/>
                </a:solidFill>
                <a:latin typeface="Century Gothic" panose="020B0502020202020204" pitchFamily="34" charset="0"/>
                <a:cs typeface="Arial" panose="020B0604020202020204" pitchFamily="34" charset="0"/>
                <a:sym typeface="Calibri"/>
              </a:rPr>
              <a:t>Group revenue </a:t>
            </a:r>
          </a:p>
          <a:p>
            <a:pPr algn="ctr"/>
            <a:r>
              <a:rPr lang="en-GB" sz="1400" b="1" dirty="0">
                <a:solidFill>
                  <a:srgbClr val="FFC000"/>
                </a:solidFill>
                <a:latin typeface="Century Gothic" panose="020B0502020202020204" pitchFamily="34" charset="0"/>
                <a:cs typeface="Arial" panose="020B0604020202020204" pitchFamily="34" charset="0"/>
                <a:sym typeface="Calibri"/>
              </a:rPr>
              <a:t>by segment 1H23</a:t>
            </a:r>
            <a:r>
              <a:rPr lang="en-US" sz="1400" b="1" baseline="30000" dirty="0">
                <a:solidFill>
                  <a:srgbClr val="FFC000"/>
                </a:solidFill>
                <a:latin typeface="Century Gothic" panose="020B0502020202020204" pitchFamily="34" charset="0"/>
                <a:cs typeface="Times New Roman" panose="02020603050405020304" pitchFamily="18" charset="0"/>
                <a:sym typeface="Calibri"/>
              </a:rPr>
              <a:t>3</a:t>
            </a:r>
            <a:endParaRPr lang="ru-RU" sz="1400" b="1" dirty="0">
              <a:solidFill>
                <a:srgbClr val="FFC000"/>
              </a:solidFill>
              <a:latin typeface="Century Gothic" panose="020B0502020202020204" pitchFamily="34" charset="0"/>
            </a:endParaRPr>
          </a:p>
        </p:txBody>
      </p:sp>
      <p:sp>
        <p:nvSpPr>
          <p:cNvPr id="198" name="Прямоугольник 3"/>
          <p:cNvSpPr/>
          <p:nvPr/>
        </p:nvSpPr>
        <p:spPr>
          <a:xfrm>
            <a:off x="414275" y="5640178"/>
            <a:ext cx="5985741" cy="738664"/>
          </a:xfrm>
          <a:prstGeom prst="rect">
            <a:avLst/>
          </a:prstGeom>
        </p:spPr>
        <p:txBody>
          <a:bodyPr wrap="square" lIns="0">
            <a:spAutoFit/>
          </a:bodyPr>
          <a:lstStyle/>
          <a:p>
            <a:r>
              <a:rPr lang="en-GB" sz="700" i="1" dirty="0">
                <a:latin typeface="Century Gothic" panose="020B0502020202020204" pitchFamily="34" charset="0"/>
                <a:cs typeface="Arial" panose="020B0604020202020204" pitchFamily="34" charset="0"/>
              </a:rPr>
              <a:t>Source: Company information, third-party sources</a:t>
            </a:r>
          </a:p>
          <a:p>
            <a:r>
              <a:rPr lang="en-GB" sz="700" i="1" baseline="30000" dirty="0">
                <a:latin typeface="Century Gothic" panose="020B0502020202020204" pitchFamily="34" charset="0"/>
                <a:cs typeface="Arial" panose="020B0604020202020204" pitchFamily="34" charset="0"/>
              </a:rPr>
              <a:t>1</a:t>
            </a:r>
            <a:r>
              <a:rPr lang="ru-RU" sz="700" baseline="30000" dirty="0">
                <a:latin typeface="Century Gothic" panose="020B0502020202020204" pitchFamily="34" charset="0"/>
                <a:cs typeface="Arial" panose="020B0604020202020204" pitchFamily="34" charset="0"/>
              </a:rPr>
              <a:t> </a:t>
            </a:r>
            <a:r>
              <a:rPr lang="en-US" sz="700" i="1" dirty="0">
                <a:latin typeface="Century Gothic" panose="020B0502020202020204" pitchFamily="34" charset="0"/>
                <a:cs typeface="Arial" panose="020B0604020202020204" pitchFamily="34" charset="0"/>
              </a:rPr>
              <a:t>Production volumes of U</a:t>
            </a:r>
            <a:r>
              <a:rPr lang="en-US" sz="700" i="1" baseline="-25000" dirty="0">
                <a:latin typeface="Century Gothic" panose="020B0502020202020204" pitchFamily="34" charset="0"/>
                <a:cs typeface="Arial" panose="020B0604020202020204" pitchFamily="34" charset="0"/>
              </a:rPr>
              <a:t>3</a:t>
            </a:r>
            <a:r>
              <a:rPr lang="en-US" sz="700" i="1" dirty="0">
                <a:latin typeface="Century Gothic" panose="020B0502020202020204" pitchFamily="34" charset="0"/>
                <a:cs typeface="Arial" panose="020B0604020202020204" pitchFamily="34" charset="0"/>
              </a:rPr>
              <a:t>O</a:t>
            </a:r>
            <a:r>
              <a:rPr lang="en-US" sz="700" i="1" baseline="-25000" dirty="0">
                <a:latin typeface="Century Gothic" panose="020B0502020202020204" pitchFamily="34" charset="0"/>
                <a:cs typeface="Arial" panose="020B0604020202020204" pitchFamily="34" charset="0"/>
              </a:rPr>
              <a:t>8</a:t>
            </a:r>
            <a:r>
              <a:rPr lang="en-US" sz="700" i="1" dirty="0">
                <a:latin typeface="Century Gothic" panose="020B0502020202020204" pitchFamily="34" charset="0"/>
                <a:cs typeface="Arial" panose="020B0604020202020204" pitchFamily="34" charset="0"/>
              </a:rPr>
              <a:t> (attributable basis) is not equal to the volumes purchased by Company and THK</a:t>
            </a:r>
          </a:p>
          <a:p>
            <a:r>
              <a:rPr lang="en-GB" sz="700" i="1" baseline="30000" dirty="0">
                <a:latin typeface="Century Gothic" panose="020B0502020202020204" pitchFamily="34" charset="0"/>
                <a:cs typeface="Arial" panose="020B0604020202020204" pitchFamily="34" charset="0"/>
              </a:rPr>
              <a:t>2</a:t>
            </a:r>
            <a:r>
              <a:rPr lang="en-GB" sz="700" i="1" dirty="0">
                <a:latin typeface="Century Gothic" panose="020B0502020202020204" pitchFamily="34" charset="0"/>
                <a:cs typeface="Arial" panose="020B0604020202020204" pitchFamily="34" charset="0"/>
              </a:rPr>
              <a:t> As per the CPR letter</a:t>
            </a:r>
            <a:r>
              <a:rPr lang="ru-RU" sz="700" i="1" dirty="0">
                <a:latin typeface="Century Gothic" panose="020B0502020202020204" pitchFamily="34" charset="0"/>
                <a:cs typeface="Arial" panose="020B0604020202020204" pitchFamily="34" charset="0"/>
              </a:rPr>
              <a:t> 202</a:t>
            </a:r>
            <a:r>
              <a:rPr lang="en-US" sz="700" i="1" dirty="0">
                <a:latin typeface="Century Gothic" panose="020B0502020202020204" pitchFamily="34" charset="0"/>
                <a:cs typeface="Arial" panose="020B0604020202020204" pitchFamily="34" charset="0"/>
              </a:rPr>
              <a:t>2 (dated 16 January 2023)</a:t>
            </a:r>
            <a:endParaRPr lang="en-GB" sz="700" i="1" dirty="0">
              <a:latin typeface="Century Gothic" panose="020B0502020202020204" pitchFamily="34" charset="0"/>
              <a:cs typeface="Arial" panose="020B0604020202020204" pitchFamily="34" charset="0"/>
            </a:endParaRPr>
          </a:p>
          <a:p>
            <a:r>
              <a:rPr lang="en-GB" sz="700" i="1" baseline="30000" dirty="0">
                <a:latin typeface="Century Gothic" panose="020B0502020202020204" pitchFamily="34" charset="0"/>
                <a:cs typeface="Arial" panose="020B0604020202020204" pitchFamily="34" charset="0"/>
              </a:rPr>
              <a:t>3</a:t>
            </a:r>
            <a:r>
              <a:rPr lang="ru-RU" sz="700" i="1" baseline="30000" dirty="0">
                <a:latin typeface="Century Gothic" panose="020B0502020202020204" pitchFamily="34" charset="0"/>
                <a:cs typeface="Arial" panose="020B0604020202020204" pitchFamily="34" charset="0"/>
              </a:rPr>
              <a:t> </a:t>
            </a:r>
            <a:r>
              <a:rPr lang="en-US" sz="700" i="1" dirty="0">
                <a:latin typeface="Century Gothic" panose="020B0502020202020204" pitchFamily="34" charset="0"/>
                <a:cs typeface="Arial" panose="020B0604020202020204" pitchFamily="34" charset="0"/>
              </a:rPr>
              <a:t>Based on consolidated financial statements for three and six months ended 30 June 2023</a:t>
            </a:r>
          </a:p>
          <a:p>
            <a:r>
              <a:rPr lang="en-GB" sz="700" i="1" baseline="30000" dirty="0">
                <a:latin typeface="Century Gothic" panose="020B0502020202020204" pitchFamily="34" charset="0"/>
                <a:cs typeface="Arial" panose="020B0604020202020204" pitchFamily="34" charset="0"/>
              </a:rPr>
              <a:t>4</a:t>
            </a:r>
            <a:r>
              <a:rPr lang="en-GB" sz="700" i="1" dirty="0">
                <a:latin typeface="Century Gothic" panose="020B0502020202020204" pitchFamily="34" charset="0"/>
                <a:cs typeface="Arial" panose="020B0604020202020204" pitchFamily="34" charset="0"/>
              </a:rPr>
              <a:t> </a:t>
            </a:r>
            <a:r>
              <a:rPr lang="en-US" sz="700" i="1" dirty="0">
                <a:latin typeface="Century Gothic" panose="020B0502020202020204" pitchFamily="34" charset="0"/>
                <a:cs typeface="Arial" panose="020B0604020202020204" pitchFamily="34" charset="0"/>
              </a:rPr>
              <a:t>Based on</a:t>
            </a:r>
            <a:r>
              <a:rPr lang="ru-RU" sz="700" i="1" dirty="0">
                <a:latin typeface="Century Gothic" panose="020B0502020202020204" pitchFamily="34" charset="0"/>
                <a:cs typeface="Arial" panose="020B0604020202020204" pitchFamily="34" charset="0"/>
              </a:rPr>
              <a:t> </a:t>
            </a:r>
            <a:r>
              <a:rPr lang="en-US" sz="700" i="1" dirty="0">
                <a:latin typeface="Century Gothic" panose="020B0502020202020204" pitchFamily="34" charset="0"/>
                <a:cs typeface="Arial" panose="020B0604020202020204" pitchFamily="34" charset="0"/>
              </a:rPr>
              <a:t>legal address of the clients’ parent company or decision-making HQ, may differ from financial statements data under IFRS. Figures for FY202</a:t>
            </a:r>
            <a:r>
              <a:rPr lang="ru-RU" sz="700" i="1" dirty="0">
                <a:latin typeface="Century Gothic" panose="020B0502020202020204" pitchFamily="34" charset="0"/>
                <a:cs typeface="Arial" panose="020B0604020202020204" pitchFamily="34" charset="0"/>
              </a:rPr>
              <a:t>2</a:t>
            </a:r>
            <a:r>
              <a:rPr lang="en-US" sz="700" i="1" dirty="0">
                <a:latin typeface="Century Gothic" panose="020B0502020202020204" pitchFamily="34" charset="0"/>
                <a:cs typeface="Arial" panose="020B0604020202020204" pitchFamily="34" charset="0"/>
              </a:rPr>
              <a:t> are shown in parentheses</a:t>
            </a:r>
            <a:endParaRPr lang="en-GB" sz="700" i="1" dirty="0">
              <a:latin typeface="Century Gothic" panose="020B0502020202020204" pitchFamily="34" charset="0"/>
              <a:cs typeface="Arial" panose="020B0604020202020204" pitchFamily="34" charset="0"/>
            </a:endParaRPr>
          </a:p>
        </p:txBody>
      </p:sp>
      <p:sp>
        <p:nvSpPr>
          <p:cNvPr id="2" name="Прямоугольник 1"/>
          <p:cNvSpPr/>
          <p:nvPr/>
        </p:nvSpPr>
        <p:spPr>
          <a:xfrm>
            <a:off x="6265007" y="5640178"/>
            <a:ext cx="5941672" cy="630942"/>
          </a:xfrm>
          <a:prstGeom prst="rect">
            <a:avLst/>
          </a:prstGeom>
        </p:spPr>
        <p:txBody>
          <a:bodyPr wrap="square">
            <a:spAutoFit/>
          </a:bodyPr>
          <a:lstStyle/>
          <a:p>
            <a:r>
              <a:rPr lang="en-GB" sz="700" i="1" baseline="30000" dirty="0">
                <a:latin typeface="Century Gothic" panose="020B0502020202020204" pitchFamily="34" charset="0"/>
                <a:cs typeface="Arial" panose="020B0604020202020204" pitchFamily="34" charset="0"/>
              </a:rPr>
              <a:t>5</a:t>
            </a:r>
            <a:r>
              <a:rPr lang="en-GB" sz="700" i="1" dirty="0">
                <a:latin typeface="Century Gothic" panose="020B0502020202020204" pitchFamily="34" charset="0"/>
                <a:cs typeface="Arial" panose="020B0604020202020204" pitchFamily="34" charset="0"/>
              </a:rPr>
              <a:t> At average USD:KZT exchange rates for the relevant period, i.e. 451.86 average for 1H2023</a:t>
            </a:r>
            <a:endParaRPr lang="ru-RU" sz="700" i="1" dirty="0">
              <a:latin typeface="Century Gothic" panose="020B0502020202020204" pitchFamily="34" charset="0"/>
              <a:cs typeface="Arial" panose="020B0604020202020204" pitchFamily="34" charset="0"/>
            </a:endParaRPr>
          </a:p>
          <a:p>
            <a:r>
              <a:rPr lang="en-US" sz="700" i="1" baseline="30000" dirty="0">
                <a:latin typeface="Century Gothic" panose="020B0502020202020204" pitchFamily="34" charset="0"/>
                <a:cs typeface="Arial" panose="020B0604020202020204" pitchFamily="34" charset="0"/>
              </a:rPr>
              <a:t>6</a:t>
            </a:r>
            <a:r>
              <a:rPr lang="en-GB" sz="700" i="1" baseline="30000" dirty="0">
                <a:latin typeface="Century Gothic" panose="020B0502020202020204" pitchFamily="34" charset="0"/>
                <a:cs typeface="Arial" panose="020B0604020202020204" pitchFamily="34" charset="0"/>
              </a:rPr>
              <a:t> </a:t>
            </a:r>
            <a:r>
              <a:rPr lang="en-US" sz="700" i="1" dirty="0">
                <a:latin typeface="Century Gothic" panose="020B0502020202020204" pitchFamily="34" charset="0"/>
                <a:cs typeface="Arial" panose="020B0604020202020204" pitchFamily="34" charset="0"/>
              </a:rPr>
              <a:t>Adjusted EBITDA is calculated by excluding from EBITDA items not related to the main business and having a one-time effect</a:t>
            </a:r>
          </a:p>
          <a:p>
            <a:r>
              <a:rPr lang="en-US" sz="700" i="1" dirty="0">
                <a:latin typeface="Century Gothic" panose="020B0502020202020204" pitchFamily="34" charset="0"/>
                <a:cs typeface="Arial" panose="020B0604020202020204" pitchFamily="34" charset="0"/>
              </a:rPr>
              <a:t>* Production guidance for 2023 illustrated on the chart as middle of the guidance range disclosed in OFR FY22 and TU </a:t>
            </a:r>
            <a:r>
              <a:rPr lang="ru-RU" sz="700" i="1" dirty="0">
                <a:latin typeface="Century Gothic" panose="020B0502020202020204" pitchFamily="34" charset="0"/>
                <a:cs typeface="Arial" panose="020B0604020202020204" pitchFamily="34" charset="0"/>
              </a:rPr>
              <a:t>2</a:t>
            </a:r>
            <a:r>
              <a:rPr lang="en-US" sz="700" i="1" dirty="0">
                <a:latin typeface="Century Gothic" panose="020B0502020202020204" pitchFamily="34" charset="0"/>
                <a:cs typeface="Arial" panose="020B0604020202020204" pitchFamily="34" charset="0"/>
              </a:rPr>
              <a:t>Q23. 2024 and 2025 expectations shown are middle of the ranges disclosed in corresponding press-releases and may be changed when full operating guidance is published</a:t>
            </a:r>
          </a:p>
        </p:txBody>
      </p:sp>
      <p:sp>
        <p:nvSpPr>
          <p:cNvPr id="29" name="Footer Placeholder 28"/>
          <p:cNvSpPr>
            <a:spLocks noGrp="1"/>
          </p:cNvSpPr>
          <p:nvPr>
            <p:ph type="ftr" sz="quarter" idx="11"/>
          </p:nvPr>
        </p:nvSpPr>
        <p:spPr/>
        <p:txBody>
          <a:bodyPr/>
          <a:lstStyle/>
          <a:p>
            <a:pPr algn="ctr" fontAlgn="base">
              <a:spcBef>
                <a:spcPct val="0"/>
              </a:spcBef>
              <a:spcAft>
                <a:spcPct val="0"/>
              </a:spcAft>
            </a:pPr>
            <a:r>
              <a:rPr lang="en-CA" sz="1200" dirty="0"/>
              <a:t>Astana-Vancouver</a:t>
            </a:r>
          </a:p>
        </p:txBody>
      </p:sp>
      <p:sp>
        <p:nvSpPr>
          <p:cNvPr id="4" name="TextBox 3"/>
          <p:cNvSpPr txBox="1"/>
          <p:nvPr/>
        </p:nvSpPr>
        <p:spPr>
          <a:xfrm>
            <a:off x="10403801" y="4791553"/>
            <a:ext cx="726640" cy="276999"/>
          </a:xfrm>
          <a:prstGeom prst="rect">
            <a:avLst/>
          </a:prstGeom>
          <a:noFill/>
        </p:spPr>
        <p:txBody>
          <a:bodyPr wrap="square" rtlCol="0">
            <a:spAutoFit/>
          </a:bodyPr>
          <a:lstStyle/>
          <a:p>
            <a:r>
              <a:rPr lang="en-US" sz="1200" b="1" dirty="0">
                <a:solidFill>
                  <a:schemeClr val="bg1"/>
                </a:solidFill>
                <a:latin typeface="Century Gothic" panose="020B0502020202020204" pitchFamily="34" charset="0"/>
                <a:cs typeface="Arial" panose="020B0604020202020204" pitchFamily="34" charset="0"/>
              </a:rPr>
              <a:t>331.2</a:t>
            </a:r>
            <a:endParaRPr lang="ru-RU" sz="1200" b="1" dirty="0">
              <a:solidFill>
                <a:schemeClr val="bg1"/>
              </a:solidFill>
              <a:latin typeface="Century Gothic" panose="020B0502020202020204" pitchFamily="34" charset="0"/>
              <a:cs typeface="Arial" panose="020B0604020202020204" pitchFamily="34" charset="0"/>
            </a:endParaRPr>
          </a:p>
        </p:txBody>
      </p:sp>
      <p:sp>
        <p:nvSpPr>
          <p:cNvPr id="130" name="TextBox 129"/>
          <p:cNvSpPr txBox="1"/>
          <p:nvPr/>
        </p:nvSpPr>
        <p:spPr>
          <a:xfrm>
            <a:off x="10841299" y="5122709"/>
            <a:ext cx="726640" cy="276999"/>
          </a:xfrm>
          <a:prstGeom prst="rect">
            <a:avLst/>
          </a:prstGeom>
          <a:noFill/>
        </p:spPr>
        <p:txBody>
          <a:bodyPr wrap="square" rtlCol="0">
            <a:spAutoFit/>
          </a:bodyPr>
          <a:lstStyle/>
          <a:p>
            <a:r>
              <a:rPr lang="en-US" sz="1200" b="1" dirty="0">
                <a:solidFill>
                  <a:schemeClr val="bg1"/>
                </a:solidFill>
                <a:latin typeface="Century Gothic" panose="020B0502020202020204" pitchFamily="34" charset="0"/>
                <a:cs typeface="Arial" panose="020B0604020202020204" pitchFamily="34" charset="0"/>
              </a:rPr>
              <a:t>224.5</a:t>
            </a:r>
          </a:p>
        </p:txBody>
      </p:sp>
      <p:sp>
        <p:nvSpPr>
          <p:cNvPr id="156" name="Date Placeholder 7"/>
          <p:cNvSpPr>
            <a:spLocks noGrp="1"/>
          </p:cNvSpPr>
          <p:nvPr>
            <p:ph type="dt" sz="half" idx="10"/>
          </p:nvPr>
        </p:nvSpPr>
        <p:spPr>
          <a:xfrm>
            <a:off x="9448800" y="6556248"/>
            <a:ext cx="2743200" cy="301752"/>
          </a:xfrm>
        </p:spPr>
        <p:txBody>
          <a:bodyPr/>
          <a:lstStyle/>
          <a:p>
            <a:pPr algn="r" fontAlgn="base">
              <a:spcBef>
                <a:spcPct val="0"/>
              </a:spcBef>
              <a:spcAft>
                <a:spcPct val="0"/>
              </a:spcAft>
            </a:pPr>
            <a:r>
              <a:rPr lang="en-US" sz="1200" dirty="0"/>
              <a:t>2024</a:t>
            </a:r>
            <a:endParaRPr lang="en-CA" sz="1200" dirty="0"/>
          </a:p>
        </p:txBody>
      </p:sp>
      <p:grpSp>
        <p:nvGrpSpPr>
          <p:cNvPr id="142" name="Group 141"/>
          <p:cNvGrpSpPr/>
          <p:nvPr/>
        </p:nvGrpSpPr>
        <p:grpSpPr>
          <a:xfrm>
            <a:off x="428136" y="4339250"/>
            <a:ext cx="7272604" cy="1320986"/>
            <a:chOff x="428136" y="4337553"/>
            <a:chExt cx="7272604" cy="1320986"/>
          </a:xfrm>
        </p:grpSpPr>
        <p:sp>
          <p:nvSpPr>
            <p:cNvPr id="158" name="TextBox 157"/>
            <p:cNvSpPr txBox="1"/>
            <p:nvPr/>
          </p:nvSpPr>
          <p:spPr>
            <a:xfrm>
              <a:off x="3835948" y="4397312"/>
              <a:ext cx="2979685" cy="232080"/>
            </a:xfrm>
            <a:prstGeom prst="rect">
              <a:avLst/>
            </a:prstGeom>
            <a:noFill/>
          </p:spPr>
          <p:txBody>
            <a:bodyPr wrap="square" lIns="36000" tIns="0" rIns="0" bIns="0" rtlCol="0" anchor="ctr" anchorCtr="0">
              <a:noAutofit/>
            </a:bodyPr>
            <a:lstStyle/>
            <a:p>
              <a:pPr marL="0" lvl="1" defTabSz="823683" fontAlgn="base">
                <a:lnSpc>
                  <a:spcPct val="114000"/>
                </a:lnSpc>
                <a:spcBef>
                  <a:spcPts val="200"/>
                </a:spcBef>
                <a:spcAft>
                  <a:spcPct val="0"/>
                </a:spcAft>
                <a:buClr>
                  <a:srgbClr val="003B89"/>
                </a:buClr>
                <a:buSzPct val="100000"/>
              </a:pPr>
              <a:r>
                <a:rPr lang="ru-RU" sz="1200" b="1" dirty="0">
                  <a:solidFill>
                    <a:srgbClr val="002060"/>
                  </a:solidFill>
                  <a:latin typeface="Century Gothic" panose="020B0502020202020204" pitchFamily="34" charset="0"/>
                  <a:cs typeface="Arial" panose="020B0604020202020204" pitchFamily="34" charset="0"/>
                  <a:sym typeface="Calibri"/>
                </a:rPr>
                <a:t>2</a:t>
              </a:r>
              <a:r>
                <a:rPr lang="en-US" sz="1200" b="1" dirty="0">
                  <a:solidFill>
                    <a:srgbClr val="002060"/>
                  </a:solidFill>
                  <a:latin typeface="Century Gothic" panose="020B0502020202020204" pitchFamily="34" charset="0"/>
                  <a:cs typeface="Arial" panose="020B0604020202020204" pitchFamily="34" charset="0"/>
                  <a:sym typeface="Calibri"/>
                </a:rPr>
                <a:t>2% share of global production in </a:t>
              </a:r>
              <a:r>
                <a:rPr lang="ru-RU" sz="1200" b="1" dirty="0">
                  <a:solidFill>
                    <a:srgbClr val="002060"/>
                  </a:solidFill>
                  <a:latin typeface="Century Gothic" panose="020B0502020202020204" pitchFamily="34" charset="0"/>
                  <a:cs typeface="Arial" panose="020B0604020202020204" pitchFamily="34" charset="0"/>
                  <a:sym typeface="Calibri"/>
                </a:rPr>
                <a:t>202</a:t>
              </a:r>
              <a:r>
                <a:rPr lang="en-US" sz="1200" b="1" dirty="0">
                  <a:solidFill>
                    <a:srgbClr val="002060"/>
                  </a:solidFill>
                  <a:latin typeface="Century Gothic" panose="020B0502020202020204" pitchFamily="34" charset="0"/>
                  <a:cs typeface="Arial" panose="020B0604020202020204" pitchFamily="34" charset="0"/>
                  <a:sym typeface="Calibri"/>
                </a:rPr>
                <a:t>2</a:t>
              </a:r>
            </a:p>
            <a:p>
              <a:pPr marL="0" lvl="1" defTabSz="823683" fontAlgn="base">
                <a:lnSpc>
                  <a:spcPct val="114000"/>
                </a:lnSpc>
                <a:spcBef>
                  <a:spcPts val="200"/>
                </a:spcBef>
                <a:spcAft>
                  <a:spcPct val="0"/>
                </a:spcAft>
                <a:buClr>
                  <a:srgbClr val="003B89"/>
                </a:buClr>
                <a:buSzPct val="100000"/>
              </a:pPr>
              <a:r>
                <a:rPr lang="en-US" sz="1200" b="1" dirty="0">
                  <a:solidFill>
                    <a:srgbClr val="002060"/>
                  </a:solidFill>
                  <a:latin typeface="Century Gothic" panose="020B0502020202020204" pitchFamily="34" charset="0"/>
                  <a:cs typeface="Arial" panose="020B0604020202020204" pitchFamily="34" charset="0"/>
                  <a:sym typeface="Calibri"/>
                </a:rPr>
                <a:t>313 ktU in attributable reserves</a:t>
              </a:r>
              <a:r>
                <a:rPr lang="en-US" sz="1200" b="1" baseline="30000" dirty="0">
                  <a:solidFill>
                    <a:srgbClr val="243D7C"/>
                  </a:solidFill>
                  <a:latin typeface="Century Gothic" panose="020B0502020202020204" pitchFamily="34" charset="0"/>
                  <a:cs typeface="Times New Roman" panose="02020603050405020304" pitchFamily="18" charset="0"/>
                  <a:sym typeface="Calibri"/>
                </a:rPr>
                <a:t>2</a:t>
              </a:r>
              <a:r>
                <a:rPr lang="en-US" sz="1200" b="1" dirty="0">
                  <a:solidFill>
                    <a:srgbClr val="002060"/>
                  </a:solidFill>
                  <a:latin typeface="Century Gothic" panose="020B0502020202020204" pitchFamily="34" charset="0"/>
                  <a:cs typeface="Arial" panose="020B0604020202020204" pitchFamily="34" charset="0"/>
                  <a:sym typeface="Calibri"/>
                </a:rPr>
                <a:t> </a:t>
              </a:r>
            </a:p>
          </p:txBody>
        </p:sp>
        <p:grpSp>
          <p:nvGrpSpPr>
            <p:cNvPr id="159" name="Group 158"/>
            <p:cNvGrpSpPr/>
            <p:nvPr/>
          </p:nvGrpSpPr>
          <p:grpSpPr>
            <a:xfrm>
              <a:off x="3344847" y="4337553"/>
              <a:ext cx="438386" cy="351590"/>
              <a:chOff x="3362932" y="4216789"/>
              <a:chExt cx="438386" cy="351590"/>
            </a:xfrm>
          </p:grpSpPr>
          <p:sp>
            <p:nvSpPr>
              <p:cNvPr id="205" name="Rounded Rectangle 112"/>
              <p:cNvSpPr/>
              <p:nvPr/>
            </p:nvSpPr>
            <p:spPr>
              <a:xfrm>
                <a:off x="3362932" y="4216789"/>
                <a:ext cx="438386" cy="351590"/>
              </a:xfrm>
              <a:prstGeom prst="roundRect">
                <a:avLst/>
              </a:prstGeom>
              <a:solidFill>
                <a:srgbClr val="0026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prstClr val="white"/>
                  </a:solidFill>
                  <a:latin typeface="Century Gothic" panose="020B0502020202020204" pitchFamily="34" charset="0"/>
                  <a:cs typeface="Arial" panose="020B0604020202020204" pitchFamily="34" charset="0"/>
                </a:endParaRPr>
              </a:p>
            </p:txBody>
          </p:sp>
          <p:sp>
            <p:nvSpPr>
              <p:cNvPr id="206" name="Rounded Rectangle 113"/>
              <p:cNvSpPr/>
              <p:nvPr/>
            </p:nvSpPr>
            <p:spPr>
              <a:xfrm>
                <a:off x="3393303" y="4239556"/>
                <a:ext cx="381838" cy="30623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200" b="1" dirty="0">
                    <a:solidFill>
                      <a:prstClr val="white"/>
                    </a:solidFill>
                    <a:latin typeface="Century Gothic" panose="020B0502020202020204" pitchFamily="34" charset="0"/>
                    <a:cs typeface="Arial" panose="020B0604020202020204" pitchFamily="34" charset="0"/>
                  </a:rPr>
                  <a:t>U</a:t>
                </a:r>
                <a:r>
                  <a:rPr lang="en-US" sz="1200" b="1" baseline="-25000" dirty="0">
                    <a:solidFill>
                      <a:prstClr val="white"/>
                    </a:solidFill>
                    <a:latin typeface="Century Gothic" panose="020B0502020202020204" pitchFamily="34" charset="0"/>
                    <a:cs typeface="Arial" panose="020B0604020202020204" pitchFamily="34" charset="0"/>
                  </a:rPr>
                  <a:t>3</a:t>
                </a:r>
                <a:r>
                  <a:rPr lang="en-US" sz="1200" b="1" dirty="0">
                    <a:solidFill>
                      <a:prstClr val="white"/>
                    </a:solidFill>
                    <a:latin typeface="Century Gothic" panose="020B0502020202020204" pitchFamily="34" charset="0"/>
                    <a:cs typeface="Arial" panose="020B0604020202020204" pitchFamily="34" charset="0"/>
                  </a:rPr>
                  <a:t>O</a:t>
                </a:r>
                <a:r>
                  <a:rPr lang="en-US" sz="1200" b="1" baseline="-25000" dirty="0">
                    <a:solidFill>
                      <a:prstClr val="white"/>
                    </a:solidFill>
                    <a:latin typeface="Century Gothic" panose="020B0502020202020204" pitchFamily="34" charset="0"/>
                    <a:cs typeface="Arial" panose="020B0604020202020204" pitchFamily="34" charset="0"/>
                  </a:rPr>
                  <a:t>8</a:t>
                </a:r>
                <a:endParaRPr lang="en-GB" sz="1200" b="1" baseline="-25000" dirty="0">
                  <a:solidFill>
                    <a:prstClr val="white"/>
                  </a:solidFill>
                  <a:latin typeface="Century Gothic" panose="020B0502020202020204" pitchFamily="34" charset="0"/>
                  <a:cs typeface="Arial" panose="020B0604020202020204" pitchFamily="34" charset="0"/>
                </a:endParaRPr>
              </a:p>
            </p:txBody>
          </p:sp>
        </p:grpSp>
        <p:sp>
          <p:nvSpPr>
            <p:cNvPr id="160" name="TextBox 159"/>
            <p:cNvSpPr txBox="1"/>
            <p:nvPr/>
          </p:nvSpPr>
          <p:spPr>
            <a:xfrm>
              <a:off x="847557" y="5366770"/>
              <a:ext cx="1756234" cy="231966"/>
            </a:xfrm>
            <a:prstGeom prst="rect">
              <a:avLst/>
            </a:prstGeom>
            <a:noFill/>
          </p:spPr>
          <p:txBody>
            <a:bodyPr wrap="square" lIns="36000" tIns="0" rIns="0" bIns="0" rtlCol="0" anchor="ctr" anchorCtr="0">
              <a:noAutofit/>
            </a:bodyPr>
            <a:lstStyle/>
            <a:p>
              <a:pPr marL="0" lvl="1" defTabSz="823683" fontAlgn="base">
                <a:lnSpc>
                  <a:spcPct val="114000"/>
                </a:lnSpc>
                <a:spcBef>
                  <a:spcPts val="200"/>
                </a:spcBef>
                <a:spcAft>
                  <a:spcPct val="0"/>
                </a:spcAft>
                <a:buClr>
                  <a:srgbClr val="003B89"/>
                </a:buClr>
                <a:buSzPct val="100000"/>
              </a:pPr>
              <a:r>
                <a:rPr lang="en-GB" sz="1200" b="1" dirty="0">
                  <a:solidFill>
                    <a:srgbClr val="002060"/>
                  </a:solidFill>
                  <a:latin typeface="Century Gothic" panose="020B0502020202020204" pitchFamily="34" charset="0"/>
                  <a:cs typeface="Arial" panose="020B0604020202020204" pitchFamily="34" charset="0"/>
                  <a:sym typeface="Calibri"/>
                </a:rPr>
                <a:t>12 producing JVs with world-class partners</a:t>
              </a:r>
              <a:endParaRPr lang="ru-RU" sz="1200" b="1" dirty="0">
                <a:solidFill>
                  <a:srgbClr val="002060"/>
                </a:solidFill>
                <a:latin typeface="Century Gothic" panose="020B0502020202020204" pitchFamily="34" charset="0"/>
                <a:cs typeface="Arial" panose="020B0604020202020204" pitchFamily="34" charset="0"/>
                <a:sym typeface="Calibri"/>
              </a:endParaRPr>
            </a:p>
          </p:txBody>
        </p:sp>
        <p:grpSp>
          <p:nvGrpSpPr>
            <p:cNvPr id="161" name="Group 160"/>
            <p:cNvGrpSpPr/>
            <p:nvPr/>
          </p:nvGrpSpPr>
          <p:grpSpPr>
            <a:xfrm>
              <a:off x="428136" y="5306949"/>
              <a:ext cx="386749" cy="351590"/>
              <a:chOff x="656691" y="5306949"/>
              <a:chExt cx="386749" cy="351590"/>
            </a:xfrm>
          </p:grpSpPr>
          <p:sp>
            <p:nvSpPr>
              <p:cNvPr id="196" name="Rounded Rectangle 123"/>
              <p:cNvSpPr/>
              <p:nvPr/>
            </p:nvSpPr>
            <p:spPr>
              <a:xfrm>
                <a:off x="656691" y="5306949"/>
                <a:ext cx="386749" cy="351590"/>
              </a:xfrm>
              <a:prstGeom prst="roundRect">
                <a:avLst/>
              </a:prstGeom>
              <a:solidFill>
                <a:srgbClr val="0026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prstClr val="white"/>
                  </a:solidFill>
                  <a:latin typeface="Century Gothic" panose="020B0502020202020204" pitchFamily="34" charset="0"/>
                  <a:cs typeface="Arial" panose="020B0604020202020204" pitchFamily="34" charset="0"/>
                </a:endParaRPr>
              </a:p>
            </p:txBody>
          </p:sp>
          <p:sp>
            <p:nvSpPr>
              <p:cNvPr id="197" name="Freeform 304"/>
              <p:cNvSpPr>
                <a:spLocks/>
              </p:cNvSpPr>
              <p:nvPr/>
            </p:nvSpPr>
            <p:spPr bwMode="auto">
              <a:xfrm>
                <a:off x="848624" y="5541994"/>
                <a:ext cx="20893" cy="25085"/>
              </a:xfrm>
              <a:custGeom>
                <a:avLst/>
                <a:gdLst>
                  <a:gd name="T0" fmla="*/ 75 w 78"/>
                  <a:gd name="T1" fmla="*/ 13 h 103"/>
                  <a:gd name="T2" fmla="*/ 66 w 78"/>
                  <a:gd name="T3" fmla="*/ 3 h 103"/>
                  <a:gd name="T4" fmla="*/ 55 w 78"/>
                  <a:gd name="T5" fmla="*/ 0 h 103"/>
                  <a:gd name="T6" fmla="*/ 26 w 78"/>
                  <a:gd name="T7" fmla="*/ 18 h 103"/>
                  <a:gd name="T8" fmla="*/ 20 w 78"/>
                  <a:gd name="T9" fmla="*/ 28 h 103"/>
                  <a:gd name="T10" fmla="*/ 5 w 78"/>
                  <a:gd name="T11" fmla="*/ 57 h 103"/>
                  <a:gd name="T12" fmla="*/ 0 w 78"/>
                  <a:gd name="T13" fmla="*/ 75 h 103"/>
                  <a:gd name="T14" fmla="*/ 3 w 78"/>
                  <a:gd name="T15" fmla="*/ 89 h 103"/>
                  <a:gd name="T16" fmla="*/ 12 w 78"/>
                  <a:gd name="T17" fmla="*/ 99 h 103"/>
                  <a:gd name="T18" fmla="*/ 12 w 78"/>
                  <a:gd name="T19" fmla="*/ 99 h 103"/>
                  <a:gd name="T20" fmla="*/ 22 w 78"/>
                  <a:gd name="T21" fmla="*/ 102 h 103"/>
                  <a:gd name="T22" fmla="*/ 52 w 78"/>
                  <a:gd name="T23" fmla="*/ 84 h 103"/>
                  <a:gd name="T24" fmla="*/ 72 w 78"/>
                  <a:gd name="T25" fmla="*/ 47 h 103"/>
                  <a:gd name="T26" fmla="*/ 72 w 78"/>
                  <a:gd name="T27" fmla="*/ 46 h 103"/>
                  <a:gd name="T28" fmla="*/ 78 w 78"/>
                  <a:gd name="T29" fmla="*/ 28 h 103"/>
                  <a:gd name="T30" fmla="*/ 75 w 78"/>
                  <a:gd name="T31"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103">
                    <a:moveTo>
                      <a:pt x="75" y="13"/>
                    </a:moveTo>
                    <a:cubicBezTo>
                      <a:pt x="73" y="9"/>
                      <a:pt x="70" y="6"/>
                      <a:pt x="66" y="3"/>
                    </a:cubicBezTo>
                    <a:cubicBezTo>
                      <a:pt x="63" y="2"/>
                      <a:pt x="59" y="0"/>
                      <a:pt x="55" y="0"/>
                    </a:cubicBezTo>
                    <a:cubicBezTo>
                      <a:pt x="45" y="0"/>
                      <a:pt x="33" y="6"/>
                      <a:pt x="26" y="18"/>
                    </a:cubicBezTo>
                    <a:cubicBezTo>
                      <a:pt x="20" y="28"/>
                      <a:pt x="20" y="28"/>
                      <a:pt x="20" y="28"/>
                    </a:cubicBezTo>
                    <a:cubicBezTo>
                      <a:pt x="20" y="28"/>
                      <a:pt x="8" y="52"/>
                      <a:pt x="5" y="57"/>
                    </a:cubicBezTo>
                    <a:cubicBezTo>
                      <a:pt x="2" y="63"/>
                      <a:pt x="0" y="69"/>
                      <a:pt x="0" y="75"/>
                    </a:cubicBezTo>
                    <a:cubicBezTo>
                      <a:pt x="0" y="80"/>
                      <a:pt x="1" y="85"/>
                      <a:pt x="3" y="89"/>
                    </a:cubicBezTo>
                    <a:cubicBezTo>
                      <a:pt x="5" y="93"/>
                      <a:pt x="8" y="97"/>
                      <a:pt x="12" y="99"/>
                    </a:cubicBezTo>
                    <a:cubicBezTo>
                      <a:pt x="12" y="99"/>
                      <a:pt x="12" y="99"/>
                      <a:pt x="12" y="99"/>
                    </a:cubicBezTo>
                    <a:cubicBezTo>
                      <a:pt x="15" y="101"/>
                      <a:pt x="19" y="102"/>
                      <a:pt x="22" y="102"/>
                    </a:cubicBezTo>
                    <a:cubicBezTo>
                      <a:pt x="33" y="103"/>
                      <a:pt x="45" y="96"/>
                      <a:pt x="52" y="84"/>
                    </a:cubicBezTo>
                    <a:cubicBezTo>
                      <a:pt x="72" y="47"/>
                      <a:pt x="72" y="47"/>
                      <a:pt x="72" y="47"/>
                    </a:cubicBezTo>
                    <a:cubicBezTo>
                      <a:pt x="72" y="46"/>
                      <a:pt x="72" y="46"/>
                      <a:pt x="72" y="46"/>
                    </a:cubicBezTo>
                    <a:cubicBezTo>
                      <a:pt x="76" y="40"/>
                      <a:pt x="78" y="34"/>
                      <a:pt x="78" y="28"/>
                    </a:cubicBezTo>
                    <a:cubicBezTo>
                      <a:pt x="78" y="23"/>
                      <a:pt x="77" y="17"/>
                      <a:pt x="75" y="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latin typeface="Century Gothic" panose="020B0502020202020204" pitchFamily="34" charset="0"/>
                  <a:cs typeface="Arial" panose="020B0604020202020204" pitchFamily="34" charset="0"/>
                </a:endParaRPr>
              </a:p>
            </p:txBody>
          </p:sp>
          <p:sp>
            <p:nvSpPr>
              <p:cNvPr id="199" name="Freeform 305"/>
              <p:cNvSpPr>
                <a:spLocks/>
              </p:cNvSpPr>
              <p:nvPr/>
            </p:nvSpPr>
            <p:spPr bwMode="auto">
              <a:xfrm>
                <a:off x="830115" y="5523206"/>
                <a:ext cx="27594" cy="36337"/>
              </a:xfrm>
              <a:custGeom>
                <a:avLst/>
                <a:gdLst>
                  <a:gd name="T0" fmla="*/ 98 w 103"/>
                  <a:gd name="T1" fmla="*/ 53 h 149"/>
                  <a:gd name="T2" fmla="*/ 98 w 103"/>
                  <a:gd name="T3" fmla="*/ 53 h 149"/>
                  <a:gd name="T4" fmla="*/ 103 w 103"/>
                  <a:gd name="T5" fmla="*/ 35 h 149"/>
                  <a:gd name="T6" fmla="*/ 99 w 103"/>
                  <a:gd name="T7" fmla="*/ 16 h 149"/>
                  <a:gd name="T8" fmla="*/ 86 w 103"/>
                  <a:gd name="T9" fmla="*/ 3 h 149"/>
                  <a:gd name="T10" fmla="*/ 75 w 103"/>
                  <a:gd name="T11" fmla="*/ 1 h 149"/>
                  <a:gd name="T12" fmla="*/ 44 w 103"/>
                  <a:gd name="T13" fmla="*/ 17 h 149"/>
                  <a:gd name="T14" fmla="*/ 4 w 103"/>
                  <a:gd name="T15" fmla="*/ 106 h 149"/>
                  <a:gd name="T16" fmla="*/ 5 w 103"/>
                  <a:gd name="T17" fmla="*/ 133 h 149"/>
                  <a:gd name="T18" fmla="*/ 18 w 103"/>
                  <a:gd name="T19" fmla="*/ 145 h 149"/>
                  <a:gd name="T20" fmla="*/ 28 w 103"/>
                  <a:gd name="T21" fmla="*/ 148 h 149"/>
                  <a:gd name="T22" fmla="*/ 60 w 103"/>
                  <a:gd name="T23" fmla="*/ 132 h 149"/>
                  <a:gd name="T24" fmla="*/ 73 w 103"/>
                  <a:gd name="T25" fmla="*/ 105 h 149"/>
                  <a:gd name="T26" fmla="*/ 98 w 103"/>
                  <a:gd name="T27" fmla="*/ 5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49">
                    <a:moveTo>
                      <a:pt x="98" y="53"/>
                    </a:moveTo>
                    <a:cubicBezTo>
                      <a:pt x="98" y="53"/>
                      <a:pt x="98" y="53"/>
                      <a:pt x="98" y="53"/>
                    </a:cubicBezTo>
                    <a:cubicBezTo>
                      <a:pt x="101" y="47"/>
                      <a:pt x="103" y="41"/>
                      <a:pt x="103" y="35"/>
                    </a:cubicBezTo>
                    <a:cubicBezTo>
                      <a:pt x="103" y="28"/>
                      <a:pt x="102" y="21"/>
                      <a:pt x="99" y="16"/>
                    </a:cubicBezTo>
                    <a:cubicBezTo>
                      <a:pt x="96" y="10"/>
                      <a:pt x="92" y="6"/>
                      <a:pt x="86" y="3"/>
                    </a:cubicBezTo>
                    <a:cubicBezTo>
                      <a:pt x="83" y="2"/>
                      <a:pt x="79" y="1"/>
                      <a:pt x="75" y="1"/>
                    </a:cubicBezTo>
                    <a:cubicBezTo>
                      <a:pt x="65" y="0"/>
                      <a:pt x="53" y="6"/>
                      <a:pt x="44" y="17"/>
                    </a:cubicBezTo>
                    <a:cubicBezTo>
                      <a:pt x="43" y="21"/>
                      <a:pt x="5" y="103"/>
                      <a:pt x="4" y="106"/>
                    </a:cubicBezTo>
                    <a:cubicBezTo>
                      <a:pt x="0" y="117"/>
                      <a:pt x="1" y="124"/>
                      <a:pt x="5" y="133"/>
                    </a:cubicBezTo>
                    <a:cubicBezTo>
                      <a:pt x="8" y="139"/>
                      <a:pt x="12" y="143"/>
                      <a:pt x="18" y="145"/>
                    </a:cubicBezTo>
                    <a:cubicBezTo>
                      <a:pt x="21" y="147"/>
                      <a:pt x="25" y="148"/>
                      <a:pt x="28" y="148"/>
                    </a:cubicBezTo>
                    <a:cubicBezTo>
                      <a:pt x="39" y="149"/>
                      <a:pt x="51" y="143"/>
                      <a:pt x="60" y="132"/>
                    </a:cubicBezTo>
                    <a:cubicBezTo>
                      <a:pt x="73" y="105"/>
                      <a:pt x="73" y="105"/>
                      <a:pt x="73" y="105"/>
                    </a:cubicBezTo>
                    <a:lnTo>
                      <a:pt x="98"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latin typeface="Century Gothic" panose="020B0502020202020204" pitchFamily="34" charset="0"/>
                  <a:cs typeface="Arial" panose="020B0604020202020204" pitchFamily="34" charset="0"/>
                </a:endParaRPr>
              </a:p>
            </p:txBody>
          </p:sp>
          <p:sp>
            <p:nvSpPr>
              <p:cNvPr id="200" name="Freeform 306"/>
              <p:cNvSpPr>
                <a:spLocks/>
              </p:cNvSpPr>
              <p:nvPr/>
            </p:nvSpPr>
            <p:spPr bwMode="auto">
              <a:xfrm>
                <a:off x="797865" y="5510715"/>
                <a:ext cx="18509" cy="24465"/>
              </a:xfrm>
              <a:custGeom>
                <a:avLst/>
                <a:gdLst>
                  <a:gd name="T0" fmla="*/ 69 w 69"/>
                  <a:gd name="T1" fmla="*/ 36 h 100"/>
                  <a:gd name="T2" fmla="*/ 63 w 69"/>
                  <a:gd name="T3" fmla="*/ 13 h 100"/>
                  <a:gd name="T4" fmla="*/ 46 w 69"/>
                  <a:gd name="T5" fmla="*/ 1 h 100"/>
                  <a:gd name="T6" fmla="*/ 46 w 69"/>
                  <a:gd name="T7" fmla="*/ 1 h 100"/>
                  <a:gd name="T8" fmla="*/ 41 w 69"/>
                  <a:gd name="T9" fmla="*/ 0 h 100"/>
                  <a:gd name="T10" fmla="*/ 21 w 69"/>
                  <a:gd name="T11" fmla="*/ 8 h 100"/>
                  <a:gd name="T12" fmla="*/ 7 w 69"/>
                  <a:gd name="T13" fmla="*/ 30 h 100"/>
                  <a:gd name="T14" fmla="*/ 7 w 69"/>
                  <a:gd name="T15" fmla="*/ 30 h 100"/>
                  <a:gd name="T16" fmla="*/ 2 w 69"/>
                  <a:gd name="T17" fmla="*/ 54 h 100"/>
                  <a:gd name="T18" fmla="*/ 0 w 69"/>
                  <a:gd name="T19" fmla="*/ 63 h 100"/>
                  <a:gd name="T20" fmla="*/ 6 w 69"/>
                  <a:gd name="T21" fmla="*/ 87 h 100"/>
                  <a:gd name="T22" fmla="*/ 22 w 69"/>
                  <a:gd name="T23" fmla="*/ 99 h 100"/>
                  <a:gd name="T24" fmla="*/ 28 w 69"/>
                  <a:gd name="T25" fmla="*/ 99 h 100"/>
                  <a:gd name="T26" fmla="*/ 53 w 69"/>
                  <a:gd name="T27" fmla="*/ 87 h 100"/>
                  <a:gd name="T28" fmla="*/ 67 w 69"/>
                  <a:gd name="T29" fmla="*/ 45 h 100"/>
                  <a:gd name="T30" fmla="*/ 69 w 69"/>
                  <a:gd name="T31" fmla="*/ 3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100">
                    <a:moveTo>
                      <a:pt x="69" y="36"/>
                    </a:moveTo>
                    <a:cubicBezTo>
                      <a:pt x="69" y="27"/>
                      <a:pt x="67" y="19"/>
                      <a:pt x="63" y="13"/>
                    </a:cubicBezTo>
                    <a:cubicBezTo>
                      <a:pt x="59" y="7"/>
                      <a:pt x="53" y="3"/>
                      <a:pt x="46" y="1"/>
                    </a:cubicBezTo>
                    <a:cubicBezTo>
                      <a:pt x="46" y="1"/>
                      <a:pt x="46" y="1"/>
                      <a:pt x="46" y="1"/>
                    </a:cubicBezTo>
                    <a:cubicBezTo>
                      <a:pt x="45" y="1"/>
                      <a:pt x="43" y="0"/>
                      <a:pt x="41" y="0"/>
                    </a:cubicBezTo>
                    <a:cubicBezTo>
                      <a:pt x="34" y="0"/>
                      <a:pt x="27" y="2"/>
                      <a:pt x="21" y="8"/>
                    </a:cubicBezTo>
                    <a:cubicBezTo>
                      <a:pt x="14" y="13"/>
                      <a:pt x="9" y="21"/>
                      <a:pt x="7" y="30"/>
                    </a:cubicBezTo>
                    <a:cubicBezTo>
                      <a:pt x="7" y="30"/>
                      <a:pt x="7" y="30"/>
                      <a:pt x="7" y="30"/>
                    </a:cubicBezTo>
                    <a:cubicBezTo>
                      <a:pt x="2" y="54"/>
                      <a:pt x="2" y="54"/>
                      <a:pt x="2" y="54"/>
                    </a:cubicBezTo>
                    <a:cubicBezTo>
                      <a:pt x="1" y="57"/>
                      <a:pt x="0" y="61"/>
                      <a:pt x="0" y="63"/>
                    </a:cubicBezTo>
                    <a:cubicBezTo>
                      <a:pt x="0" y="72"/>
                      <a:pt x="2" y="80"/>
                      <a:pt x="6" y="87"/>
                    </a:cubicBezTo>
                    <a:cubicBezTo>
                      <a:pt x="10" y="93"/>
                      <a:pt x="16" y="97"/>
                      <a:pt x="22" y="99"/>
                    </a:cubicBezTo>
                    <a:cubicBezTo>
                      <a:pt x="24" y="99"/>
                      <a:pt x="26" y="99"/>
                      <a:pt x="28" y="99"/>
                    </a:cubicBezTo>
                    <a:cubicBezTo>
                      <a:pt x="35" y="100"/>
                      <a:pt x="47" y="96"/>
                      <a:pt x="53" y="87"/>
                    </a:cubicBezTo>
                    <a:cubicBezTo>
                      <a:pt x="67" y="45"/>
                      <a:pt x="67" y="45"/>
                      <a:pt x="67" y="45"/>
                    </a:cubicBezTo>
                    <a:cubicBezTo>
                      <a:pt x="68" y="42"/>
                      <a:pt x="69" y="39"/>
                      <a:pt x="69" y="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latin typeface="Century Gothic" panose="020B0502020202020204" pitchFamily="34" charset="0"/>
                  <a:cs typeface="Arial" panose="020B0604020202020204" pitchFamily="34" charset="0"/>
                </a:endParaRPr>
              </a:p>
            </p:txBody>
          </p:sp>
          <p:sp>
            <p:nvSpPr>
              <p:cNvPr id="201" name="Freeform 307"/>
              <p:cNvSpPr>
                <a:spLocks/>
              </p:cNvSpPr>
              <p:nvPr/>
            </p:nvSpPr>
            <p:spPr bwMode="auto">
              <a:xfrm>
                <a:off x="813196" y="5516393"/>
                <a:ext cx="24641" cy="31692"/>
              </a:xfrm>
              <a:custGeom>
                <a:avLst/>
                <a:gdLst>
                  <a:gd name="T0" fmla="*/ 92 w 92"/>
                  <a:gd name="T1" fmla="*/ 35 h 130"/>
                  <a:gd name="T2" fmla="*/ 87 w 92"/>
                  <a:gd name="T3" fmla="*/ 15 h 130"/>
                  <a:gd name="T4" fmla="*/ 75 w 92"/>
                  <a:gd name="T5" fmla="*/ 3 h 130"/>
                  <a:gd name="T6" fmla="*/ 65 w 92"/>
                  <a:gd name="T7" fmla="*/ 1 h 130"/>
                  <a:gd name="T8" fmla="*/ 30 w 92"/>
                  <a:gd name="T9" fmla="*/ 25 h 130"/>
                  <a:gd name="T10" fmla="*/ 30 w 92"/>
                  <a:gd name="T11" fmla="*/ 25 h 130"/>
                  <a:gd name="T12" fmla="*/ 5 w 92"/>
                  <a:gd name="T13" fmla="*/ 80 h 130"/>
                  <a:gd name="T14" fmla="*/ 1 w 92"/>
                  <a:gd name="T15" fmla="*/ 96 h 130"/>
                  <a:gd name="T16" fmla="*/ 5 w 92"/>
                  <a:gd name="T17" fmla="*/ 116 h 130"/>
                  <a:gd name="T18" fmla="*/ 18 w 92"/>
                  <a:gd name="T19" fmla="*/ 128 h 130"/>
                  <a:gd name="T20" fmla="*/ 18 w 92"/>
                  <a:gd name="T21" fmla="*/ 128 h 130"/>
                  <a:gd name="T22" fmla="*/ 27 w 92"/>
                  <a:gd name="T23" fmla="*/ 130 h 130"/>
                  <a:gd name="T24" fmla="*/ 56 w 92"/>
                  <a:gd name="T25" fmla="*/ 114 h 130"/>
                  <a:gd name="T26" fmla="*/ 84 w 92"/>
                  <a:gd name="T27" fmla="*/ 54 h 130"/>
                  <a:gd name="T28" fmla="*/ 92 w 92"/>
                  <a:gd name="T29" fmla="*/ 3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130">
                    <a:moveTo>
                      <a:pt x="92" y="35"/>
                    </a:moveTo>
                    <a:cubicBezTo>
                      <a:pt x="92" y="27"/>
                      <a:pt x="90" y="21"/>
                      <a:pt x="87" y="15"/>
                    </a:cubicBezTo>
                    <a:cubicBezTo>
                      <a:pt x="84" y="10"/>
                      <a:pt x="80" y="6"/>
                      <a:pt x="75" y="3"/>
                    </a:cubicBezTo>
                    <a:cubicBezTo>
                      <a:pt x="71" y="2"/>
                      <a:pt x="68" y="1"/>
                      <a:pt x="65" y="1"/>
                    </a:cubicBezTo>
                    <a:cubicBezTo>
                      <a:pt x="52" y="0"/>
                      <a:pt x="37" y="9"/>
                      <a:pt x="30" y="25"/>
                    </a:cubicBezTo>
                    <a:cubicBezTo>
                      <a:pt x="30" y="25"/>
                      <a:pt x="30" y="25"/>
                      <a:pt x="30" y="25"/>
                    </a:cubicBezTo>
                    <a:cubicBezTo>
                      <a:pt x="5" y="80"/>
                      <a:pt x="5" y="80"/>
                      <a:pt x="5" y="80"/>
                    </a:cubicBezTo>
                    <a:cubicBezTo>
                      <a:pt x="2" y="85"/>
                      <a:pt x="1" y="91"/>
                      <a:pt x="1" y="96"/>
                    </a:cubicBezTo>
                    <a:cubicBezTo>
                      <a:pt x="0" y="104"/>
                      <a:pt x="2" y="110"/>
                      <a:pt x="5" y="116"/>
                    </a:cubicBezTo>
                    <a:cubicBezTo>
                      <a:pt x="8" y="121"/>
                      <a:pt x="12" y="125"/>
                      <a:pt x="18" y="128"/>
                    </a:cubicBezTo>
                    <a:cubicBezTo>
                      <a:pt x="18" y="128"/>
                      <a:pt x="18" y="128"/>
                      <a:pt x="18" y="128"/>
                    </a:cubicBezTo>
                    <a:cubicBezTo>
                      <a:pt x="21" y="129"/>
                      <a:pt x="24" y="130"/>
                      <a:pt x="27" y="130"/>
                    </a:cubicBezTo>
                    <a:cubicBezTo>
                      <a:pt x="35" y="130"/>
                      <a:pt x="47" y="127"/>
                      <a:pt x="56" y="114"/>
                    </a:cubicBezTo>
                    <a:cubicBezTo>
                      <a:pt x="56" y="112"/>
                      <a:pt x="83" y="56"/>
                      <a:pt x="84" y="54"/>
                    </a:cubicBezTo>
                    <a:cubicBezTo>
                      <a:pt x="90" y="42"/>
                      <a:pt x="92" y="36"/>
                      <a:pt x="92"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latin typeface="Century Gothic" panose="020B0502020202020204" pitchFamily="34" charset="0"/>
                  <a:cs typeface="Arial" panose="020B0604020202020204" pitchFamily="34" charset="0"/>
                </a:endParaRPr>
              </a:p>
            </p:txBody>
          </p:sp>
          <p:sp>
            <p:nvSpPr>
              <p:cNvPr id="202" name="Freeform 308"/>
              <p:cNvSpPr>
                <a:spLocks/>
              </p:cNvSpPr>
              <p:nvPr/>
            </p:nvSpPr>
            <p:spPr bwMode="auto">
              <a:xfrm>
                <a:off x="725987" y="5420080"/>
                <a:ext cx="83688" cy="98688"/>
              </a:xfrm>
              <a:custGeom>
                <a:avLst/>
                <a:gdLst>
                  <a:gd name="T0" fmla="*/ 235 w 312"/>
                  <a:gd name="T1" fmla="*/ 341 h 405"/>
                  <a:gd name="T2" fmla="*/ 221 w 312"/>
                  <a:gd name="T3" fmla="*/ 330 h 405"/>
                  <a:gd name="T4" fmla="*/ 216 w 312"/>
                  <a:gd name="T5" fmla="*/ 326 h 405"/>
                  <a:gd name="T6" fmla="*/ 211 w 312"/>
                  <a:gd name="T7" fmla="*/ 323 h 405"/>
                  <a:gd name="T8" fmla="*/ 151 w 312"/>
                  <a:gd name="T9" fmla="*/ 292 h 405"/>
                  <a:gd name="T10" fmla="*/ 235 w 312"/>
                  <a:gd name="T11" fmla="*/ 103 h 405"/>
                  <a:gd name="T12" fmla="*/ 289 w 312"/>
                  <a:gd name="T13" fmla="*/ 125 h 405"/>
                  <a:gd name="T14" fmla="*/ 312 w 312"/>
                  <a:gd name="T15" fmla="*/ 97 h 405"/>
                  <a:gd name="T16" fmla="*/ 308 w 312"/>
                  <a:gd name="T17" fmla="*/ 96 h 405"/>
                  <a:gd name="T18" fmla="*/ 258 w 312"/>
                  <a:gd name="T19" fmla="*/ 78 h 405"/>
                  <a:gd name="T20" fmla="*/ 286 w 312"/>
                  <a:gd name="T21" fmla="*/ 54 h 405"/>
                  <a:gd name="T22" fmla="*/ 151 w 312"/>
                  <a:gd name="T23" fmla="*/ 0 h 405"/>
                  <a:gd name="T24" fmla="*/ 26 w 312"/>
                  <a:gd name="T25" fmla="*/ 329 h 405"/>
                  <a:gd name="T26" fmla="*/ 143 w 312"/>
                  <a:gd name="T27" fmla="*/ 391 h 405"/>
                  <a:gd name="T28" fmla="*/ 197 w 312"/>
                  <a:gd name="T29" fmla="*/ 367 h 405"/>
                  <a:gd name="T30" fmla="*/ 180 w 312"/>
                  <a:gd name="T31" fmla="*/ 360 h 405"/>
                  <a:gd name="T32" fmla="*/ 147 w 312"/>
                  <a:gd name="T33" fmla="*/ 331 h 405"/>
                  <a:gd name="T34" fmla="*/ 147 w 312"/>
                  <a:gd name="T35" fmla="*/ 325 h 405"/>
                  <a:gd name="T36" fmla="*/ 198 w 312"/>
                  <a:gd name="T37" fmla="*/ 351 h 405"/>
                  <a:gd name="T38" fmla="*/ 200 w 312"/>
                  <a:gd name="T39" fmla="*/ 353 h 405"/>
                  <a:gd name="T40" fmla="*/ 221 w 312"/>
                  <a:gd name="T41" fmla="*/ 370 h 405"/>
                  <a:gd name="T42" fmla="*/ 260 w 312"/>
                  <a:gd name="T43" fmla="*/ 405 h 405"/>
                  <a:gd name="T44" fmla="*/ 270 w 312"/>
                  <a:gd name="T45" fmla="*/ 374 h 405"/>
                  <a:gd name="T46" fmla="*/ 235 w 312"/>
                  <a:gd name="T47" fmla="*/ 34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2" h="405">
                    <a:moveTo>
                      <a:pt x="235" y="341"/>
                    </a:moveTo>
                    <a:cubicBezTo>
                      <a:pt x="230" y="337"/>
                      <a:pt x="225" y="333"/>
                      <a:pt x="221" y="330"/>
                    </a:cubicBezTo>
                    <a:cubicBezTo>
                      <a:pt x="219" y="328"/>
                      <a:pt x="218" y="327"/>
                      <a:pt x="216" y="326"/>
                    </a:cubicBezTo>
                    <a:cubicBezTo>
                      <a:pt x="215" y="325"/>
                      <a:pt x="213" y="324"/>
                      <a:pt x="211" y="323"/>
                    </a:cubicBezTo>
                    <a:cubicBezTo>
                      <a:pt x="201" y="318"/>
                      <a:pt x="175" y="305"/>
                      <a:pt x="151" y="292"/>
                    </a:cubicBezTo>
                    <a:cubicBezTo>
                      <a:pt x="165" y="204"/>
                      <a:pt x="203" y="142"/>
                      <a:pt x="235" y="103"/>
                    </a:cubicBezTo>
                    <a:cubicBezTo>
                      <a:pt x="258" y="113"/>
                      <a:pt x="283" y="124"/>
                      <a:pt x="289" y="125"/>
                    </a:cubicBezTo>
                    <a:cubicBezTo>
                      <a:pt x="298" y="117"/>
                      <a:pt x="306" y="104"/>
                      <a:pt x="312" y="97"/>
                    </a:cubicBezTo>
                    <a:cubicBezTo>
                      <a:pt x="310" y="97"/>
                      <a:pt x="309" y="96"/>
                      <a:pt x="308" y="96"/>
                    </a:cubicBezTo>
                    <a:cubicBezTo>
                      <a:pt x="301" y="95"/>
                      <a:pt x="280" y="87"/>
                      <a:pt x="258" y="78"/>
                    </a:cubicBezTo>
                    <a:cubicBezTo>
                      <a:pt x="275" y="62"/>
                      <a:pt x="286" y="54"/>
                      <a:pt x="286" y="54"/>
                    </a:cubicBezTo>
                    <a:cubicBezTo>
                      <a:pt x="151" y="0"/>
                      <a:pt x="151" y="0"/>
                      <a:pt x="151" y="0"/>
                    </a:cubicBezTo>
                    <a:cubicBezTo>
                      <a:pt x="0" y="117"/>
                      <a:pt x="26" y="329"/>
                      <a:pt x="26" y="329"/>
                    </a:cubicBezTo>
                    <a:cubicBezTo>
                      <a:pt x="143" y="391"/>
                      <a:pt x="143" y="391"/>
                      <a:pt x="143" y="391"/>
                    </a:cubicBezTo>
                    <a:cubicBezTo>
                      <a:pt x="163" y="404"/>
                      <a:pt x="197" y="367"/>
                      <a:pt x="197" y="367"/>
                    </a:cubicBezTo>
                    <a:cubicBezTo>
                      <a:pt x="180" y="360"/>
                      <a:pt x="180" y="360"/>
                      <a:pt x="180" y="360"/>
                    </a:cubicBezTo>
                    <a:cubicBezTo>
                      <a:pt x="149" y="397"/>
                      <a:pt x="148" y="356"/>
                      <a:pt x="147" y="331"/>
                    </a:cubicBezTo>
                    <a:cubicBezTo>
                      <a:pt x="147" y="329"/>
                      <a:pt x="147" y="327"/>
                      <a:pt x="147" y="325"/>
                    </a:cubicBezTo>
                    <a:cubicBezTo>
                      <a:pt x="169" y="336"/>
                      <a:pt x="191" y="348"/>
                      <a:pt x="198" y="351"/>
                    </a:cubicBezTo>
                    <a:cubicBezTo>
                      <a:pt x="198" y="351"/>
                      <a:pt x="199" y="352"/>
                      <a:pt x="200" y="353"/>
                    </a:cubicBezTo>
                    <a:cubicBezTo>
                      <a:pt x="204" y="356"/>
                      <a:pt x="212" y="362"/>
                      <a:pt x="221" y="370"/>
                    </a:cubicBezTo>
                    <a:cubicBezTo>
                      <a:pt x="231" y="379"/>
                      <a:pt x="259" y="405"/>
                      <a:pt x="260" y="405"/>
                    </a:cubicBezTo>
                    <a:cubicBezTo>
                      <a:pt x="263" y="395"/>
                      <a:pt x="265" y="383"/>
                      <a:pt x="270" y="374"/>
                    </a:cubicBezTo>
                    <a:cubicBezTo>
                      <a:pt x="256" y="362"/>
                      <a:pt x="245" y="350"/>
                      <a:pt x="235" y="3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latin typeface="Century Gothic" panose="020B0502020202020204" pitchFamily="34" charset="0"/>
                  <a:cs typeface="Arial" panose="020B0604020202020204" pitchFamily="34" charset="0"/>
                </a:endParaRPr>
              </a:p>
            </p:txBody>
          </p:sp>
          <p:sp>
            <p:nvSpPr>
              <p:cNvPr id="203" name="Freeform 309"/>
              <p:cNvSpPr>
                <a:spLocks/>
              </p:cNvSpPr>
              <p:nvPr/>
            </p:nvSpPr>
            <p:spPr bwMode="auto">
              <a:xfrm>
                <a:off x="801387" y="5432261"/>
                <a:ext cx="170897" cy="138947"/>
              </a:xfrm>
              <a:custGeom>
                <a:avLst/>
                <a:gdLst>
                  <a:gd name="T0" fmla="*/ 573 w 637"/>
                  <a:gd name="T1" fmla="*/ 296 h 570"/>
                  <a:gd name="T2" fmla="*/ 574 w 637"/>
                  <a:gd name="T3" fmla="*/ 280 h 570"/>
                  <a:gd name="T4" fmla="*/ 622 w 637"/>
                  <a:gd name="T5" fmla="*/ 163 h 570"/>
                  <a:gd name="T6" fmla="*/ 476 w 637"/>
                  <a:gd name="T7" fmla="*/ 64 h 570"/>
                  <a:gd name="T8" fmla="*/ 108 w 637"/>
                  <a:gd name="T9" fmla="*/ 22 h 570"/>
                  <a:gd name="T10" fmla="*/ 79 w 637"/>
                  <a:gd name="T11" fmla="*/ 35 h 570"/>
                  <a:gd name="T12" fmla="*/ 7 w 637"/>
                  <a:gd name="T13" fmla="*/ 114 h 570"/>
                  <a:gd name="T14" fmla="*/ 117 w 637"/>
                  <a:gd name="T15" fmla="*/ 134 h 570"/>
                  <a:gd name="T16" fmla="*/ 148 w 637"/>
                  <a:gd name="T17" fmla="*/ 104 h 570"/>
                  <a:gd name="T18" fmla="*/ 245 w 637"/>
                  <a:gd name="T19" fmla="*/ 111 h 570"/>
                  <a:gd name="T20" fmla="*/ 455 w 637"/>
                  <a:gd name="T21" fmla="*/ 249 h 570"/>
                  <a:gd name="T22" fmla="*/ 564 w 637"/>
                  <a:gd name="T23" fmla="*/ 333 h 570"/>
                  <a:gd name="T24" fmla="*/ 566 w 637"/>
                  <a:gd name="T25" fmla="*/ 352 h 570"/>
                  <a:gd name="T26" fmla="*/ 553 w 637"/>
                  <a:gd name="T27" fmla="*/ 368 h 570"/>
                  <a:gd name="T28" fmla="*/ 533 w 637"/>
                  <a:gd name="T29" fmla="*/ 368 h 570"/>
                  <a:gd name="T30" fmla="*/ 501 w 637"/>
                  <a:gd name="T31" fmla="*/ 351 h 570"/>
                  <a:gd name="T32" fmla="*/ 481 w 637"/>
                  <a:gd name="T33" fmla="*/ 340 h 570"/>
                  <a:gd name="T34" fmla="*/ 354 w 637"/>
                  <a:gd name="T35" fmla="*/ 288 h 570"/>
                  <a:gd name="T36" fmla="*/ 490 w 637"/>
                  <a:gd name="T37" fmla="*/ 380 h 570"/>
                  <a:gd name="T38" fmla="*/ 504 w 637"/>
                  <a:gd name="T39" fmla="*/ 405 h 570"/>
                  <a:gd name="T40" fmla="*/ 488 w 637"/>
                  <a:gd name="T41" fmla="*/ 429 h 570"/>
                  <a:gd name="T42" fmla="*/ 468 w 637"/>
                  <a:gd name="T43" fmla="*/ 428 h 570"/>
                  <a:gd name="T44" fmla="*/ 383 w 637"/>
                  <a:gd name="T45" fmla="*/ 383 h 570"/>
                  <a:gd name="T46" fmla="*/ 344 w 637"/>
                  <a:gd name="T47" fmla="*/ 361 h 570"/>
                  <a:gd name="T48" fmla="*/ 319 w 637"/>
                  <a:gd name="T49" fmla="*/ 365 h 570"/>
                  <a:gd name="T50" fmla="*/ 333 w 637"/>
                  <a:gd name="T51" fmla="*/ 391 h 570"/>
                  <a:gd name="T52" fmla="*/ 404 w 637"/>
                  <a:gd name="T53" fmla="*/ 429 h 570"/>
                  <a:gd name="T54" fmla="*/ 421 w 637"/>
                  <a:gd name="T55" fmla="*/ 447 h 570"/>
                  <a:gd name="T56" fmla="*/ 420 w 637"/>
                  <a:gd name="T57" fmla="*/ 478 h 570"/>
                  <a:gd name="T58" fmla="*/ 398 w 637"/>
                  <a:gd name="T59" fmla="*/ 487 h 570"/>
                  <a:gd name="T60" fmla="*/ 385 w 637"/>
                  <a:gd name="T61" fmla="*/ 485 h 570"/>
                  <a:gd name="T62" fmla="*/ 344 w 637"/>
                  <a:gd name="T63" fmla="*/ 463 h 570"/>
                  <a:gd name="T64" fmla="*/ 301 w 637"/>
                  <a:gd name="T65" fmla="*/ 442 h 570"/>
                  <a:gd name="T66" fmla="*/ 288 w 637"/>
                  <a:gd name="T67" fmla="*/ 470 h 570"/>
                  <a:gd name="T68" fmla="*/ 335 w 637"/>
                  <a:gd name="T69" fmla="*/ 495 h 570"/>
                  <a:gd name="T70" fmla="*/ 346 w 637"/>
                  <a:gd name="T71" fmla="*/ 518 h 570"/>
                  <a:gd name="T72" fmla="*/ 334 w 637"/>
                  <a:gd name="T73" fmla="*/ 536 h 570"/>
                  <a:gd name="T74" fmla="*/ 326 w 637"/>
                  <a:gd name="T75" fmla="*/ 538 h 570"/>
                  <a:gd name="T76" fmla="*/ 317 w 637"/>
                  <a:gd name="T77" fmla="*/ 536 h 570"/>
                  <a:gd name="T78" fmla="*/ 249 w 637"/>
                  <a:gd name="T79" fmla="*/ 538 h 570"/>
                  <a:gd name="T80" fmla="*/ 304 w 637"/>
                  <a:gd name="T81" fmla="*/ 565 h 570"/>
                  <a:gd name="T82" fmla="*/ 305 w 637"/>
                  <a:gd name="T83" fmla="*/ 565 h 570"/>
                  <a:gd name="T84" fmla="*/ 305 w 637"/>
                  <a:gd name="T85" fmla="*/ 565 h 570"/>
                  <a:gd name="T86" fmla="*/ 335 w 637"/>
                  <a:gd name="T87" fmla="*/ 569 h 570"/>
                  <a:gd name="T88" fmla="*/ 367 w 637"/>
                  <a:gd name="T89" fmla="*/ 549 h 570"/>
                  <a:gd name="T90" fmla="*/ 376 w 637"/>
                  <a:gd name="T91" fmla="*/ 515 h 570"/>
                  <a:gd name="T92" fmla="*/ 397 w 637"/>
                  <a:gd name="T93" fmla="*/ 519 h 570"/>
                  <a:gd name="T94" fmla="*/ 398 w 637"/>
                  <a:gd name="T95" fmla="*/ 519 h 570"/>
                  <a:gd name="T96" fmla="*/ 445 w 637"/>
                  <a:gd name="T97" fmla="*/ 496 h 570"/>
                  <a:gd name="T98" fmla="*/ 455 w 637"/>
                  <a:gd name="T99" fmla="*/ 457 h 570"/>
                  <a:gd name="T100" fmla="*/ 498 w 637"/>
                  <a:gd name="T101" fmla="*/ 459 h 570"/>
                  <a:gd name="T102" fmla="*/ 534 w 637"/>
                  <a:gd name="T103" fmla="*/ 405 h 570"/>
                  <a:gd name="T104" fmla="*/ 542 w 637"/>
                  <a:gd name="T105" fmla="*/ 402 h 570"/>
                  <a:gd name="T106" fmla="*/ 572 w 637"/>
                  <a:gd name="T107" fmla="*/ 393 h 570"/>
                  <a:gd name="T108" fmla="*/ 596 w 637"/>
                  <a:gd name="T109" fmla="*/ 358 h 570"/>
                  <a:gd name="T110" fmla="*/ 590 w 637"/>
                  <a:gd name="T111" fmla="*/ 318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7" h="570">
                    <a:moveTo>
                      <a:pt x="575" y="298"/>
                    </a:moveTo>
                    <a:cubicBezTo>
                      <a:pt x="573" y="296"/>
                      <a:pt x="573" y="296"/>
                      <a:pt x="573" y="296"/>
                    </a:cubicBezTo>
                    <a:cubicBezTo>
                      <a:pt x="558" y="285"/>
                      <a:pt x="558" y="285"/>
                      <a:pt x="558" y="285"/>
                    </a:cubicBezTo>
                    <a:cubicBezTo>
                      <a:pt x="566" y="282"/>
                      <a:pt x="573" y="280"/>
                      <a:pt x="574" y="280"/>
                    </a:cubicBezTo>
                    <a:cubicBezTo>
                      <a:pt x="589" y="272"/>
                      <a:pt x="615" y="259"/>
                      <a:pt x="637" y="247"/>
                    </a:cubicBezTo>
                    <a:cubicBezTo>
                      <a:pt x="636" y="228"/>
                      <a:pt x="633" y="196"/>
                      <a:pt x="622" y="163"/>
                    </a:cubicBezTo>
                    <a:cubicBezTo>
                      <a:pt x="609" y="121"/>
                      <a:pt x="584" y="75"/>
                      <a:pt x="539" y="40"/>
                    </a:cubicBezTo>
                    <a:cubicBezTo>
                      <a:pt x="516" y="52"/>
                      <a:pt x="491" y="63"/>
                      <a:pt x="476" y="64"/>
                    </a:cubicBezTo>
                    <a:cubicBezTo>
                      <a:pt x="449" y="65"/>
                      <a:pt x="306" y="0"/>
                      <a:pt x="250" y="2"/>
                    </a:cubicBezTo>
                    <a:cubicBezTo>
                      <a:pt x="245" y="2"/>
                      <a:pt x="131" y="19"/>
                      <a:pt x="108" y="22"/>
                    </a:cubicBezTo>
                    <a:cubicBezTo>
                      <a:pt x="101" y="23"/>
                      <a:pt x="96" y="24"/>
                      <a:pt x="94" y="25"/>
                    </a:cubicBezTo>
                    <a:cubicBezTo>
                      <a:pt x="91" y="25"/>
                      <a:pt x="86" y="28"/>
                      <a:pt x="79" y="35"/>
                    </a:cubicBezTo>
                    <a:cubicBezTo>
                      <a:pt x="72" y="41"/>
                      <a:pt x="65" y="49"/>
                      <a:pt x="56" y="58"/>
                    </a:cubicBezTo>
                    <a:cubicBezTo>
                      <a:pt x="46" y="71"/>
                      <a:pt x="21" y="99"/>
                      <a:pt x="7" y="114"/>
                    </a:cubicBezTo>
                    <a:cubicBezTo>
                      <a:pt x="0" y="122"/>
                      <a:pt x="7" y="146"/>
                      <a:pt x="28" y="154"/>
                    </a:cubicBezTo>
                    <a:cubicBezTo>
                      <a:pt x="52" y="164"/>
                      <a:pt x="79" y="166"/>
                      <a:pt x="117" y="134"/>
                    </a:cubicBezTo>
                    <a:cubicBezTo>
                      <a:pt x="135" y="119"/>
                      <a:pt x="145" y="106"/>
                      <a:pt x="147" y="104"/>
                    </a:cubicBezTo>
                    <a:cubicBezTo>
                      <a:pt x="148" y="104"/>
                      <a:pt x="148" y="104"/>
                      <a:pt x="148" y="104"/>
                    </a:cubicBezTo>
                    <a:cubicBezTo>
                      <a:pt x="150" y="102"/>
                      <a:pt x="153" y="101"/>
                      <a:pt x="156" y="101"/>
                    </a:cubicBezTo>
                    <a:cubicBezTo>
                      <a:pt x="245" y="111"/>
                      <a:pt x="245" y="111"/>
                      <a:pt x="245" y="111"/>
                    </a:cubicBezTo>
                    <a:cubicBezTo>
                      <a:pt x="340" y="173"/>
                      <a:pt x="340" y="173"/>
                      <a:pt x="340" y="173"/>
                    </a:cubicBezTo>
                    <a:cubicBezTo>
                      <a:pt x="455" y="249"/>
                      <a:pt x="455" y="249"/>
                      <a:pt x="455" y="249"/>
                    </a:cubicBezTo>
                    <a:cubicBezTo>
                      <a:pt x="554" y="321"/>
                      <a:pt x="554" y="321"/>
                      <a:pt x="554" y="321"/>
                    </a:cubicBezTo>
                    <a:cubicBezTo>
                      <a:pt x="558" y="326"/>
                      <a:pt x="562" y="330"/>
                      <a:pt x="564" y="333"/>
                    </a:cubicBezTo>
                    <a:cubicBezTo>
                      <a:pt x="566" y="337"/>
                      <a:pt x="567" y="341"/>
                      <a:pt x="567" y="345"/>
                    </a:cubicBezTo>
                    <a:cubicBezTo>
                      <a:pt x="567" y="347"/>
                      <a:pt x="567" y="349"/>
                      <a:pt x="566" y="352"/>
                    </a:cubicBezTo>
                    <a:cubicBezTo>
                      <a:pt x="565" y="356"/>
                      <a:pt x="564" y="359"/>
                      <a:pt x="562" y="361"/>
                    </a:cubicBezTo>
                    <a:cubicBezTo>
                      <a:pt x="560" y="364"/>
                      <a:pt x="557" y="366"/>
                      <a:pt x="553" y="368"/>
                    </a:cubicBezTo>
                    <a:cubicBezTo>
                      <a:pt x="550" y="370"/>
                      <a:pt x="545" y="370"/>
                      <a:pt x="542" y="370"/>
                    </a:cubicBezTo>
                    <a:cubicBezTo>
                      <a:pt x="539" y="370"/>
                      <a:pt x="536" y="370"/>
                      <a:pt x="533" y="368"/>
                    </a:cubicBezTo>
                    <a:cubicBezTo>
                      <a:pt x="501" y="351"/>
                      <a:pt x="501" y="351"/>
                      <a:pt x="501" y="351"/>
                    </a:cubicBezTo>
                    <a:cubicBezTo>
                      <a:pt x="501" y="351"/>
                      <a:pt x="501" y="351"/>
                      <a:pt x="501" y="351"/>
                    </a:cubicBezTo>
                    <a:cubicBezTo>
                      <a:pt x="484" y="341"/>
                      <a:pt x="484" y="341"/>
                      <a:pt x="484" y="341"/>
                    </a:cubicBezTo>
                    <a:cubicBezTo>
                      <a:pt x="483" y="340"/>
                      <a:pt x="482" y="340"/>
                      <a:pt x="481" y="340"/>
                    </a:cubicBezTo>
                    <a:cubicBezTo>
                      <a:pt x="375" y="281"/>
                      <a:pt x="375" y="281"/>
                      <a:pt x="375" y="281"/>
                    </a:cubicBezTo>
                    <a:cubicBezTo>
                      <a:pt x="367" y="277"/>
                      <a:pt x="358" y="280"/>
                      <a:pt x="354" y="288"/>
                    </a:cubicBezTo>
                    <a:cubicBezTo>
                      <a:pt x="350" y="296"/>
                      <a:pt x="353" y="305"/>
                      <a:pt x="361" y="309"/>
                    </a:cubicBezTo>
                    <a:cubicBezTo>
                      <a:pt x="490" y="380"/>
                      <a:pt x="490" y="380"/>
                      <a:pt x="490" y="380"/>
                    </a:cubicBezTo>
                    <a:cubicBezTo>
                      <a:pt x="492" y="382"/>
                      <a:pt x="495" y="385"/>
                      <a:pt x="498" y="389"/>
                    </a:cubicBezTo>
                    <a:cubicBezTo>
                      <a:pt x="501" y="394"/>
                      <a:pt x="504" y="399"/>
                      <a:pt x="504" y="405"/>
                    </a:cubicBezTo>
                    <a:cubicBezTo>
                      <a:pt x="504" y="410"/>
                      <a:pt x="502" y="415"/>
                      <a:pt x="498" y="422"/>
                    </a:cubicBezTo>
                    <a:cubicBezTo>
                      <a:pt x="495" y="426"/>
                      <a:pt x="492" y="428"/>
                      <a:pt x="488" y="429"/>
                    </a:cubicBezTo>
                    <a:cubicBezTo>
                      <a:pt x="484" y="430"/>
                      <a:pt x="480" y="431"/>
                      <a:pt x="478" y="431"/>
                    </a:cubicBezTo>
                    <a:cubicBezTo>
                      <a:pt x="475" y="431"/>
                      <a:pt x="471" y="430"/>
                      <a:pt x="468" y="428"/>
                    </a:cubicBezTo>
                    <a:cubicBezTo>
                      <a:pt x="466" y="427"/>
                      <a:pt x="459" y="424"/>
                      <a:pt x="449" y="418"/>
                    </a:cubicBezTo>
                    <a:cubicBezTo>
                      <a:pt x="432" y="409"/>
                      <a:pt x="406" y="395"/>
                      <a:pt x="383" y="383"/>
                    </a:cubicBezTo>
                    <a:cubicBezTo>
                      <a:pt x="372" y="376"/>
                      <a:pt x="362" y="371"/>
                      <a:pt x="354" y="367"/>
                    </a:cubicBezTo>
                    <a:cubicBezTo>
                      <a:pt x="350" y="364"/>
                      <a:pt x="347" y="363"/>
                      <a:pt x="344" y="361"/>
                    </a:cubicBezTo>
                    <a:cubicBezTo>
                      <a:pt x="342" y="360"/>
                      <a:pt x="340" y="359"/>
                      <a:pt x="340" y="359"/>
                    </a:cubicBezTo>
                    <a:cubicBezTo>
                      <a:pt x="332" y="354"/>
                      <a:pt x="323" y="357"/>
                      <a:pt x="319" y="365"/>
                    </a:cubicBezTo>
                    <a:cubicBezTo>
                      <a:pt x="315" y="372"/>
                      <a:pt x="318" y="382"/>
                      <a:pt x="325" y="386"/>
                    </a:cubicBezTo>
                    <a:cubicBezTo>
                      <a:pt x="326" y="387"/>
                      <a:pt x="329" y="388"/>
                      <a:pt x="333" y="391"/>
                    </a:cubicBezTo>
                    <a:cubicBezTo>
                      <a:pt x="347" y="398"/>
                      <a:pt x="376" y="414"/>
                      <a:pt x="403" y="429"/>
                    </a:cubicBezTo>
                    <a:cubicBezTo>
                      <a:pt x="403" y="429"/>
                      <a:pt x="404" y="429"/>
                      <a:pt x="404" y="429"/>
                    </a:cubicBezTo>
                    <a:cubicBezTo>
                      <a:pt x="405" y="430"/>
                      <a:pt x="407" y="432"/>
                      <a:pt x="410" y="434"/>
                    </a:cubicBezTo>
                    <a:cubicBezTo>
                      <a:pt x="414" y="437"/>
                      <a:pt x="418" y="442"/>
                      <a:pt x="421" y="447"/>
                    </a:cubicBezTo>
                    <a:cubicBezTo>
                      <a:pt x="424" y="452"/>
                      <a:pt x="425" y="457"/>
                      <a:pt x="425" y="462"/>
                    </a:cubicBezTo>
                    <a:cubicBezTo>
                      <a:pt x="425" y="466"/>
                      <a:pt x="424" y="471"/>
                      <a:pt x="420" y="478"/>
                    </a:cubicBezTo>
                    <a:cubicBezTo>
                      <a:pt x="417" y="482"/>
                      <a:pt x="413" y="484"/>
                      <a:pt x="409" y="486"/>
                    </a:cubicBezTo>
                    <a:cubicBezTo>
                      <a:pt x="405" y="487"/>
                      <a:pt x="401" y="487"/>
                      <a:pt x="398" y="487"/>
                    </a:cubicBezTo>
                    <a:cubicBezTo>
                      <a:pt x="397" y="487"/>
                      <a:pt x="397" y="487"/>
                      <a:pt x="397" y="487"/>
                    </a:cubicBezTo>
                    <a:cubicBezTo>
                      <a:pt x="393" y="487"/>
                      <a:pt x="389" y="486"/>
                      <a:pt x="385" y="485"/>
                    </a:cubicBezTo>
                    <a:cubicBezTo>
                      <a:pt x="351" y="467"/>
                      <a:pt x="351" y="467"/>
                      <a:pt x="351" y="467"/>
                    </a:cubicBezTo>
                    <a:cubicBezTo>
                      <a:pt x="349" y="465"/>
                      <a:pt x="346" y="464"/>
                      <a:pt x="344" y="463"/>
                    </a:cubicBezTo>
                    <a:cubicBezTo>
                      <a:pt x="343" y="462"/>
                      <a:pt x="342" y="462"/>
                      <a:pt x="341" y="462"/>
                    </a:cubicBezTo>
                    <a:cubicBezTo>
                      <a:pt x="301" y="442"/>
                      <a:pt x="301" y="442"/>
                      <a:pt x="301" y="442"/>
                    </a:cubicBezTo>
                    <a:cubicBezTo>
                      <a:pt x="294" y="438"/>
                      <a:pt x="285" y="441"/>
                      <a:pt x="281" y="449"/>
                    </a:cubicBezTo>
                    <a:cubicBezTo>
                      <a:pt x="277" y="457"/>
                      <a:pt x="280" y="466"/>
                      <a:pt x="288" y="470"/>
                    </a:cubicBezTo>
                    <a:cubicBezTo>
                      <a:pt x="335" y="494"/>
                      <a:pt x="335" y="494"/>
                      <a:pt x="335" y="494"/>
                    </a:cubicBezTo>
                    <a:cubicBezTo>
                      <a:pt x="335" y="494"/>
                      <a:pt x="335" y="494"/>
                      <a:pt x="335" y="495"/>
                    </a:cubicBezTo>
                    <a:cubicBezTo>
                      <a:pt x="338" y="497"/>
                      <a:pt x="341" y="501"/>
                      <a:pt x="343" y="505"/>
                    </a:cubicBezTo>
                    <a:cubicBezTo>
                      <a:pt x="345" y="509"/>
                      <a:pt x="346" y="513"/>
                      <a:pt x="346" y="518"/>
                    </a:cubicBezTo>
                    <a:cubicBezTo>
                      <a:pt x="346" y="522"/>
                      <a:pt x="345" y="526"/>
                      <a:pt x="342" y="531"/>
                    </a:cubicBezTo>
                    <a:cubicBezTo>
                      <a:pt x="341" y="533"/>
                      <a:pt x="338" y="535"/>
                      <a:pt x="334" y="536"/>
                    </a:cubicBezTo>
                    <a:cubicBezTo>
                      <a:pt x="333" y="537"/>
                      <a:pt x="331" y="537"/>
                      <a:pt x="329" y="538"/>
                    </a:cubicBezTo>
                    <a:cubicBezTo>
                      <a:pt x="328" y="538"/>
                      <a:pt x="326" y="538"/>
                      <a:pt x="326" y="538"/>
                    </a:cubicBezTo>
                    <a:cubicBezTo>
                      <a:pt x="323" y="538"/>
                      <a:pt x="320" y="537"/>
                      <a:pt x="317" y="536"/>
                    </a:cubicBezTo>
                    <a:cubicBezTo>
                      <a:pt x="317" y="536"/>
                      <a:pt x="317" y="536"/>
                      <a:pt x="317" y="536"/>
                    </a:cubicBezTo>
                    <a:cubicBezTo>
                      <a:pt x="261" y="510"/>
                      <a:pt x="261" y="510"/>
                      <a:pt x="261" y="510"/>
                    </a:cubicBezTo>
                    <a:cubicBezTo>
                      <a:pt x="260" y="510"/>
                      <a:pt x="254" y="526"/>
                      <a:pt x="249" y="538"/>
                    </a:cubicBezTo>
                    <a:cubicBezTo>
                      <a:pt x="249" y="538"/>
                      <a:pt x="249" y="538"/>
                      <a:pt x="249" y="538"/>
                    </a:cubicBezTo>
                    <a:cubicBezTo>
                      <a:pt x="304" y="565"/>
                      <a:pt x="304" y="565"/>
                      <a:pt x="304" y="565"/>
                    </a:cubicBezTo>
                    <a:cubicBezTo>
                      <a:pt x="304" y="565"/>
                      <a:pt x="304" y="565"/>
                      <a:pt x="304" y="565"/>
                    </a:cubicBezTo>
                    <a:cubicBezTo>
                      <a:pt x="305" y="565"/>
                      <a:pt x="305" y="565"/>
                      <a:pt x="305" y="565"/>
                    </a:cubicBezTo>
                    <a:cubicBezTo>
                      <a:pt x="305" y="565"/>
                      <a:pt x="305" y="565"/>
                      <a:pt x="305" y="565"/>
                    </a:cubicBezTo>
                    <a:cubicBezTo>
                      <a:pt x="305" y="565"/>
                      <a:pt x="305" y="565"/>
                      <a:pt x="305" y="565"/>
                    </a:cubicBezTo>
                    <a:cubicBezTo>
                      <a:pt x="312" y="568"/>
                      <a:pt x="319" y="570"/>
                      <a:pt x="326" y="570"/>
                    </a:cubicBezTo>
                    <a:cubicBezTo>
                      <a:pt x="329" y="570"/>
                      <a:pt x="331" y="569"/>
                      <a:pt x="335" y="569"/>
                    </a:cubicBezTo>
                    <a:cubicBezTo>
                      <a:pt x="339" y="568"/>
                      <a:pt x="345" y="566"/>
                      <a:pt x="351" y="563"/>
                    </a:cubicBezTo>
                    <a:cubicBezTo>
                      <a:pt x="356" y="560"/>
                      <a:pt x="362" y="556"/>
                      <a:pt x="367" y="549"/>
                    </a:cubicBezTo>
                    <a:cubicBezTo>
                      <a:pt x="374" y="539"/>
                      <a:pt x="377" y="528"/>
                      <a:pt x="377" y="518"/>
                    </a:cubicBezTo>
                    <a:cubicBezTo>
                      <a:pt x="377" y="517"/>
                      <a:pt x="376" y="516"/>
                      <a:pt x="376" y="515"/>
                    </a:cubicBezTo>
                    <a:cubicBezTo>
                      <a:pt x="383" y="517"/>
                      <a:pt x="390" y="519"/>
                      <a:pt x="397" y="519"/>
                    </a:cubicBezTo>
                    <a:cubicBezTo>
                      <a:pt x="397" y="519"/>
                      <a:pt x="397" y="519"/>
                      <a:pt x="397" y="519"/>
                    </a:cubicBezTo>
                    <a:cubicBezTo>
                      <a:pt x="397" y="519"/>
                      <a:pt x="397" y="519"/>
                      <a:pt x="397" y="519"/>
                    </a:cubicBezTo>
                    <a:cubicBezTo>
                      <a:pt x="398" y="519"/>
                      <a:pt x="398" y="519"/>
                      <a:pt x="398" y="519"/>
                    </a:cubicBezTo>
                    <a:cubicBezTo>
                      <a:pt x="401" y="519"/>
                      <a:pt x="409" y="519"/>
                      <a:pt x="418" y="516"/>
                    </a:cubicBezTo>
                    <a:cubicBezTo>
                      <a:pt x="427" y="513"/>
                      <a:pt x="437" y="507"/>
                      <a:pt x="445" y="496"/>
                    </a:cubicBezTo>
                    <a:cubicBezTo>
                      <a:pt x="452" y="485"/>
                      <a:pt x="455" y="473"/>
                      <a:pt x="455" y="462"/>
                    </a:cubicBezTo>
                    <a:cubicBezTo>
                      <a:pt x="455" y="460"/>
                      <a:pt x="455" y="459"/>
                      <a:pt x="455" y="457"/>
                    </a:cubicBezTo>
                    <a:cubicBezTo>
                      <a:pt x="463" y="461"/>
                      <a:pt x="471" y="462"/>
                      <a:pt x="478" y="462"/>
                    </a:cubicBezTo>
                    <a:cubicBezTo>
                      <a:pt x="483" y="462"/>
                      <a:pt x="490" y="462"/>
                      <a:pt x="498" y="459"/>
                    </a:cubicBezTo>
                    <a:cubicBezTo>
                      <a:pt x="506" y="456"/>
                      <a:pt x="515" y="450"/>
                      <a:pt x="522" y="441"/>
                    </a:cubicBezTo>
                    <a:cubicBezTo>
                      <a:pt x="530" y="429"/>
                      <a:pt x="534" y="417"/>
                      <a:pt x="534" y="405"/>
                    </a:cubicBezTo>
                    <a:cubicBezTo>
                      <a:pt x="534" y="404"/>
                      <a:pt x="534" y="402"/>
                      <a:pt x="533" y="401"/>
                    </a:cubicBezTo>
                    <a:cubicBezTo>
                      <a:pt x="536" y="401"/>
                      <a:pt x="539" y="402"/>
                      <a:pt x="542" y="402"/>
                    </a:cubicBezTo>
                    <a:cubicBezTo>
                      <a:pt x="542" y="402"/>
                      <a:pt x="542" y="402"/>
                      <a:pt x="542" y="402"/>
                    </a:cubicBezTo>
                    <a:cubicBezTo>
                      <a:pt x="551" y="402"/>
                      <a:pt x="562" y="400"/>
                      <a:pt x="572" y="393"/>
                    </a:cubicBezTo>
                    <a:cubicBezTo>
                      <a:pt x="578" y="390"/>
                      <a:pt x="583" y="385"/>
                      <a:pt x="587" y="379"/>
                    </a:cubicBezTo>
                    <a:cubicBezTo>
                      <a:pt x="591" y="374"/>
                      <a:pt x="594" y="366"/>
                      <a:pt x="596" y="358"/>
                    </a:cubicBezTo>
                    <a:cubicBezTo>
                      <a:pt x="597" y="354"/>
                      <a:pt x="597" y="350"/>
                      <a:pt x="597" y="345"/>
                    </a:cubicBezTo>
                    <a:cubicBezTo>
                      <a:pt x="597" y="335"/>
                      <a:pt x="594" y="325"/>
                      <a:pt x="590" y="318"/>
                    </a:cubicBezTo>
                    <a:cubicBezTo>
                      <a:pt x="585" y="310"/>
                      <a:pt x="580" y="304"/>
                      <a:pt x="575" y="29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latin typeface="Century Gothic" panose="020B0502020202020204" pitchFamily="34" charset="0"/>
                  <a:cs typeface="Arial" panose="020B0604020202020204" pitchFamily="34" charset="0"/>
                </a:endParaRPr>
              </a:p>
            </p:txBody>
          </p:sp>
          <p:sp>
            <p:nvSpPr>
              <p:cNvPr id="204" name="Freeform 310"/>
              <p:cNvSpPr>
                <a:spLocks/>
              </p:cNvSpPr>
              <p:nvPr/>
            </p:nvSpPr>
            <p:spPr bwMode="auto">
              <a:xfrm>
                <a:off x="948664" y="5419357"/>
                <a:ext cx="74263" cy="92907"/>
              </a:xfrm>
              <a:custGeom>
                <a:avLst/>
                <a:gdLst>
                  <a:gd name="T0" fmla="*/ 125 w 277"/>
                  <a:gd name="T1" fmla="*/ 0 h 381"/>
                  <a:gd name="T2" fmla="*/ 0 w 277"/>
                  <a:gd name="T3" fmla="*/ 54 h 381"/>
                  <a:gd name="T4" fmla="*/ 102 w 277"/>
                  <a:gd name="T5" fmla="*/ 197 h 381"/>
                  <a:gd name="T6" fmla="*/ 92 w 277"/>
                  <a:gd name="T7" fmla="*/ 338 h 381"/>
                  <a:gd name="T8" fmla="*/ 75 w 277"/>
                  <a:gd name="T9" fmla="*/ 344 h 381"/>
                  <a:gd name="T10" fmla="*/ 128 w 277"/>
                  <a:gd name="T11" fmla="*/ 368 h 381"/>
                  <a:gd name="T12" fmla="*/ 252 w 277"/>
                  <a:gd name="T13" fmla="*/ 298 h 381"/>
                  <a:gd name="T14" fmla="*/ 125 w 277"/>
                  <a:gd name="T15" fmla="*/ 0 h 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7" h="381">
                    <a:moveTo>
                      <a:pt x="125" y="0"/>
                    </a:moveTo>
                    <a:cubicBezTo>
                      <a:pt x="0" y="54"/>
                      <a:pt x="0" y="54"/>
                      <a:pt x="0" y="54"/>
                    </a:cubicBezTo>
                    <a:cubicBezTo>
                      <a:pt x="0" y="54"/>
                      <a:pt x="67" y="87"/>
                      <a:pt x="102" y="197"/>
                    </a:cubicBezTo>
                    <a:cubicBezTo>
                      <a:pt x="131" y="285"/>
                      <a:pt x="123" y="374"/>
                      <a:pt x="92" y="338"/>
                    </a:cubicBezTo>
                    <a:cubicBezTo>
                      <a:pt x="75" y="344"/>
                      <a:pt x="75" y="344"/>
                      <a:pt x="75" y="344"/>
                    </a:cubicBezTo>
                    <a:cubicBezTo>
                      <a:pt x="75" y="344"/>
                      <a:pt x="108" y="381"/>
                      <a:pt x="128" y="368"/>
                    </a:cubicBezTo>
                    <a:cubicBezTo>
                      <a:pt x="252" y="298"/>
                      <a:pt x="252" y="298"/>
                      <a:pt x="252" y="298"/>
                    </a:cubicBezTo>
                    <a:cubicBezTo>
                      <a:pt x="252" y="298"/>
                      <a:pt x="277" y="111"/>
                      <a:pt x="12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latin typeface="Century Gothic" panose="020B0502020202020204" pitchFamily="34" charset="0"/>
                  <a:cs typeface="Arial" panose="020B0604020202020204" pitchFamily="34" charset="0"/>
                </a:endParaRPr>
              </a:p>
            </p:txBody>
          </p:sp>
        </p:grpSp>
        <p:sp>
          <p:nvSpPr>
            <p:cNvPr id="162" name="TextBox 161"/>
            <p:cNvSpPr txBox="1"/>
            <p:nvPr/>
          </p:nvSpPr>
          <p:spPr>
            <a:xfrm>
              <a:off x="3835948" y="4930184"/>
              <a:ext cx="2957960" cy="232080"/>
            </a:xfrm>
            <a:prstGeom prst="rect">
              <a:avLst/>
            </a:prstGeom>
            <a:noFill/>
          </p:spPr>
          <p:txBody>
            <a:bodyPr wrap="square" lIns="36000" tIns="0" rIns="0" bIns="0" rtlCol="0" anchor="ctr" anchorCtr="0">
              <a:noAutofit/>
            </a:bodyPr>
            <a:lstStyle/>
            <a:p>
              <a:pPr marL="0" lvl="1" defTabSz="823683" fontAlgn="base">
                <a:lnSpc>
                  <a:spcPct val="114000"/>
                </a:lnSpc>
                <a:spcBef>
                  <a:spcPts val="200"/>
                </a:spcBef>
                <a:spcAft>
                  <a:spcPct val="0"/>
                </a:spcAft>
                <a:buClr>
                  <a:srgbClr val="003B89"/>
                </a:buClr>
                <a:buSzPct val="100000"/>
              </a:pPr>
              <a:r>
                <a:rPr lang="en-GB" sz="1200" b="1" dirty="0">
                  <a:solidFill>
                    <a:srgbClr val="002060"/>
                  </a:solidFill>
                  <a:latin typeface="Century Gothic" panose="020B0502020202020204" pitchFamily="34" charset="0"/>
                  <a:cs typeface="Arial" panose="020B0604020202020204" pitchFamily="34" charset="0"/>
                  <a:sym typeface="Calibri"/>
                </a:rPr>
                <a:t>100% reserve base amenable to In-Situ Recovery</a:t>
              </a:r>
              <a:r>
                <a:rPr lang="ru-RU" sz="1200" b="1" dirty="0">
                  <a:solidFill>
                    <a:srgbClr val="002060"/>
                  </a:solidFill>
                  <a:latin typeface="Century Gothic" panose="020B0502020202020204" pitchFamily="34" charset="0"/>
                  <a:cs typeface="Arial" panose="020B0604020202020204" pitchFamily="34" charset="0"/>
                  <a:sym typeface="Calibri"/>
                </a:rPr>
                <a:t> (</a:t>
              </a:r>
              <a:r>
                <a:rPr lang="en-US" sz="1200" b="1" dirty="0">
                  <a:solidFill>
                    <a:srgbClr val="002060"/>
                  </a:solidFill>
                  <a:latin typeface="Century Gothic" panose="020B0502020202020204" pitchFamily="34" charset="0"/>
                  <a:cs typeface="Arial" panose="020B0604020202020204" pitchFamily="34" charset="0"/>
                  <a:sym typeface="Calibri"/>
                </a:rPr>
                <a:t>“ISR”)</a:t>
              </a:r>
              <a:r>
                <a:rPr lang="en-GB" sz="1200" b="1" dirty="0">
                  <a:solidFill>
                    <a:srgbClr val="002060"/>
                  </a:solidFill>
                  <a:latin typeface="Century Gothic" panose="020B0502020202020204" pitchFamily="34" charset="0"/>
                  <a:cs typeface="Arial" panose="020B0604020202020204" pitchFamily="34" charset="0"/>
                  <a:sym typeface="Calibri"/>
                </a:rPr>
                <a:t> mining method</a:t>
              </a:r>
              <a:endParaRPr lang="en-GB" sz="1200" b="1" baseline="30000" dirty="0">
                <a:solidFill>
                  <a:srgbClr val="002060"/>
                </a:solidFill>
                <a:latin typeface="Century Gothic" panose="020B0502020202020204" pitchFamily="34" charset="0"/>
                <a:cs typeface="Arial" panose="020B0604020202020204" pitchFamily="34" charset="0"/>
                <a:sym typeface="Calibri"/>
              </a:endParaRPr>
            </a:p>
          </p:txBody>
        </p:sp>
        <p:grpSp>
          <p:nvGrpSpPr>
            <p:cNvPr id="163" name="Group 162"/>
            <p:cNvGrpSpPr/>
            <p:nvPr/>
          </p:nvGrpSpPr>
          <p:grpSpPr>
            <a:xfrm>
              <a:off x="3362239" y="4822251"/>
              <a:ext cx="403602" cy="351590"/>
              <a:chOff x="3377343" y="4810043"/>
              <a:chExt cx="403602" cy="351590"/>
            </a:xfrm>
          </p:grpSpPr>
          <p:sp>
            <p:nvSpPr>
              <p:cNvPr id="184" name="Rounded Rectangle 146"/>
              <p:cNvSpPr/>
              <p:nvPr/>
            </p:nvSpPr>
            <p:spPr>
              <a:xfrm>
                <a:off x="3377343" y="4810043"/>
                <a:ext cx="403602" cy="351590"/>
              </a:xfrm>
              <a:prstGeom prst="roundRect">
                <a:avLst/>
              </a:prstGeom>
              <a:solidFill>
                <a:srgbClr val="0026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prstClr val="white"/>
                  </a:solidFill>
                  <a:latin typeface="Century Gothic" panose="020B0502020202020204" pitchFamily="34" charset="0"/>
                  <a:cs typeface="Arial" panose="020B0604020202020204" pitchFamily="34" charset="0"/>
                </a:endParaRPr>
              </a:p>
            </p:txBody>
          </p:sp>
          <p:sp>
            <p:nvSpPr>
              <p:cNvPr id="186" name="Rounded Rectangle 147"/>
              <p:cNvSpPr/>
              <p:nvPr/>
            </p:nvSpPr>
            <p:spPr>
              <a:xfrm>
                <a:off x="3405304" y="4832810"/>
                <a:ext cx="351541" cy="30623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GB" sz="1200" b="1" baseline="-25000" dirty="0">
                  <a:solidFill>
                    <a:prstClr val="white"/>
                  </a:solidFill>
                  <a:latin typeface="Century Gothic" panose="020B0502020202020204" pitchFamily="34" charset="0"/>
                  <a:cs typeface="Arial" panose="020B0604020202020204" pitchFamily="34" charset="0"/>
                </a:endParaRPr>
              </a:p>
            </p:txBody>
          </p:sp>
          <p:sp>
            <p:nvSpPr>
              <p:cNvPr id="189" name="Freeform 367"/>
              <p:cNvSpPr>
                <a:spLocks noEditPoints="1"/>
              </p:cNvSpPr>
              <p:nvPr/>
            </p:nvSpPr>
            <p:spPr bwMode="auto">
              <a:xfrm>
                <a:off x="3528649" y="4937857"/>
                <a:ext cx="100892" cy="52061"/>
              </a:xfrm>
              <a:custGeom>
                <a:avLst/>
                <a:gdLst>
                  <a:gd name="T0" fmla="*/ 36 w 431"/>
                  <a:gd name="T1" fmla="*/ 255 h 255"/>
                  <a:gd name="T2" fmla="*/ 396 w 431"/>
                  <a:gd name="T3" fmla="*/ 255 h 255"/>
                  <a:gd name="T4" fmla="*/ 426 w 431"/>
                  <a:gd name="T5" fmla="*/ 208 h 255"/>
                  <a:gd name="T6" fmla="*/ 371 w 431"/>
                  <a:gd name="T7" fmla="*/ 29 h 255"/>
                  <a:gd name="T8" fmla="*/ 336 w 431"/>
                  <a:gd name="T9" fmla="*/ 0 h 255"/>
                  <a:gd name="T10" fmla="*/ 95 w 431"/>
                  <a:gd name="T11" fmla="*/ 0 h 255"/>
                  <a:gd name="T12" fmla="*/ 60 w 431"/>
                  <a:gd name="T13" fmla="*/ 29 h 255"/>
                  <a:gd name="T14" fmla="*/ 5 w 431"/>
                  <a:gd name="T15" fmla="*/ 208 h 255"/>
                  <a:gd name="T16" fmla="*/ 36 w 431"/>
                  <a:gd name="T17" fmla="*/ 255 h 255"/>
                  <a:gd name="T18" fmla="*/ 103 w 431"/>
                  <a:gd name="T19" fmla="*/ 51 h 255"/>
                  <a:gd name="T20" fmla="*/ 328 w 431"/>
                  <a:gd name="T21" fmla="*/ 51 h 255"/>
                  <a:gd name="T22" fmla="*/ 343 w 431"/>
                  <a:gd name="T23" fmla="*/ 99 h 255"/>
                  <a:gd name="T24" fmla="*/ 88 w 431"/>
                  <a:gd name="T25" fmla="*/ 99 h 255"/>
                  <a:gd name="T26" fmla="*/ 103 w 431"/>
                  <a:gd name="T27" fmla="*/ 5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55">
                    <a:moveTo>
                      <a:pt x="36" y="255"/>
                    </a:moveTo>
                    <a:cubicBezTo>
                      <a:pt x="396" y="255"/>
                      <a:pt x="396" y="255"/>
                      <a:pt x="396" y="255"/>
                    </a:cubicBezTo>
                    <a:cubicBezTo>
                      <a:pt x="424" y="255"/>
                      <a:pt x="431" y="224"/>
                      <a:pt x="426" y="208"/>
                    </a:cubicBezTo>
                    <a:cubicBezTo>
                      <a:pt x="371" y="29"/>
                      <a:pt x="371" y="29"/>
                      <a:pt x="371" y="29"/>
                    </a:cubicBezTo>
                    <a:cubicBezTo>
                      <a:pt x="367" y="13"/>
                      <a:pt x="351" y="0"/>
                      <a:pt x="336" y="0"/>
                    </a:cubicBezTo>
                    <a:cubicBezTo>
                      <a:pt x="95" y="0"/>
                      <a:pt x="95" y="0"/>
                      <a:pt x="95" y="0"/>
                    </a:cubicBezTo>
                    <a:cubicBezTo>
                      <a:pt x="80" y="0"/>
                      <a:pt x="65" y="13"/>
                      <a:pt x="60" y="29"/>
                    </a:cubicBezTo>
                    <a:cubicBezTo>
                      <a:pt x="5" y="208"/>
                      <a:pt x="5" y="208"/>
                      <a:pt x="5" y="208"/>
                    </a:cubicBezTo>
                    <a:cubicBezTo>
                      <a:pt x="0" y="224"/>
                      <a:pt x="7" y="255"/>
                      <a:pt x="36" y="255"/>
                    </a:cubicBezTo>
                    <a:close/>
                    <a:moveTo>
                      <a:pt x="103" y="51"/>
                    </a:moveTo>
                    <a:cubicBezTo>
                      <a:pt x="328" y="51"/>
                      <a:pt x="328" y="51"/>
                      <a:pt x="328" y="51"/>
                    </a:cubicBezTo>
                    <a:cubicBezTo>
                      <a:pt x="343" y="99"/>
                      <a:pt x="343" y="99"/>
                      <a:pt x="343" y="99"/>
                    </a:cubicBezTo>
                    <a:cubicBezTo>
                      <a:pt x="88" y="99"/>
                      <a:pt x="88" y="99"/>
                      <a:pt x="88" y="99"/>
                    </a:cubicBezTo>
                    <a:lnTo>
                      <a:pt x="103"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latin typeface="Century Gothic" panose="020B0502020202020204" pitchFamily="34" charset="0"/>
                  <a:cs typeface="Arial" panose="020B0604020202020204" pitchFamily="34" charset="0"/>
                </a:endParaRPr>
              </a:p>
            </p:txBody>
          </p:sp>
          <p:sp>
            <p:nvSpPr>
              <p:cNvPr id="190" name="Freeform 368"/>
              <p:cNvSpPr>
                <a:spLocks noEditPoints="1"/>
              </p:cNvSpPr>
              <p:nvPr/>
            </p:nvSpPr>
            <p:spPr bwMode="auto">
              <a:xfrm>
                <a:off x="3473346" y="4998033"/>
                <a:ext cx="100992" cy="52061"/>
              </a:xfrm>
              <a:custGeom>
                <a:avLst/>
                <a:gdLst>
                  <a:gd name="T0" fmla="*/ 36 w 431"/>
                  <a:gd name="T1" fmla="*/ 255 h 255"/>
                  <a:gd name="T2" fmla="*/ 395 w 431"/>
                  <a:gd name="T3" fmla="*/ 255 h 255"/>
                  <a:gd name="T4" fmla="*/ 426 w 431"/>
                  <a:gd name="T5" fmla="*/ 208 h 255"/>
                  <a:gd name="T6" fmla="*/ 371 w 431"/>
                  <a:gd name="T7" fmla="*/ 28 h 255"/>
                  <a:gd name="T8" fmla="*/ 336 w 431"/>
                  <a:gd name="T9" fmla="*/ 0 h 255"/>
                  <a:gd name="T10" fmla="*/ 95 w 431"/>
                  <a:gd name="T11" fmla="*/ 0 h 255"/>
                  <a:gd name="T12" fmla="*/ 60 w 431"/>
                  <a:gd name="T13" fmla="*/ 28 h 255"/>
                  <a:gd name="T14" fmla="*/ 5 w 431"/>
                  <a:gd name="T15" fmla="*/ 208 h 255"/>
                  <a:gd name="T16" fmla="*/ 36 w 431"/>
                  <a:gd name="T17" fmla="*/ 255 h 255"/>
                  <a:gd name="T18" fmla="*/ 103 w 431"/>
                  <a:gd name="T19" fmla="*/ 50 h 255"/>
                  <a:gd name="T20" fmla="*/ 328 w 431"/>
                  <a:gd name="T21" fmla="*/ 50 h 255"/>
                  <a:gd name="T22" fmla="*/ 343 w 431"/>
                  <a:gd name="T23" fmla="*/ 99 h 255"/>
                  <a:gd name="T24" fmla="*/ 88 w 431"/>
                  <a:gd name="T25" fmla="*/ 99 h 255"/>
                  <a:gd name="T26" fmla="*/ 103 w 431"/>
                  <a:gd name="T27" fmla="*/ 5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55">
                    <a:moveTo>
                      <a:pt x="36" y="255"/>
                    </a:moveTo>
                    <a:cubicBezTo>
                      <a:pt x="395" y="255"/>
                      <a:pt x="395" y="255"/>
                      <a:pt x="395" y="255"/>
                    </a:cubicBezTo>
                    <a:cubicBezTo>
                      <a:pt x="424" y="255"/>
                      <a:pt x="431" y="223"/>
                      <a:pt x="426" y="208"/>
                    </a:cubicBezTo>
                    <a:cubicBezTo>
                      <a:pt x="371" y="28"/>
                      <a:pt x="371" y="28"/>
                      <a:pt x="371" y="28"/>
                    </a:cubicBezTo>
                    <a:cubicBezTo>
                      <a:pt x="366" y="13"/>
                      <a:pt x="351" y="0"/>
                      <a:pt x="336" y="0"/>
                    </a:cubicBezTo>
                    <a:cubicBezTo>
                      <a:pt x="95" y="0"/>
                      <a:pt x="95" y="0"/>
                      <a:pt x="95" y="0"/>
                    </a:cubicBezTo>
                    <a:cubicBezTo>
                      <a:pt x="80" y="0"/>
                      <a:pt x="65" y="13"/>
                      <a:pt x="60" y="28"/>
                    </a:cubicBezTo>
                    <a:cubicBezTo>
                      <a:pt x="5" y="208"/>
                      <a:pt x="5" y="208"/>
                      <a:pt x="5" y="208"/>
                    </a:cubicBezTo>
                    <a:cubicBezTo>
                      <a:pt x="0" y="223"/>
                      <a:pt x="7" y="255"/>
                      <a:pt x="36" y="255"/>
                    </a:cubicBezTo>
                    <a:close/>
                    <a:moveTo>
                      <a:pt x="103" y="50"/>
                    </a:moveTo>
                    <a:cubicBezTo>
                      <a:pt x="328" y="50"/>
                      <a:pt x="328" y="50"/>
                      <a:pt x="328" y="50"/>
                    </a:cubicBezTo>
                    <a:cubicBezTo>
                      <a:pt x="343" y="99"/>
                      <a:pt x="343" y="99"/>
                      <a:pt x="343" y="99"/>
                    </a:cubicBezTo>
                    <a:cubicBezTo>
                      <a:pt x="88" y="99"/>
                      <a:pt x="88" y="99"/>
                      <a:pt x="88" y="99"/>
                    </a:cubicBezTo>
                    <a:lnTo>
                      <a:pt x="103" y="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latin typeface="Century Gothic" panose="020B0502020202020204" pitchFamily="34" charset="0"/>
                  <a:cs typeface="Arial" panose="020B0604020202020204" pitchFamily="34" charset="0"/>
                </a:endParaRPr>
              </a:p>
            </p:txBody>
          </p:sp>
          <p:sp>
            <p:nvSpPr>
              <p:cNvPr id="191" name="Freeform 369"/>
              <p:cNvSpPr>
                <a:spLocks noEditPoints="1"/>
              </p:cNvSpPr>
              <p:nvPr/>
            </p:nvSpPr>
            <p:spPr bwMode="auto">
              <a:xfrm>
                <a:off x="3583952" y="4998033"/>
                <a:ext cx="100892" cy="52061"/>
              </a:xfrm>
              <a:custGeom>
                <a:avLst/>
                <a:gdLst>
                  <a:gd name="T0" fmla="*/ 60 w 431"/>
                  <a:gd name="T1" fmla="*/ 28 h 255"/>
                  <a:gd name="T2" fmla="*/ 5 w 431"/>
                  <a:gd name="T3" fmla="*/ 208 h 255"/>
                  <a:gd name="T4" fmla="*/ 36 w 431"/>
                  <a:gd name="T5" fmla="*/ 255 h 255"/>
                  <a:gd name="T6" fmla="*/ 396 w 431"/>
                  <a:gd name="T7" fmla="*/ 255 h 255"/>
                  <a:gd name="T8" fmla="*/ 426 w 431"/>
                  <a:gd name="T9" fmla="*/ 208 h 255"/>
                  <a:gd name="T10" fmla="*/ 371 w 431"/>
                  <a:gd name="T11" fmla="*/ 28 h 255"/>
                  <a:gd name="T12" fmla="*/ 336 w 431"/>
                  <a:gd name="T13" fmla="*/ 0 h 255"/>
                  <a:gd name="T14" fmla="*/ 95 w 431"/>
                  <a:gd name="T15" fmla="*/ 0 h 255"/>
                  <a:gd name="T16" fmla="*/ 60 w 431"/>
                  <a:gd name="T17" fmla="*/ 28 h 255"/>
                  <a:gd name="T18" fmla="*/ 328 w 431"/>
                  <a:gd name="T19" fmla="*/ 50 h 255"/>
                  <a:gd name="T20" fmla="*/ 343 w 431"/>
                  <a:gd name="T21" fmla="*/ 99 h 255"/>
                  <a:gd name="T22" fmla="*/ 88 w 431"/>
                  <a:gd name="T23" fmla="*/ 99 h 255"/>
                  <a:gd name="T24" fmla="*/ 103 w 431"/>
                  <a:gd name="T25" fmla="*/ 50 h 255"/>
                  <a:gd name="T26" fmla="*/ 328 w 431"/>
                  <a:gd name="T27" fmla="*/ 5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55">
                    <a:moveTo>
                      <a:pt x="60" y="28"/>
                    </a:moveTo>
                    <a:cubicBezTo>
                      <a:pt x="5" y="208"/>
                      <a:pt x="5" y="208"/>
                      <a:pt x="5" y="208"/>
                    </a:cubicBezTo>
                    <a:cubicBezTo>
                      <a:pt x="0" y="223"/>
                      <a:pt x="7" y="255"/>
                      <a:pt x="36" y="255"/>
                    </a:cubicBezTo>
                    <a:cubicBezTo>
                      <a:pt x="396" y="255"/>
                      <a:pt x="396" y="255"/>
                      <a:pt x="396" y="255"/>
                    </a:cubicBezTo>
                    <a:cubicBezTo>
                      <a:pt x="424" y="255"/>
                      <a:pt x="431" y="223"/>
                      <a:pt x="426" y="208"/>
                    </a:cubicBezTo>
                    <a:cubicBezTo>
                      <a:pt x="371" y="28"/>
                      <a:pt x="371" y="28"/>
                      <a:pt x="371" y="28"/>
                    </a:cubicBezTo>
                    <a:cubicBezTo>
                      <a:pt x="367" y="13"/>
                      <a:pt x="351" y="0"/>
                      <a:pt x="336" y="0"/>
                    </a:cubicBezTo>
                    <a:cubicBezTo>
                      <a:pt x="95" y="0"/>
                      <a:pt x="95" y="0"/>
                      <a:pt x="95" y="0"/>
                    </a:cubicBezTo>
                    <a:cubicBezTo>
                      <a:pt x="81" y="0"/>
                      <a:pt x="65" y="13"/>
                      <a:pt x="60" y="28"/>
                    </a:cubicBezTo>
                    <a:close/>
                    <a:moveTo>
                      <a:pt x="328" y="50"/>
                    </a:moveTo>
                    <a:cubicBezTo>
                      <a:pt x="343" y="99"/>
                      <a:pt x="343" y="99"/>
                      <a:pt x="343" y="99"/>
                    </a:cubicBezTo>
                    <a:cubicBezTo>
                      <a:pt x="88" y="99"/>
                      <a:pt x="88" y="99"/>
                      <a:pt x="88" y="99"/>
                    </a:cubicBezTo>
                    <a:cubicBezTo>
                      <a:pt x="103" y="50"/>
                      <a:pt x="103" y="50"/>
                      <a:pt x="103" y="50"/>
                    </a:cubicBezTo>
                    <a:lnTo>
                      <a:pt x="328" y="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latin typeface="Century Gothic" panose="020B0502020202020204" pitchFamily="34" charset="0"/>
                  <a:cs typeface="Arial" panose="020B0604020202020204" pitchFamily="34" charset="0"/>
                </a:endParaRPr>
              </a:p>
            </p:txBody>
          </p:sp>
          <p:sp>
            <p:nvSpPr>
              <p:cNvPr id="193" name="Freeform 370"/>
              <p:cNvSpPr>
                <a:spLocks noEditPoints="1"/>
              </p:cNvSpPr>
              <p:nvPr/>
            </p:nvSpPr>
            <p:spPr bwMode="auto">
              <a:xfrm>
                <a:off x="3418143" y="5058037"/>
                <a:ext cx="100892" cy="51974"/>
              </a:xfrm>
              <a:custGeom>
                <a:avLst/>
                <a:gdLst>
                  <a:gd name="T0" fmla="*/ 371 w 431"/>
                  <a:gd name="T1" fmla="*/ 29 h 255"/>
                  <a:gd name="T2" fmla="*/ 336 w 431"/>
                  <a:gd name="T3" fmla="*/ 0 h 255"/>
                  <a:gd name="T4" fmla="*/ 95 w 431"/>
                  <a:gd name="T5" fmla="*/ 0 h 255"/>
                  <a:gd name="T6" fmla="*/ 60 w 431"/>
                  <a:gd name="T7" fmla="*/ 29 h 255"/>
                  <a:gd name="T8" fmla="*/ 5 w 431"/>
                  <a:gd name="T9" fmla="*/ 208 h 255"/>
                  <a:gd name="T10" fmla="*/ 36 w 431"/>
                  <a:gd name="T11" fmla="*/ 255 h 255"/>
                  <a:gd name="T12" fmla="*/ 395 w 431"/>
                  <a:gd name="T13" fmla="*/ 255 h 255"/>
                  <a:gd name="T14" fmla="*/ 426 w 431"/>
                  <a:gd name="T15" fmla="*/ 208 h 255"/>
                  <a:gd name="T16" fmla="*/ 371 w 431"/>
                  <a:gd name="T17" fmla="*/ 29 h 255"/>
                  <a:gd name="T18" fmla="*/ 88 w 431"/>
                  <a:gd name="T19" fmla="*/ 99 h 255"/>
                  <a:gd name="T20" fmla="*/ 103 w 431"/>
                  <a:gd name="T21" fmla="*/ 51 h 255"/>
                  <a:gd name="T22" fmla="*/ 328 w 431"/>
                  <a:gd name="T23" fmla="*/ 51 h 255"/>
                  <a:gd name="T24" fmla="*/ 343 w 431"/>
                  <a:gd name="T25" fmla="*/ 99 h 255"/>
                  <a:gd name="T26" fmla="*/ 88 w 431"/>
                  <a:gd name="T27" fmla="*/ 9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55">
                    <a:moveTo>
                      <a:pt x="371" y="29"/>
                    </a:moveTo>
                    <a:cubicBezTo>
                      <a:pt x="366" y="13"/>
                      <a:pt x="351" y="0"/>
                      <a:pt x="336" y="0"/>
                    </a:cubicBezTo>
                    <a:cubicBezTo>
                      <a:pt x="95" y="0"/>
                      <a:pt x="95" y="0"/>
                      <a:pt x="95" y="0"/>
                    </a:cubicBezTo>
                    <a:cubicBezTo>
                      <a:pt x="80" y="0"/>
                      <a:pt x="65" y="13"/>
                      <a:pt x="60" y="29"/>
                    </a:cubicBezTo>
                    <a:cubicBezTo>
                      <a:pt x="5" y="208"/>
                      <a:pt x="5" y="208"/>
                      <a:pt x="5" y="208"/>
                    </a:cubicBezTo>
                    <a:cubicBezTo>
                      <a:pt x="0" y="224"/>
                      <a:pt x="7" y="255"/>
                      <a:pt x="36" y="255"/>
                    </a:cubicBezTo>
                    <a:cubicBezTo>
                      <a:pt x="395" y="255"/>
                      <a:pt x="395" y="255"/>
                      <a:pt x="395" y="255"/>
                    </a:cubicBezTo>
                    <a:cubicBezTo>
                      <a:pt x="424" y="255"/>
                      <a:pt x="431" y="224"/>
                      <a:pt x="426" y="208"/>
                    </a:cubicBezTo>
                    <a:lnTo>
                      <a:pt x="371" y="29"/>
                    </a:lnTo>
                    <a:close/>
                    <a:moveTo>
                      <a:pt x="88" y="99"/>
                    </a:moveTo>
                    <a:cubicBezTo>
                      <a:pt x="103" y="51"/>
                      <a:pt x="103" y="51"/>
                      <a:pt x="103" y="51"/>
                    </a:cubicBezTo>
                    <a:cubicBezTo>
                      <a:pt x="328" y="51"/>
                      <a:pt x="328" y="51"/>
                      <a:pt x="328" y="51"/>
                    </a:cubicBezTo>
                    <a:cubicBezTo>
                      <a:pt x="343" y="99"/>
                      <a:pt x="343" y="99"/>
                      <a:pt x="343" y="99"/>
                    </a:cubicBezTo>
                    <a:lnTo>
                      <a:pt x="88"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latin typeface="Century Gothic" panose="020B0502020202020204" pitchFamily="34" charset="0"/>
                  <a:cs typeface="Arial" panose="020B0604020202020204" pitchFamily="34" charset="0"/>
                </a:endParaRPr>
              </a:p>
            </p:txBody>
          </p:sp>
          <p:sp>
            <p:nvSpPr>
              <p:cNvPr id="194" name="Freeform 371"/>
              <p:cNvSpPr>
                <a:spLocks noEditPoints="1"/>
              </p:cNvSpPr>
              <p:nvPr/>
            </p:nvSpPr>
            <p:spPr bwMode="auto">
              <a:xfrm>
                <a:off x="3528649" y="5058037"/>
                <a:ext cx="100892" cy="51974"/>
              </a:xfrm>
              <a:custGeom>
                <a:avLst/>
                <a:gdLst>
                  <a:gd name="T0" fmla="*/ 371 w 431"/>
                  <a:gd name="T1" fmla="*/ 29 h 255"/>
                  <a:gd name="T2" fmla="*/ 336 w 431"/>
                  <a:gd name="T3" fmla="*/ 0 h 255"/>
                  <a:gd name="T4" fmla="*/ 95 w 431"/>
                  <a:gd name="T5" fmla="*/ 0 h 255"/>
                  <a:gd name="T6" fmla="*/ 60 w 431"/>
                  <a:gd name="T7" fmla="*/ 29 h 255"/>
                  <a:gd name="T8" fmla="*/ 5 w 431"/>
                  <a:gd name="T9" fmla="*/ 208 h 255"/>
                  <a:gd name="T10" fmla="*/ 36 w 431"/>
                  <a:gd name="T11" fmla="*/ 255 h 255"/>
                  <a:gd name="T12" fmla="*/ 396 w 431"/>
                  <a:gd name="T13" fmla="*/ 255 h 255"/>
                  <a:gd name="T14" fmla="*/ 426 w 431"/>
                  <a:gd name="T15" fmla="*/ 208 h 255"/>
                  <a:gd name="T16" fmla="*/ 371 w 431"/>
                  <a:gd name="T17" fmla="*/ 29 h 255"/>
                  <a:gd name="T18" fmla="*/ 88 w 431"/>
                  <a:gd name="T19" fmla="*/ 99 h 255"/>
                  <a:gd name="T20" fmla="*/ 103 w 431"/>
                  <a:gd name="T21" fmla="*/ 51 h 255"/>
                  <a:gd name="T22" fmla="*/ 328 w 431"/>
                  <a:gd name="T23" fmla="*/ 51 h 255"/>
                  <a:gd name="T24" fmla="*/ 343 w 431"/>
                  <a:gd name="T25" fmla="*/ 99 h 255"/>
                  <a:gd name="T26" fmla="*/ 88 w 431"/>
                  <a:gd name="T27" fmla="*/ 9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55">
                    <a:moveTo>
                      <a:pt x="371" y="29"/>
                    </a:moveTo>
                    <a:cubicBezTo>
                      <a:pt x="367" y="13"/>
                      <a:pt x="351" y="0"/>
                      <a:pt x="336" y="0"/>
                    </a:cubicBezTo>
                    <a:cubicBezTo>
                      <a:pt x="95" y="0"/>
                      <a:pt x="95" y="0"/>
                      <a:pt x="95" y="0"/>
                    </a:cubicBezTo>
                    <a:cubicBezTo>
                      <a:pt x="80" y="0"/>
                      <a:pt x="65" y="13"/>
                      <a:pt x="60" y="29"/>
                    </a:cubicBezTo>
                    <a:cubicBezTo>
                      <a:pt x="5" y="208"/>
                      <a:pt x="5" y="208"/>
                      <a:pt x="5" y="208"/>
                    </a:cubicBezTo>
                    <a:cubicBezTo>
                      <a:pt x="0" y="224"/>
                      <a:pt x="7" y="255"/>
                      <a:pt x="36" y="255"/>
                    </a:cubicBezTo>
                    <a:cubicBezTo>
                      <a:pt x="396" y="255"/>
                      <a:pt x="396" y="255"/>
                      <a:pt x="396" y="255"/>
                    </a:cubicBezTo>
                    <a:cubicBezTo>
                      <a:pt x="424" y="255"/>
                      <a:pt x="431" y="224"/>
                      <a:pt x="426" y="208"/>
                    </a:cubicBezTo>
                    <a:lnTo>
                      <a:pt x="371" y="29"/>
                    </a:lnTo>
                    <a:close/>
                    <a:moveTo>
                      <a:pt x="88" y="99"/>
                    </a:moveTo>
                    <a:cubicBezTo>
                      <a:pt x="103" y="51"/>
                      <a:pt x="103" y="51"/>
                      <a:pt x="103" y="51"/>
                    </a:cubicBezTo>
                    <a:cubicBezTo>
                      <a:pt x="328" y="51"/>
                      <a:pt x="328" y="51"/>
                      <a:pt x="328" y="51"/>
                    </a:cubicBezTo>
                    <a:cubicBezTo>
                      <a:pt x="343" y="99"/>
                      <a:pt x="343" y="99"/>
                      <a:pt x="343" y="99"/>
                    </a:cubicBezTo>
                    <a:lnTo>
                      <a:pt x="88"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latin typeface="Century Gothic" panose="020B0502020202020204" pitchFamily="34" charset="0"/>
                  <a:cs typeface="Arial" panose="020B0604020202020204" pitchFamily="34" charset="0"/>
                </a:endParaRPr>
              </a:p>
            </p:txBody>
          </p:sp>
          <p:sp>
            <p:nvSpPr>
              <p:cNvPr id="195" name="Freeform 372"/>
              <p:cNvSpPr>
                <a:spLocks noEditPoints="1"/>
              </p:cNvSpPr>
              <p:nvPr/>
            </p:nvSpPr>
            <p:spPr bwMode="auto">
              <a:xfrm>
                <a:off x="3639155" y="5058037"/>
                <a:ext cx="100992" cy="51974"/>
              </a:xfrm>
              <a:custGeom>
                <a:avLst/>
                <a:gdLst>
                  <a:gd name="T0" fmla="*/ 427 w 431"/>
                  <a:gd name="T1" fmla="*/ 208 h 255"/>
                  <a:gd name="T2" fmla="*/ 371 w 431"/>
                  <a:gd name="T3" fmla="*/ 29 h 255"/>
                  <a:gd name="T4" fmla="*/ 336 w 431"/>
                  <a:gd name="T5" fmla="*/ 0 h 255"/>
                  <a:gd name="T6" fmla="*/ 95 w 431"/>
                  <a:gd name="T7" fmla="*/ 0 h 255"/>
                  <a:gd name="T8" fmla="*/ 60 w 431"/>
                  <a:gd name="T9" fmla="*/ 29 h 255"/>
                  <a:gd name="T10" fmla="*/ 5 w 431"/>
                  <a:gd name="T11" fmla="*/ 208 h 255"/>
                  <a:gd name="T12" fmla="*/ 36 w 431"/>
                  <a:gd name="T13" fmla="*/ 255 h 255"/>
                  <a:gd name="T14" fmla="*/ 396 w 431"/>
                  <a:gd name="T15" fmla="*/ 255 h 255"/>
                  <a:gd name="T16" fmla="*/ 427 w 431"/>
                  <a:gd name="T17" fmla="*/ 208 h 255"/>
                  <a:gd name="T18" fmla="*/ 88 w 431"/>
                  <a:gd name="T19" fmla="*/ 99 h 255"/>
                  <a:gd name="T20" fmla="*/ 103 w 431"/>
                  <a:gd name="T21" fmla="*/ 51 h 255"/>
                  <a:gd name="T22" fmla="*/ 328 w 431"/>
                  <a:gd name="T23" fmla="*/ 51 h 255"/>
                  <a:gd name="T24" fmla="*/ 343 w 431"/>
                  <a:gd name="T25" fmla="*/ 99 h 255"/>
                  <a:gd name="T26" fmla="*/ 88 w 431"/>
                  <a:gd name="T27" fmla="*/ 9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55">
                    <a:moveTo>
                      <a:pt x="427" y="208"/>
                    </a:moveTo>
                    <a:cubicBezTo>
                      <a:pt x="371" y="29"/>
                      <a:pt x="371" y="29"/>
                      <a:pt x="371" y="29"/>
                    </a:cubicBezTo>
                    <a:cubicBezTo>
                      <a:pt x="367" y="13"/>
                      <a:pt x="351" y="0"/>
                      <a:pt x="336" y="0"/>
                    </a:cubicBezTo>
                    <a:cubicBezTo>
                      <a:pt x="95" y="0"/>
                      <a:pt x="95" y="0"/>
                      <a:pt x="95" y="0"/>
                    </a:cubicBezTo>
                    <a:cubicBezTo>
                      <a:pt x="81" y="0"/>
                      <a:pt x="65" y="13"/>
                      <a:pt x="60" y="29"/>
                    </a:cubicBezTo>
                    <a:cubicBezTo>
                      <a:pt x="5" y="208"/>
                      <a:pt x="5" y="208"/>
                      <a:pt x="5" y="208"/>
                    </a:cubicBezTo>
                    <a:cubicBezTo>
                      <a:pt x="0" y="224"/>
                      <a:pt x="7" y="255"/>
                      <a:pt x="36" y="255"/>
                    </a:cubicBezTo>
                    <a:cubicBezTo>
                      <a:pt x="396" y="255"/>
                      <a:pt x="396" y="255"/>
                      <a:pt x="396" y="255"/>
                    </a:cubicBezTo>
                    <a:cubicBezTo>
                      <a:pt x="424" y="255"/>
                      <a:pt x="431" y="224"/>
                      <a:pt x="427" y="208"/>
                    </a:cubicBezTo>
                    <a:close/>
                    <a:moveTo>
                      <a:pt x="88" y="99"/>
                    </a:moveTo>
                    <a:cubicBezTo>
                      <a:pt x="103" y="51"/>
                      <a:pt x="103" y="51"/>
                      <a:pt x="103" y="51"/>
                    </a:cubicBezTo>
                    <a:cubicBezTo>
                      <a:pt x="328" y="51"/>
                      <a:pt x="328" y="51"/>
                      <a:pt x="328" y="51"/>
                    </a:cubicBezTo>
                    <a:cubicBezTo>
                      <a:pt x="343" y="99"/>
                      <a:pt x="343" y="99"/>
                      <a:pt x="343" y="99"/>
                    </a:cubicBezTo>
                    <a:lnTo>
                      <a:pt x="88" y="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200" dirty="0">
                  <a:solidFill>
                    <a:prstClr val="black"/>
                  </a:solidFill>
                  <a:latin typeface="Century Gothic" panose="020B0502020202020204" pitchFamily="34" charset="0"/>
                  <a:cs typeface="Arial" panose="020B0604020202020204" pitchFamily="34" charset="0"/>
                </a:endParaRPr>
              </a:p>
            </p:txBody>
          </p:sp>
        </p:grpSp>
        <p:sp>
          <p:nvSpPr>
            <p:cNvPr id="164" name="TextBox 163"/>
            <p:cNvSpPr txBox="1"/>
            <p:nvPr/>
          </p:nvSpPr>
          <p:spPr>
            <a:xfrm>
              <a:off x="857003" y="4407452"/>
              <a:ext cx="1772716" cy="231966"/>
            </a:xfrm>
            <a:prstGeom prst="rect">
              <a:avLst/>
            </a:prstGeom>
            <a:noFill/>
          </p:spPr>
          <p:txBody>
            <a:bodyPr wrap="square" lIns="36000" tIns="0" rIns="0" bIns="0" rtlCol="0" anchor="ctr" anchorCtr="0">
              <a:noAutofit/>
            </a:bodyPr>
            <a:lstStyle/>
            <a:p>
              <a:pPr marL="0" lvl="1" defTabSz="823683" fontAlgn="base">
                <a:lnSpc>
                  <a:spcPct val="114000"/>
                </a:lnSpc>
                <a:spcBef>
                  <a:spcPct val="6667"/>
                </a:spcBef>
                <a:spcAft>
                  <a:spcPct val="0"/>
                </a:spcAft>
                <a:buClr>
                  <a:srgbClr val="003B89"/>
                </a:buClr>
                <a:buSzPct val="100000"/>
              </a:pPr>
              <a:r>
                <a:rPr lang="en-GB" sz="1200" b="1" dirty="0">
                  <a:solidFill>
                    <a:srgbClr val="002060"/>
                  </a:solidFill>
                  <a:latin typeface="Century Gothic" panose="020B0502020202020204" pitchFamily="34" charset="0"/>
                  <a:cs typeface="Arial" panose="020B0604020202020204" pitchFamily="34" charset="0"/>
                  <a:sym typeface="Calibri"/>
                </a:rPr>
                <a:t>14 mining units</a:t>
              </a:r>
            </a:p>
            <a:p>
              <a:pPr marL="0" lvl="1" defTabSz="823683" fontAlgn="base">
                <a:lnSpc>
                  <a:spcPct val="114000"/>
                </a:lnSpc>
                <a:spcBef>
                  <a:spcPct val="6667"/>
                </a:spcBef>
                <a:spcAft>
                  <a:spcPct val="0"/>
                </a:spcAft>
                <a:buClr>
                  <a:srgbClr val="003B89"/>
                </a:buClr>
                <a:buSzPct val="100000"/>
              </a:pPr>
              <a:r>
                <a:rPr lang="en-GB" sz="1200" b="1" dirty="0">
                  <a:solidFill>
                    <a:srgbClr val="002060"/>
                  </a:solidFill>
                  <a:latin typeface="Century Gothic" panose="020B0502020202020204" pitchFamily="34" charset="0"/>
                  <a:cs typeface="Arial" panose="020B0604020202020204" pitchFamily="34" charset="0"/>
                  <a:sym typeface="Calibri"/>
                </a:rPr>
                <a:t>2 exploration projects</a:t>
              </a:r>
            </a:p>
          </p:txBody>
        </p:sp>
        <p:grpSp>
          <p:nvGrpSpPr>
            <p:cNvPr id="165" name="Group 164"/>
            <p:cNvGrpSpPr/>
            <p:nvPr/>
          </p:nvGrpSpPr>
          <p:grpSpPr>
            <a:xfrm>
              <a:off x="428136" y="4347640"/>
              <a:ext cx="386749" cy="351590"/>
              <a:chOff x="682656" y="4226876"/>
              <a:chExt cx="386749" cy="351590"/>
            </a:xfrm>
          </p:grpSpPr>
          <p:sp>
            <p:nvSpPr>
              <p:cNvPr id="182" name="Rounded Rectangle 174"/>
              <p:cNvSpPr/>
              <p:nvPr/>
            </p:nvSpPr>
            <p:spPr>
              <a:xfrm>
                <a:off x="682656" y="4226876"/>
                <a:ext cx="386749" cy="351590"/>
              </a:xfrm>
              <a:prstGeom prst="roundRect">
                <a:avLst/>
              </a:prstGeom>
              <a:solidFill>
                <a:srgbClr val="0026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prstClr val="white"/>
                  </a:solidFill>
                  <a:latin typeface="Century Gothic" panose="020B0502020202020204" pitchFamily="34" charset="0"/>
                  <a:cs typeface="Arial" panose="020B0604020202020204" pitchFamily="34" charset="0"/>
                </a:endParaRPr>
              </a:p>
            </p:txBody>
          </p:sp>
          <p:pic>
            <p:nvPicPr>
              <p:cNvPr id="183" name="Picture 1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271" y="4298317"/>
                <a:ext cx="297522" cy="208708"/>
              </a:xfrm>
              <a:prstGeom prst="rect">
                <a:avLst/>
              </a:prstGeom>
            </p:spPr>
          </p:pic>
        </p:grpSp>
        <p:sp>
          <p:nvSpPr>
            <p:cNvPr id="166" name="TextBox 165"/>
            <p:cNvSpPr txBox="1"/>
            <p:nvPr/>
          </p:nvSpPr>
          <p:spPr>
            <a:xfrm>
              <a:off x="863996" y="4941756"/>
              <a:ext cx="1403686" cy="222945"/>
            </a:xfrm>
            <a:prstGeom prst="rect">
              <a:avLst/>
            </a:prstGeom>
            <a:noFill/>
          </p:spPr>
          <p:txBody>
            <a:bodyPr wrap="square" lIns="36000" tIns="0" rIns="0" bIns="0" rtlCol="0" anchor="ctr" anchorCtr="0">
              <a:noAutofit/>
            </a:bodyPr>
            <a:lstStyle/>
            <a:p>
              <a:pPr marL="0" lvl="1" defTabSz="823683" fontAlgn="base">
                <a:lnSpc>
                  <a:spcPct val="114000"/>
                </a:lnSpc>
                <a:spcBef>
                  <a:spcPts val="200"/>
                </a:spcBef>
                <a:spcAft>
                  <a:spcPct val="0"/>
                </a:spcAft>
                <a:buClr>
                  <a:srgbClr val="003B89"/>
                </a:buClr>
                <a:buSzPct val="100000"/>
              </a:pPr>
              <a:r>
                <a:rPr lang="en-US" sz="1200" b="1" dirty="0">
                  <a:solidFill>
                    <a:srgbClr val="002060"/>
                  </a:solidFill>
                  <a:latin typeface="Century Gothic" panose="020B0502020202020204" pitchFamily="34" charset="0"/>
                  <a:cs typeface="Arial" panose="020B0604020202020204" pitchFamily="34" charset="0"/>
                  <a:sym typeface="Calibri"/>
                </a:rPr>
                <a:t>1</a:t>
              </a:r>
              <a:r>
                <a:rPr lang="en-US" sz="1200" b="1" baseline="30000" dirty="0">
                  <a:solidFill>
                    <a:srgbClr val="002060"/>
                  </a:solidFill>
                  <a:latin typeface="Century Gothic" panose="020B0502020202020204" pitchFamily="34" charset="0"/>
                  <a:cs typeface="Arial" panose="020B0604020202020204" pitchFamily="34" charset="0"/>
                  <a:sym typeface="Calibri"/>
                </a:rPr>
                <a:t>st</a:t>
              </a:r>
              <a:r>
                <a:rPr lang="en-US" sz="1200" b="1" dirty="0">
                  <a:solidFill>
                    <a:srgbClr val="002060"/>
                  </a:solidFill>
                  <a:latin typeface="Century Gothic" panose="020B0502020202020204" pitchFamily="34" charset="0"/>
                  <a:cs typeface="Arial" panose="020B0604020202020204" pitchFamily="34" charset="0"/>
                  <a:sym typeface="Calibri"/>
                </a:rPr>
                <a:t> quartile cost of production</a:t>
              </a:r>
              <a:endParaRPr lang="ru-RU" sz="1200" b="1" dirty="0">
                <a:solidFill>
                  <a:srgbClr val="002060"/>
                </a:solidFill>
                <a:latin typeface="Century Gothic" panose="020B0502020202020204" pitchFamily="34" charset="0"/>
                <a:cs typeface="Arial" panose="020B0604020202020204" pitchFamily="34" charset="0"/>
                <a:sym typeface="Calibri"/>
              </a:endParaRPr>
            </a:p>
          </p:txBody>
        </p:sp>
        <p:grpSp>
          <p:nvGrpSpPr>
            <p:cNvPr id="167" name="Group 166"/>
            <p:cNvGrpSpPr/>
            <p:nvPr/>
          </p:nvGrpSpPr>
          <p:grpSpPr>
            <a:xfrm>
              <a:off x="428136" y="4827294"/>
              <a:ext cx="386749" cy="351590"/>
              <a:chOff x="660828" y="4810043"/>
              <a:chExt cx="386749" cy="351590"/>
            </a:xfrm>
          </p:grpSpPr>
          <p:sp>
            <p:nvSpPr>
              <p:cNvPr id="178" name="Rounded Rectangle 177"/>
              <p:cNvSpPr/>
              <p:nvPr/>
            </p:nvSpPr>
            <p:spPr>
              <a:xfrm>
                <a:off x="660828" y="4810043"/>
                <a:ext cx="386749" cy="351590"/>
              </a:xfrm>
              <a:prstGeom prst="roundRect">
                <a:avLst/>
              </a:prstGeom>
              <a:solidFill>
                <a:srgbClr val="0026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prstClr val="white"/>
                  </a:solidFill>
                  <a:latin typeface="Century Gothic" panose="020B0502020202020204" pitchFamily="34" charset="0"/>
                  <a:cs typeface="Arial" panose="020B0604020202020204" pitchFamily="34" charset="0"/>
                </a:endParaRPr>
              </a:p>
            </p:txBody>
          </p:sp>
          <p:sp>
            <p:nvSpPr>
              <p:cNvPr id="179" name="Freeform 178"/>
              <p:cNvSpPr>
                <a:spLocks noEditPoints="1"/>
              </p:cNvSpPr>
              <p:nvPr/>
            </p:nvSpPr>
            <p:spPr bwMode="auto">
              <a:xfrm>
                <a:off x="790533" y="4882642"/>
                <a:ext cx="182631" cy="150034"/>
              </a:xfrm>
              <a:custGeom>
                <a:avLst/>
                <a:gdLst>
                  <a:gd name="T0" fmla="*/ 396 w 789"/>
                  <a:gd name="T1" fmla="*/ 0 h 712"/>
                  <a:gd name="T2" fmla="*/ 342 w 789"/>
                  <a:gd name="T3" fmla="*/ 6 h 712"/>
                  <a:gd name="T4" fmla="*/ 321 w 789"/>
                  <a:gd name="T5" fmla="*/ 71 h 712"/>
                  <a:gd name="T6" fmla="*/ 241 w 789"/>
                  <a:gd name="T7" fmla="*/ 117 h 712"/>
                  <a:gd name="T8" fmla="*/ 194 w 789"/>
                  <a:gd name="T9" fmla="*/ 89 h 712"/>
                  <a:gd name="T10" fmla="*/ 117 w 789"/>
                  <a:gd name="T11" fmla="*/ 114 h 712"/>
                  <a:gd name="T12" fmla="*/ 113 w 789"/>
                  <a:gd name="T13" fmla="*/ 117 h 712"/>
                  <a:gd name="T14" fmla="*/ 86 w 789"/>
                  <a:gd name="T15" fmla="*/ 189 h 712"/>
                  <a:gd name="T16" fmla="*/ 115 w 789"/>
                  <a:gd name="T17" fmla="*/ 219 h 712"/>
                  <a:gd name="T18" fmla="*/ 90 w 789"/>
                  <a:gd name="T19" fmla="*/ 306 h 712"/>
                  <a:gd name="T20" fmla="*/ 37 w 789"/>
                  <a:gd name="T21" fmla="*/ 321 h 712"/>
                  <a:gd name="T22" fmla="*/ 0 w 789"/>
                  <a:gd name="T23" fmla="*/ 393 h 712"/>
                  <a:gd name="T24" fmla="*/ 0 w 789"/>
                  <a:gd name="T25" fmla="*/ 397 h 712"/>
                  <a:gd name="T26" fmla="*/ 31 w 789"/>
                  <a:gd name="T27" fmla="*/ 468 h 712"/>
                  <a:gd name="T28" fmla="*/ 73 w 789"/>
                  <a:gd name="T29" fmla="*/ 468 h 712"/>
                  <a:gd name="T30" fmla="*/ 203 w 789"/>
                  <a:gd name="T31" fmla="*/ 556 h 712"/>
                  <a:gd name="T32" fmla="*/ 316 w 789"/>
                  <a:gd name="T33" fmla="*/ 601 h 712"/>
                  <a:gd name="T34" fmla="*/ 238 w 789"/>
                  <a:gd name="T35" fmla="*/ 491 h 712"/>
                  <a:gd name="T36" fmla="*/ 300 w 789"/>
                  <a:gd name="T37" fmla="*/ 461 h 712"/>
                  <a:gd name="T38" fmla="*/ 345 w 789"/>
                  <a:gd name="T39" fmla="*/ 539 h 712"/>
                  <a:gd name="T40" fmla="*/ 376 w 789"/>
                  <a:gd name="T41" fmla="*/ 417 h 712"/>
                  <a:gd name="T42" fmla="*/ 250 w 789"/>
                  <a:gd name="T43" fmla="*/ 290 h 712"/>
                  <a:gd name="T44" fmla="*/ 376 w 789"/>
                  <a:gd name="T45" fmla="*/ 125 h 712"/>
                  <a:gd name="T46" fmla="*/ 413 w 789"/>
                  <a:gd name="T47" fmla="*/ 125 h 712"/>
                  <a:gd name="T48" fmla="*/ 509 w 789"/>
                  <a:gd name="T49" fmla="*/ 211 h 712"/>
                  <a:gd name="T50" fmla="*/ 526 w 789"/>
                  <a:gd name="T51" fmla="*/ 297 h 712"/>
                  <a:gd name="T52" fmla="*/ 415 w 789"/>
                  <a:gd name="T53" fmla="*/ 227 h 712"/>
                  <a:gd name="T54" fmla="*/ 415 w 789"/>
                  <a:gd name="T55" fmla="*/ 351 h 712"/>
                  <a:gd name="T56" fmla="*/ 541 w 789"/>
                  <a:gd name="T57" fmla="*/ 432 h 712"/>
                  <a:gd name="T58" fmla="*/ 488 w 789"/>
                  <a:gd name="T59" fmla="*/ 594 h 712"/>
                  <a:gd name="T60" fmla="*/ 557 w 789"/>
                  <a:gd name="T61" fmla="*/ 652 h 712"/>
                  <a:gd name="T62" fmla="*/ 599 w 789"/>
                  <a:gd name="T63" fmla="*/ 703 h 712"/>
                  <a:gd name="T64" fmla="*/ 673 w 789"/>
                  <a:gd name="T65" fmla="*/ 674 h 712"/>
                  <a:gd name="T66" fmla="*/ 676 w 789"/>
                  <a:gd name="T67" fmla="*/ 671 h 712"/>
                  <a:gd name="T68" fmla="*/ 704 w 789"/>
                  <a:gd name="T69" fmla="*/ 599 h 712"/>
                  <a:gd name="T70" fmla="*/ 674 w 789"/>
                  <a:gd name="T71" fmla="*/ 569 h 712"/>
                  <a:gd name="T72" fmla="*/ 699 w 789"/>
                  <a:gd name="T73" fmla="*/ 482 h 712"/>
                  <a:gd name="T74" fmla="*/ 753 w 789"/>
                  <a:gd name="T75" fmla="*/ 468 h 712"/>
                  <a:gd name="T76" fmla="*/ 789 w 789"/>
                  <a:gd name="T77" fmla="*/ 396 h 712"/>
                  <a:gd name="T78" fmla="*/ 787 w 789"/>
                  <a:gd name="T79" fmla="*/ 359 h 712"/>
                  <a:gd name="T80" fmla="*/ 753 w 789"/>
                  <a:gd name="T81" fmla="*/ 321 h 712"/>
                  <a:gd name="T82" fmla="*/ 699 w 789"/>
                  <a:gd name="T83" fmla="*/ 306 h 712"/>
                  <a:gd name="T84" fmla="*/ 674 w 789"/>
                  <a:gd name="T85" fmla="*/ 219 h 712"/>
                  <a:gd name="T86" fmla="*/ 703 w 789"/>
                  <a:gd name="T87" fmla="*/ 190 h 712"/>
                  <a:gd name="T88" fmla="*/ 675 w 789"/>
                  <a:gd name="T89" fmla="*/ 116 h 712"/>
                  <a:gd name="T90" fmla="*/ 647 w 789"/>
                  <a:gd name="T91" fmla="*/ 92 h 712"/>
                  <a:gd name="T92" fmla="*/ 596 w 789"/>
                  <a:gd name="T93" fmla="*/ 89 h 712"/>
                  <a:gd name="T94" fmla="*/ 548 w 789"/>
                  <a:gd name="T95" fmla="*/ 117 h 712"/>
                  <a:gd name="T96" fmla="*/ 468 w 789"/>
                  <a:gd name="T97" fmla="*/ 71 h 712"/>
                  <a:gd name="T98" fmla="*/ 448 w 789"/>
                  <a:gd name="T99" fmla="*/ 6 h 712"/>
                  <a:gd name="T100" fmla="*/ 338 w 789"/>
                  <a:gd name="T101" fmla="*/ 245 h 712"/>
                  <a:gd name="T102" fmla="*/ 376 w 789"/>
                  <a:gd name="T103" fmla="*/ 340 h 712"/>
                  <a:gd name="T104" fmla="*/ 413 w 789"/>
                  <a:gd name="T105" fmla="*/ 559 h 712"/>
                  <a:gd name="T106" fmla="*/ 477 w 789"/>
                  <a:gd name="T107" fmla="*/ 492 h 712"/>
                  <a:gd name="T108" fmla="*/ 413 w 789"/>
                  <a:gd name="T109" fmla="*/ 42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9" h="712">
                    <a:moveTo>
                      <a:pt x="396" y="0"/>
                    </a:moveTo>
                    <a:cubicBezTo>
                      <a:pt x="396" y="0"/>
                      <a:pt x="396" y="0"/>
                      <a:pt x="396" y="0"/>
                    </a:cubicBezTo>
                    <a:cubicBezTo>
                      <a:pt x="396" y="0"/>
                      <a:pt x="396" y="0"/>
                      <a:pt x="396" y="0"/>
                    </a:cubicBezTo>
                    <a:cubicBezTo>
                      <a:pt x="391" y="0"/>
                      <a:pt x="391" y="0"/>
                      <a:pt x="391" y="0"/>
                    </a:cubicBezTo>
                    <a:cubicBezTo>
                      <a:pt x="381" y="0"/>
                      <a:pt x="370" y="0"/>
                      <a:pt x="359" y="2"/>
                    </a:cubicBezTo>
                    <a:cubicBezTo>
                      <a:pt x="353" y="3"/>
                      <a:pt x="347" y="4"/>
                      <a:pt x="342" y="6"/>
                    </a:cubicBezTo>
                    <a:cubicBezTo>
                      <a:pt x="330" y="8"/>
                      <a:pt x="321" y="19"/>
                      <a:pt x="321" y="31"/>
                    </a:cubicBezTo>
                    <a:cubicBezTo>
                      <a:pt x="321" y="32"/>
                      <a:pt x="321" y="34"/>
                      <a:pt x="321" y="36"/>
                    </a:cubicBezTo>
                    <a:cubicBezTo>
                      <a:pt x="321" y="49"/>
                      <a:pt x="321" y="71"/>
                      <a:pt x="321" y="71"/>
                    </a:cubicBezTo>
                    <a:cubicBezTo>
                      <a:pt x="321" y="72"/>
                      <a:pt x="321" y="72"/>
                      <a:pt x="321" y="73"/>
                    </a:cubicBezTo>
                    <a:cubicBezTo>
                      <a:pt x="320" y="81"/>
                      <a:pt x="314" y="87"/>
                      <a:pt x="307" y="90"/>
                    </a:cubicBezTo>
                    <a:cubicBezTo>
                      <a:pt x="284" y="96"/>
                      <a:pt x="262" y="105"/>
                      <a:pt x="241" y="117"/>
                    </a:cubicBezTo>
                    <a:cubicBezTo>
                      <a:pt x="234" y="120"/>
                      <a:pt x="226" y="120"/>
                      <a:pt x="220" y="115"/>
                    </a:cubicBezTo>
                    <a:cubicBezTo>
                      <a:pt x="219" y="114"/>
                      <a:pt x="219" y="114"/>
                      <a:pt x="218" y="113"/>
                    </a:cubicBezTo>
                    <a:cubicBezTo>
                      <a:pt x="194" y="89"/>
                      <a:pt x="194" y="89"/>
                      <a:pt x="194" y="89"/>
                    </a:cubicBezTo>
                    <a:cubicBezTo>
                      <a:pt x="193" y="88"/>
                      <a:pt x="192" y="87"/>
                      <a:pt x="190" y="86"/>
                    </a:cubicBezTo>
                    <a:cubicBezTo>
                      <a:pt x="182" y="78"/>
                      <a:pt x="168" y="76"/>
                      <a:pt x="158" y="82"/>
                    </a:cubicBezTo>
                    <a:cubicBezTo>
                      <a:pt x="143" y="91"/>
                      <a:pt x="129" y="102"/>
                      <a:pt x="117" y="114"/>
                    </a:cubicBezTo>
                    <a:cubicBezTo>
                      <a:pt x="117" y="114"/>
                      <a:pt x="117" y="114"/>
                      <a:pt x="117" y="114"/>
                    </a:cubicBezTo>
                    <a:cubicBezTo>
                      <a:pt x="117" y="114"/>
                      <a:pt x="117" y="114"/>
                      <a:pt x="117" y="114"/>
                    </a:cubicBezTo>
                    <a:cubicBezTo>
                      <a:pt x="113" y="117"/>
                      <a:pt x="113" y="117"/>
                      <a:pt x="113" y="117"/>
                    </a:cubicBezTo>
                    <a:cubicBezTo>
                      <a:pt x="106" y="125"/>
                      <a:pt x="99" y="133"/>
                      <a:pt x="93" y="142"/>
                    </a:cubicBezTo>
                    <a:cubicBezTo>
                      <a:pt x="89" y="147"/>
                      <a:pt x="86" y="152"/>
                      <a:pt x="82" y="157"/>
                    </a:cubicBezTo>
                    <a:cubicBezTo>
                      <a:pt x="76" y="167"/>
                      <a:pt x="78" y="181"/>
                      <a:pt x="86" y="189"/>
                    </a:cubicBezTo>
                    <a:cubicBezTo>
                      <a:pt x="87" y="190"/>
                      <a:pt x="88" y="192"/>
                      <a:pt x="89" y="193"/>
                    </a:cubicBezTo>
                    <a:cubicBezTo>
                      <a:pt x="98" y="202"/>
                      <a:pt x="114" y="218"/>
                      <a:pt x="114" y="218"/>
                    </a:cubicBezTo>
                    <a:cubicBezTo>
                      <a:pt x="114" y="218"/>
                      <a:pt x="115" y="219"/>
                      <a:pt x="115" y="219"/>
                    </a:cubicBezTo>
                    <a:cubicBezTo>
                      <a:pt x="120" y="226"/>
                      <a:pt x="121" y="234"/>
                      <a:pt x="117" y="241"/>
                    </a:cubicBezTo>
                    <a:cubicBezTo>
                      <a:pt x="117" y="241"/>
                      <a:pt x="117" y="241"/>
                      <a:pt x="117" y="241"/>
                    </a:cubicBezTo>
                    <a:cubicBezTo>
                      <a:pt x="106" y="262"/>
                      <a:pt x="97" y="284"/>
                      <a:pt x="90" y="306"/>
                    </a:cubicBezTo>
                    <a:cubicBezTo>
                      <a:pt x="88" y="314"/>
                      <a:pt x="82" y="319"/>
                      <a:pt x="73" y="320"/>
                    </a:cubicBezTo>
                    <a:cubicBezTo>
                      <a:pt x="73" y="320"/>
                      <a:pt x="72" y="321"/>
                      <a:pt x="71" y="321"/>
                    </a:cubicBezTo>
                    <a:cubicBezTo>
                      <a:pt x="37" y="321"/>
                      <a:pt x="37" y="321"/>
                      <a:pt x="37" y="321"/>
                    </a:cubicBezTo>
                    <a:cubicBezTo>
                      <a:pt x="35" y="321"/>
                      <a:pt x="34" y="321"/>
                      <a:pt x="32" y="321"/>
                    </a:cubicBezTo>
                    <a:cubicBezTo>
                      <a:pt x="20" y="321"/>
                      <a:pt x="10" y="329"/>
                      <a:pt x="7" y="341"/>
                    </a:cubicBezTo>
                    <a:cubicBezTo>
                      <a:pt x="3" y="357"/>
                      <a:pt x="0" y="375"/>
                      <a:pt x="0" y="393"/>
                    </a:cubicBezTo>
                    <a:cubicBezTo>
                      <a:pt x="0" y="393"/>
                      <a:pt x="0" y="393"/>
                      <a:pt x="0" y="393"/>
                    </a:cubicBezTo>
                    <a:cubicBezTo>
                      <a:pt x="0" y="393"/>
                      <a:pt x="0" y="393"/>
                      <a:pt x="0" y="393"/>
                    </a:cubicBezTo>
                    <a:cubicBezTo>
                      <a:pt x="0" y="394"/>
                      <a:pt x="0" y="396"/>
                      <a:pt x="0" y="397"/>
                    </a:cubicBezTo>
                    <a:cubicBezTo>
                      <a:pt x="0" y="408"/>
                      <a:pt x="1" y="419"/>
                      <a:pt x="3" y="429"/>
                    </a:cubicBezTo>
                    <a:cubicBezTo>
                      <a:pt x="4" y="436"/>
                      <a:pt x="5" y="442"/>
                      <a:pt x="6" y="447"/>
                    </a:cubicBezTo>
                    <a:cubicBezTo>
                      <a:pt x="9" y="459"/>
                      <a:pt x="20" y="467"/>
                      <a:pt x="31" y="468"/>
                    </a:cubicBezTo>
                    <a:cubicBezTo>
                      <a:pt x="33" y="468"/>
                      <a:pt x="34" y="468"/>
                      <a:pt x="37" y="468"/>
                    </a:cubicBezTo>
                    <a:cubicBezTo>
                      <a:pt x="71" y="468"/>
                      <a:pt x="71" y="468"/>
                      <a:pt x="71" y="468"/>
                    </a:cubicBezTo>
                    <a:cubicBezTo>
                      <a:pt x="72" y="468"/>
                      <a:pt x="73" y="468"/>
                      <a:pt x="73" y="468"/>
                    </a:cubicBezTo>
                    <a:cubicBezTo>
                      <a:pt x="82" y="469"/>
                      <a:pt x="88" y="475"/>
                      <a:pt x="90" y="482"/>
                    </a:cubicBezTo>
                    <a:cubicBezTo>
                      <a:pt x="96" y="503"/>
                      <a:pt x="104" y="523"/>
                      <a:pt x="114" y="542"/>
                    </a:cubicBezTo>
                    <a:cubicBezTo>
                      <a:pt x="144" y="543"/>
                      <a:pt x="174" y="548"/>
                      <a:pt x="203" y="556"/>
                    </a:cubicBezTo>
                    <a:cubicBezTo>
                      <a:pt x="243" y="565"/>
                      <a:pt x="277" y="588"/>
                      <a:pt x="314" y="603"/>
                    </a:cubicBezTo>
                    <a:cubicBezTo>
                      <a:pt x="319" y="604"/>
                      <a:pt x="324" y="605"/>
                      <a:pt x="329" y="606"/>
                    </a:cubicBezTo>
                    <a:cubicBezTo>
                      <a:pt x="325" y="604"/>
                      <a:pt x="320" y="603"/>
                      <a:pt x="316" y="601"/>
                    </a:cubicBezTo>
                    <a:cubicBezTo>
                      <a:pt x="299" y="592"/>
                      <a:pt x="284" y="582"/>
                      <a:pt x="273" y="570"/>
                    </a:cubicBezTo>
                    <a:cubicBezTo>
                      <a:pt x="261" y="557"/>
                      <a:pt x="252" y="544"/>
                      <a:pt x="247" y="531"/>
                    </a:cubicBezTo>
                    <a:cubicBezTo>
                      <a:pt x="241" y="517"/>
                      <a:pt x="238" y="504"/>
                      <a:pt x="238" y="491"/>
                    </a:cubicBezTo>
                    <a:cubicBezTo>
                      <a:pt x="238" y="482"/>
                      <a:pt x="242" y="473"/>
                      <a:pt x="250" y="466"/>
                    </a:cubicBezTo>
                    <a:cubicBezTo>
                      <a:pt x="257" y="458"/>
                      <a:pt x="266" y="454"/>
                      <a:pt x="277" y="454"/>
                    </a:cubicBezTo>
                    <a:cubicBezTo>
                      <a:pt x="286" y="454"/>
                      <a:pt x="294" y="456"/>
                      <a:pt x="300" y="461"/>
                    </a:cubicBezTo>
                    <a:cubicBezTo>
                      <a:pt x="306" y="465"/>
                      <a:pt x="310" y="470"/>
                      <a:pt x="313" y="478"/>
                    </a:cubicBezTo>
                    <a:cubicBezTo>
                      <a:pt x="318" y="494"/>
                      <a:pt x="323" y="507"/>
                      <a:pt x="327" y="515"/>
                    </a:cubicBezTo>
                    <a:cubicBezTo>
                      <a:pt x="331" y="524"/>
                      <a:pt x="337" y="532"/>
                      <a:pt x="345" y="539"/>
                    </a:cubicBezTo>
                    <a:cubicBezTo>
                      <a:pt x="353" y="546"/>
                      <a:pt x="363" y="552"/>
                      <a:pt x="376" y="556"/>
                    </a:cubicBezTo>
                    <a:cubicBezTo>
                      <a:pt x="376" y="556"/>
                      <a:pt x="376" y="556"/>
                      <a:pt x="376" y="556"/>
                    </a:cubicBezTo>
                    <a:cubicBezTo>
                      <a:pt x="376" y="417"/>
                      <a:pt x="376" y="417"/>
                      <a:pt x="376" y="417"/>
                    </a:cubicBezTo>
                    <a:cubicBezTo>
                      <a:pt x="350" y="410"/>
                      <a:pt x="328" y="401"/>
                      <a:pt x="310" y="392"/>
                    </a:cubicBezTo>
                    <a:cubicBezTo>
                      <a:pt x="292" y="383"/>
                      <a:pt x="278" y="371"/>
                      <a:pt x="267" y="354"/>
                    </a:cubicBezTo>
                    <a:cubicBezTo>
                      <a:pt x="256" y="337"/>
                      <a:pt x="250" y="316"/>
                      <a:pt x="250" y="290"/>
                    </a:cubicBezTo>
                    <a:cubicBezTo>
                      <a:pt x="250" y="256"/>
                      <a:pt x="261" y="228"/>
                      <a:pt x="283" y="206"/>
                    </a:cubicBezTo>
                    <a:cubicBezTo>
                      <a:pt x="305" y="183"/>
                      <a:pt x="340" y="171"/>
                      <a:pt x="376" y="168"/>
                    </a:cubicBezTo>
                    <a:cubicBezTo>
                      <a:pt x="376" y="125"/>
                      <a:pt x="376" y="125"/>
                      <a:pt x="376" y="125"/>
                    </a:cubicBezTo>
                    <a:cubicBezTo>
                      <a:pt x="376" y="115"/>
                      <a:pt x="385" y="107"/>
                      <a:pt x="395" y="107"/>
                    </a:cubicBezTo>
                    <a:cubicBezTo>
                      <a:pt x="395" y="107"/>
                      <a:pt x="395" y="107"/>
                      <a:pt x="395" y="107"/>
                    </a:cubicBezTo>
                    <a:cubicBezTo>
                      <a:pt x="405" y="107"/>
                      <a:pt x="413" y="115"/>
                      <a:pt x="413" y="125"/>
                    </a:cubicBezTo>
                    <a:cubicBezTo>
                      <a:pt x="413" y="168"/>
                      <a:pt x="413" y="168"/>
                      <a:pt x="413" y="168"/>
                    </a:cubicBezTo>
                    <a:cubicBezTo>
                      <a:pt x="434" y="170"/>
                      <a:pt x="453" y="174"/>
                      <a:pt x="469" y="181"/>
                    </a:cubicBezTo>
                    <a:cubicBezTo>
                      <a:pt x="484" y="187"/>
                      <a:pt x="498" y="197"/>
                      <a:pt x="509" y="211"/>
                    </a:cubicBezTo>
                    <a:cubicBezTo>
                      <a:pt x="518" y="221"/>
                      <a:pt x="525" y="231"/>
                      <a:pt x="530" y="242"/>
                    </a:cubicBezTo>
                    <a:cubicBezTo>
                      <a:pt x="534" y="253"/>
                      <a:pt x="537" y="262"/>
                      <a:pt x="537" y="271"/>
                    </a:cubicBezTo>
                    <a:cubicBezTo>
                      <a:pt x="537" y="281"/>
                      <a:pt x="533" y="290"/>
                      <a:pt x="526" y="297"/>
                    </a:cubicBezTo>
                    <a:cubicBezTo>
                      <a:pt x="519" y="304"/>
                      <a:pt x="510" y="308"/>
                      <a:pt x="500" y="308"/>
                    </a:cubicBezTo>
                    <a:cubicBezTo>
                      <a:pt x="480" y="308"/>
                      <a:pt x="468" y="297"/>
                      <a:pt x="462" y="276"/>
                    </a:cubicBezTo>
                    <a:cubicBezTo>
                      <a:pt x="455" y="251"/>
                      <a:pt x="440" y="235"/>
                      <a:pt x="415" y="227"/>
                    </a:cubicBezTo>
                    <a:cubicBezTo>
                      <a:pt x="414" y="227"/>
                      <a:pt x="414" y="227"/>
                      <a:pt x="413" y="227"/>
                    </a:cubicBezTo>
                    <a:cubicBezTo>
                      <a:pt x="413" y="350"/>
                      <a:pt x="413" y="350"/>
                      <a:pt x="413" y="350"/>
                    </a:cubicBezTo>
                    <a:cubicBezTo>
                      <a:pt x="415" y="351"/>
                      <a:pt x="415" y="351"/>
                      <a:pt x="415" y="351"/>
                    </a:cubicBezTo>
                    <a:cubicBezTo>
                      <a:pt x="439" y="357"/>
                      <a:pt x="459" y="364"/>
                      <a:pt x="473" y="369"/>
                    </a:cubicBezTo>
                    <a:cubicBezTo>
                      <a:pt x="488" y="375"/>
                      <a:pt x="501" y="383"/>
                      <a:pt x="513" y="393"/>
                    </a:cubicBezTo>
                    <a:cubicBezTo>
                      <a:pt x="525" y="404"/>
                      <a:pt x="534" y="417"/>
                      <a:pt x="541" y="432"/>
                    </a:cubicBezTo>
                    <a:cubicBezTo>
                      <a:pt x="548" y="448"/>
                      <a:pt x="551" y="464"/>
                      <a:pt x="551" y="482"/>
                    </a:cubicBezTo>
                    <a:cubicBezTo>
                      <a:pt x="551" y="505"/>
                      <a:pt x="546" y="526"/>
                      <a:pt x="535" y="546"/>
                    </a:cubicBezTo>
                    <a:cubicBezTo>
                      <a:pt x="524" y="566"/>
                      <a:pt x="509" y="582"/>
                      <a:pt x="488" y="594"/>
                    </a:cubicBezTo>
                    <a:cubicBezTo>
                      <a:pt x="467" y="606"/>
                      <a:pt x="442" y="613"/>
                      <a:pt x="417" y="616"/>
                    </a:cubicBezTo>
                    <a:cubicBezTo>
                      <a:pt x="425" y="616"/>
                      <a:pt x="432" y="617"/>
                      <a:pt x="439" y="618"/>
                    </a:cubicBezTo>
                    <a:cubicBezTo>
                      <a:pt x="479" y="626"/>
                      <a:pt x="521" y="631"/>
                      <a:pt x="557" y="652"/>
                    </a:cubicBezTo>
                    <a:cubicBezTo>
                      <a:pt x="573" y="662"/>
                      <a:pt x="585" y="677"/>
                      <a:pt x="591" y="695"/>
                    </a:cubicBezTo>
                    <a:cubicBezTo>
                      <a:pt x="596" y="700"/>
                      <a:pt x="596" y="700"/>
                      <a:pt x="596" y="700"/>
                    </a:cubicBezTo>
                    <a:cubicBezTo>
                      <a:pt x="597" y="700"/>
                      <a:pt x="598" y="702"/>
                      <a:pt x="599" y="703"/>
                    </a:cubicBezTo>
                    <a:cubicBezTo>
                      <a:pt x="607" y="711"/>
                      <a:pt x="621" y="712"/>
                      <a:pt x="631" y="706"/>
                    </a:cubicBezTo>
                    <a:cubicBezTo>
                      <a:pt x="646" y="697"/>
                      <a:pt x="660" y="687"/>
                      <a:pt x="673" y="674"/>
                    </a:cubicBezTo>
                    <a:cubicBezTo>
                      <a:pt x="673" y="674"/>
                      <a:pt x="673" y="674"/>
                      <a:pt x="673" y="674"/>
                    </a:cubicBezTo>
                    <a:cubicBezTo>
                      <a:pt x="673" y="674"/>
                      <a:pt x="673" y="674"/>
                      <a:pt x="673" y="674"/>
                    </a:cubicBezTo>
                    <a:cubicBezTo>
                      <a:pt x="676" y="671"/>
                      <a:pt x="676" y="671"/>
                      <a:pt x="676" y="671"/>
                    </a:cubicBezTo>
                    <a:cubicBezTo>
                      <a:pt x="676" y="671"/>
                      <a:pt x="676" y="671"/>
                      <a:pt x="676" y="671"/>
                    </a:cubicBezTo>
                    <a:cubicBezTo>
                      <a:pt x="683" y="663"/>
                      <a:pt x="690" y="655"/>
                      <a:pt x="697" y="647"/>
                    </a:cubicBezTo>
                    <a:cubicBezTo>
                      <a:pt x="701" y="641"/>
                      <a:pt x="704" y="636"/>
                      <a:pt x="707" y="631"/>
                    </a:cubicBezTo>
                    <a:cubicBezTo>
                      <a:pt x="713" y="622"/>
                      <a:pt x="712" y="608"/>
                      <a:pt x="704" y="599"/>
                    </a:cubicBezTo>
                    <a:cubicBezTo>
                      <a:pt x="703" y="598"/>
                      <a:pt x="702" y="597"/>
                      <a:pt x="700" y="595"/>
                    </a:cubicBezTo>
                    <a:cubicBezTo>
                      <a:pt x="691" y="586"/>
                      <a:pt x="676" y="571"/>
                      <a:pt x="676" y="571"/>
                    </a:cubicBezTo>
                    <a:cubicBezTo>
                      <a:pt x="675" y="570"/>
                      <a:pt x="675" y="570"/>
                      <a:pt x="674" y="569"/>
                    </a:cubicBezTo>
                    <a:cubicBezTo>
                      <a:pt x="669" y="563"/>
                      <a:pt x="669" y="554"/>
                      <a:pt x="672" y="547"/>
                    </a:cubicBezTo>
                    <a:cubicBezTo>
                      <a:pt x="685" y="525"/>
                      <a:pt x="694" y="502"/>
                      <a:pt x="700" y="478"/>
                    </a:cubicBezTo>
                    <a:cubicBezTo>
                      <a:pt x="700" y="480"/>
                      <a:pt x="700" y="481"/>
                      <a:pt x="699" y="482"/>
                    </a:cubicBezTo>
                    <a:cubicBezTo>
                      <a:pt x="702" y="475"/>
                      <a:pt x="708" y="469"/>
                      <a:pt x="716" y="468"/>
                    </a:cubicBezTo>
                    <a:cubicBezTo>
                      <a:pt x="717" y="468"/>
                      <a:pt x="717" y="468"/>
                      <a:pt x="718" y="468"/>
                    </a:cubicBezTo>
                    <a:cubicBezTo>
                      <a:pt x="753" y="468"/>
                      <a:pt x="753" y="468"/>
                      <a:pt x="753" y="468"/>
                    </a:cubicBezTo>
                    <a:cubicBezTo>
                      <a:pt x="754" y="468"/>
                      <a:pt x="756" y="468"/>
                      <a:pt x="757" y="468"/>
                    </a:cubicBezTo>
                    <a:cubicBezTo>
                      <a:pt x="769" y="468"/>
                      <a:pt x="780" y="459"/>
                      <a:pt x="783" y="448"/>
                    </a:cubicBezTo>
                    <a:cubicBezTo>
                      <a:pt x="787" y="431"/>
                      <a:pt x="789" y="414"/>
                      <a:pt x="789" y="396"/>
                    </a:cubicBezTo>
                    <a:cubicBezTo>
                      <a:pt x="789" y="396"/>
                      <a:pt x="789" y="396"/>
                      <a:pt x="789" y="396"/>
                    </a:cubicBezTo>
                    <a:cubicBezTo>
                      <a:pt x="789" y="394"/>
                      <a:pt x="789" y="393"/>
                      <a:pt x="789" y="391"/>
                    </a:cubicBezTo>
                    <a:cubicBezTo>
                      <a:pt x="789" y="380"/>
                      <a:pt x="788" y="370"/>
                      <a:pt x="787" y="359"/>
                    </a:cubicBezTo>
                    <a:cubicBezTo>
                      <a:pt x="786" y="353"/>
                      <a:pt x="785" y="347"/>
                      <a:pt x="783" y="341"/>
                    </a:cubicBezTo>
                    <a:cubicBezTo>
                      <a:pt x="781" y="330"/>
                      <a:pt x="770" y="321"/>
                      <a:pt x="758" y="321"/>
                    </a:cubicBezTo>
                    <a:cubicBezTo>
                      <a:pt x="757" y="321"/>
                      <a:pt x="755" y="321"/>
                      <a:pt x="753" y="321"/>
                    </a:cubicBezTo>
                    <a:cubicBezTo>
                      <a:pt x="745" y="320"/>
                      <a:pt x="718" y="320"/>
                      <a:pt x="718" y="320"/>
                    </a:cubicBezTo>
                    <a:cubicBezTo>
                      <a:pt x="717" y="320"/>
                      <a:pt x="717" y="320"/>
                      <a:pt x="716" y="320"/>
                    </a:cubicBezTo>
                    <a:cubicBezTo>
                      <a:pt x="708" y="319"/>
                      <a:pt x="701" y="314"/>
                      <a:pt x="699" y="306"/>
                    </a:cubicBezTo>
                    <a:cubicBezTo>
                      <a:pt x="700" y="308"/>
                      <a:pt x="700" y="310"/>
                      <a:pt x="701" y="312"/>
                    </a:cubicBezTo>
                    <a:cubicBezTo>
                      <a:pt x="694" y="288"/>
                      <a:pt x="685" y="264"/>
                      <a:pt x="672" y="241"/>
                    </a:cubicBezTo>
                    <a:cubicBezTo>
                      <a:pt x="669" y="234"/>
                      <a:pt x="669" y="226"/>
                      <a:pt x="674" y="219"/>
                    </a:cubicBezTo>
                    <a:cubicBezTo>
                      <a:pt x="675" y="219"/>
                      <a:pt x="675" y="218"/>
                      <a:pt x="676" y="218"/>
                    </a:cubicBezTo>
                    <a:cubicBezTo>
                      <a:pt x="700" y="193"/>
                      <a:pt x="700" y="193"/>
                      <a:pt x="700" y="193"/>
                    </a:cubicBezTo>
                    <a:cubicBezTo>
                      <a:pt x="701" y="192"/>
                      <a:pt x="702" y="191"/>
                      <a:pt x="703" y="190"/>
                    </a:cubicBezTo>
                    <a:cubicBezTo>
                      <a:pt x="711" y="182"/>
                      <a:pt x="713" y="168"/>
                      <a:pt x="707" y="158"/>
                    </a:cubicBezTo>
                    <a:cubicBezTo>
                      <a:pt x="698" y="143"/>
                      <a:pt x="687" y="129"/>
                      <a:pt x="675" y="116"/>
                    </a:cubicBezTo>
                    <a:cubicBezTo>
                      <a:pt x="675" y="116"/>
                      <a:pt x="675" y="116"/>
                      <a:pt x="675" y="116"/>
                    </a:cubicBezTo>
                    <a:cubicBezTo>
                      <a:pt x="675" y="116"/>
                      <a:pt x="675" y="116"/>
                      <a:pt x="675" y="116"/>
                    </a:cubicBezTo>
                    <a:cubicBezTo>
                      <a:pt x="672" y="113"/>
                      <a:pt x="672" y="113"/>
                      <a:pt x="672" y="113"/>
                    </a:cubicBezTo>
                    <a:cubicBezTo>
                      <a:pt x="664" y="106"/>
                      <a:pt x="656" y="99"/>
                      <a:pt x="647" y="92"/>
                    </a:cubicBezTo>
                    <a:cubicBezTo>
                      <a:pt x="642" y="88"/>
                      <a:pt x="637" y="85"/>
                      <a:pt x="632" y="82"/>
                    </a:cubicBezTo>
                    <a:cubicBezTo>
                      <a:pt x="622" y="76"/>
                      <a:pt x="608" y="77"/>
                      <a:pt x="600" y="85"/>
                    </a:cubicBezTo>
                    <a:cubicBezTo>
                      <a:pt x="599" y="86"/>
                      <a:pt x="597" y="87"/>
                      <a:pt x="596" y="89"/>
                    </a:cubicBezTo>
                    <a:cubicBezTo>
                      <a:pt x="587" y="98"/>
                      <a:pt x="571" y="113"/>
                      <a:pt x="571" y="113"/>
                    </a:cubicBezTo>
                    <a:cubicBezTo>
                      <a:pt x="571" y="114"/>
                      <a:pt x="570" y="114"/>
                      <a:pt x="570" y="115"/>
                    </a:cubicBezTo>
                    <a:cubicBezTo>
                      <a:pt x="563" y="120"/>
                      <a:pt x="555" y="120"/>
                      <a:pt x="548" y="117"/>
                    </a:cubicBezTo>
                    <a:cubicBezTo>
                      <a:pt x="527" y="105"/>
                      <a:pt x="505" y="96"/>
                      <a:pt x="483" y="90"/>
                    </a:cubicBezTo>
                    <a:cubicBezTo>
                      <a:pt x="475" y="87"/>
                      <a:pt x="469" y="81"/>
                      <a:pt x="469" y="73"/>
                    </a:cubicBezTo>
                    <a:cubicBezTo>
                      <a:pt x="468" y="72"/>
                      <a:pt x="468" y="71"/>
                      <a:pt x="468" y="71"/>
                    </a:cubicBezTo>
                    <a:cubicBezTo>
                      <a:pt x="468" y="36"/>
                      <a:pt x="468" y="36"/>
                      <a:pt x="468" y="36"/>
                    </a:cubicBezTo>
                    <a:cubicBezTo>
                      <a:pt x="468" y="35"/>
                      <a:pt x="468" y="33"/>
                      <a:pt x="468" y="32"/>
                    </a:cubicBezTo>
                    <a:cubicBezTo>
                      <a:pt x="468" y="20"/>
                      <a:pt x="459" y="9"/>
                      <a:pt x="448" y="6"/>
                    </a:cubicBezTo>
                    <a:cubicBezTo>
                      <a:pt x="431" y="2"/>
                      <a:pt x="414" y="0"/>
                      <a:pt x="396" y="0"/>
                    </a:cubicBezTo>
                    <a:close/>
                    <a:moveTo>
                      <a:pt x="376" y="226"/>
                    </a:moveTo>
                    <a:cubicBezTo>
                      <a:pt x="363" y="227"/>
                      <a:pt x="347" y="237"/>
                      <a:pt x="338" y="245"/>
                    </a:cubicBezTo>
                    <a:cubicBezTo>
                      <a:pt x="329" y="253"/>
                      <a:pt x="324" y="266"/>
                      <a:pt x="324" y="282"/>
                    </a:cubicBezTo>
                    <a:cubicBezTo>
                      <a:pt x="324" y="298"/>
                      <a:pt x="328" y="310"/>
                      <a:pt x="337" y="318"/>
                    </a:cubicBezTo>
                    <a:cubicBezTo>
                      <a:pt x="346" y="326"/>
                      <a:pt x="359" y="333"/>
                      <a:pt x="376" y="340"/>
                    </a:cubicBezTo>
                    <a:lnTo>
                      <a:pt x="376" y="226"/>
                    </a:lnTo>
                    <a:close/>
                    <a:moveTo>
                      <a:pt x="413" y="428"/>
                    </a:moveTo>
                    <a:cubicBezTo>
                      <a:pt x="413" y="559"/>
                      <a:pt x="413" y="559"/>
                      <a:pt x="413" y="559"/>
                    </a:cubicBezTo>
                    <a:cubicBezTo>
                      <a:pt x="414" y="559"/>
                      <a:pt x="414" y="558"/>
                      <a:pt x="415" y="558"/>
                    </a:cubicBezTo>
                    <a:cubicBezTo>
                      <a:pt x="435" y="554"/>
                      <a:pt x="450" y="546"/>
                      <a:pt x="461" y="534"/>
                    </a:cubicBezTo>
                    <a:cubicBezTo>
                      <a:pt x="472" y="522"/>
                      <a:pt x="477" y="508"/>
                      <a:pt x="477" y="492"/>
                    </a:cubicBezTo>
                    <a:cubicBezTo>
                      <a:pt x="477" y="475"/>
                      <a:pt x="472" y="461"/>
                      <a:pt x="462" y="452"/>
                    </a:cubicBezTo>
                    <a:cubicBezTo>
                      <a:pt x="451" y="443"/>
                      <a:pt x="435" y="435"/>
                      <a:pt x="415" y="428"/>
                    </a:cubicBezTo>
                    <a:cubicBezTo>
                      <a:pt x="413" y="428"/>
                      <a:pt x="413" y="428"/>
                      <a:pt x="413" y="42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solidFill>
                    <a:prstClr val="black"/>
                  </a:solidFill>
                  <a:latin typeface="Century Gothic" panose="020B0502020202020204" pitchFamily="34" charset="0"/>
                  <a:cs typeface="Arial" panose="020B0604020202020204" pitchFamily="34" charset="0"/>
                </a:endParaRPr>
              </a:p>
            </p:txBody>
          </p:sp>
          <p:sp>
            <p:nvSpPr>
              <p:cNvPr id="180" name="Freeform 197"/>
              <p:cNvSpPr>
                <a:spLocks/>
              </p:cNvSpPr>
              <p:nvPr/>
            </p:nvSpPr>
            <p:spPr bwMode="auto">
              <a:xfrm>
                <a:off x="735242" y="4999166"/>
                <a:ext cx="25970" cy="69305"/>
              </a:xfrm>
              <a:custGeom>
                <a:avLst/>
                <a:gdLst>
                  <a:gd name="T0" fmla="*/ 20 w 112"/>
                  <a:gd name="T1" fmla="*/ 0 h 330"/>
                  <a:gd name="T2" fmla="*/ 6 w 112"/>
                  <a:gd name="T3" fmla="*/ 6 h 330"/>
                  <a:gd name="T4" fmla="*/ 0 w 112"/>
                  <a:gd name="T5" fmla="*/ 20 h 330"/>
                  <a:gd name="T6" fmla="*/ 0 w 112"/>
                  <a:gd name="T7" fmla="*/ 310 h 330"/>
                  <a:gd name="T8" fmla="*/ 6 w 112"/>
                  <a:gd name="T9" fmla="*/ 324 h 330"/>
                  <a:gd name="T10" fmla="*/ 20 w 112"/>
                  <a:gd name="T11" fmla="*/ 330 h 330"/>
                  <a:gd name="T12" fmla="*/ 92 w 112"/>
                  <a:gd name="T13" fmla="*/ 330 h 330"/>
                  <a:gd name="T14" fmla="*/ 106 w 112"/>
                  <a:gd name="T15" fmla="*/ 324 h 330"/>
                  <a:gd name="T16" fmla="*/ 112 w 112"/>
                  <a:gd name="T17" fmla="*/ 310 h 330"/>
                  <a:gd name="T18" fmla="*/ 112 w 112"/>
                  <a:gd name="T19" fmla="*/ 20 h 330"/>
                  <a:gd name="T20" fmla="*/ 106 w 112"/>
                  <a:gd name="T21" fmla="*/ 6 h 330"/>
                  <a:gd name="T22" fmla="*/ 92 w 112"/>
                  <a:gd name="T23" fmla="*/ 0 h 330"/>
                  <a:gd name="T24" fmla="*/ 20 w 112"/>
                  <a:gd name="T2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330">
                    <a:moveTo>
                      <a:pt x="20" y="0"/>
                    </a:moveTo>
                    <a:cubicBezTo>
                      <a:pt x="15" y="0"/>
                      <a:pt x="10" y="2"/>
                      <a:pt x="6" y="6"/>
                    </a:cubicBezTo>
                    <a:cubicBezTo>
                      <a:pt x="3" y="10"/>
                      <a:pt x="0" y="15"/>
                      <a:pt x="0" y="20"/>
                    </a:cubicBezTo>
                    <a:cubicBezTo>
                      <a:pt x="0" y="310"/>
                      <a:pt x="0" y="310"/>
                      <a:pt x="0" y="310"/>
                    </a:cubicBezTo>
                    <a:cubicBezTo>
                      <a:pt x="0" y="315"/>
                      <a:pt x="3" y="320"/>
                      <a:pt x="6" y="324"/>
                    </a:cubicBezTo>
                    <a:cubicBezTo>
                      <a:pt x="10" y="328"/>
                      <a:pt x="15" y="330"/>
                      <a:pt x="20" y="330"/>
                    </a:cubicBezTo>
                    <a:cubicBezTo>
                      <a:pt x="92" y="330"/>
                      <a:pt x="92" y="330"/>
                      <a:pt x="92" y="330"/>
                    </a:cubicBezTo>
                    <a:cubicBezTo>
                      <a:pt x="98" y="330"/>
                      <a:pt x="103" y="328"/>
                      <a:pt x="106" y="324"/>
                    </a:cubicBezTo>
                    <a:cubicBezTo>
                      <a:pt x="110" y="320"/>
                      <a:pt x="112" y="315"/>
                      <a:pt x="112" y="310"/>
                    </a:cubicBezTo>
                    <a:cubicBezTo>
                      <a:pt x="112" y="20"/>
                      <a:pt x="112" y="20"/>
                      <a:pt x="112" y="20"/>
                    </a:cubicBezTo>
                    <a:cubicBezTo>
                      <a:pt x="112" y="15"/>
                      <a:pt x="110" y="10"/>
                      <a:pt x="106" y="6"/>
                    </a:cubicBezTo>
                    <a:cubicBezTo>
                      <a:pt x="103" y="2"/>
                      <a:pt x="98" y="0"/>
                      <a:pt x="92" y="0"/>
                    </a:cubicBezTo>
                    <a:lnTo>
                      <a:pt x="2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solidFill>
                    <a:prstClr val="black"/>
                  </a:solidFill>
                  <a:latin typeface="Century Gothic" panose="020B0502020202020204" pitchFamily="34" charset="0"/>
                  <a:cs typeface="Arial" panose="020B0604020202020204" pitchFamily="34" charset="0"/>
                </a:endParaRPr>
              </a:p>
            </p:txBody>
          </p:sp>
          <p:sp>
            <p:nvSpPr>
              <p:cNvPr id="181" name="Freeform 198"/>
              <p:cNvSpPr>
                <a:spLocks/>
              </p:cNvSpPr>
              <p:nvPr/>
            </p:nvSpPr>
            <p:spPr bwMode="auto">
              <a:xfrm>
                <a:off x="767914" y="5002974"/>
                <a:ext cx="193521" cy="86060"/>
              </a:xfrm>
              <a:custGeom>
                <a:avLst/>
                <a:gdLst>
                  <a:gd name="T0" fmla="*/ 194 w 836"/>
                  <a:gd name="T1" fmla="*/ 0 h 412"/>
                  <a:gd name="T2" fmla="*/ 14 w 836"/>
                  <a:gd name="T3" fmla="*/ 30 h 412"/>
                  <a:gd name="T4" fmla="*/ 0 w 836"/>
                  <a:gd name="T5" fmla="*/ 49 h 412"/>
                  <a:gd name="T6" fmla="*/ 0 w 836"/>
                  <a:gd name="T7" fmla="*/ 243 h 412"/>
                  <a:gd name="T8" fmla="*/ 21 w 836"/>
                  <a:gd name="T9" fmla="*/ 266 h 412"/>
                  <a:gd name="T10" fmla="*/ 56 w 836"/>
                  <a:gd name="T11" fmla="*/ 271 h 412"/>
                  <a:gd name="T12" fmla="*/ 74 w 836"/>
                  <a:gd name="T13" fmla="*/ 277 h 412"/>
                  <a:gd name="T14" fmla="*/ 110 w 836"/>
                  <a:gd name="T15" fmla="*/ 292 h 412"/>
                  <a:gd name="T16" fmla="*/ 208 w 836"/>
                  <a:gd name="T17" fmla="*/ 339 h 412"/>
                  <a:gd name="T18" fmla="*/ 308 w 836"/>
                  <a:gd name="T19" fmla="*/ 386 h 412"/>
                  <a:gd name="T20" fmla="*/ 379 w 836"/>
                  <a:gd name="T21" fmla="*/ 410 h 412"/>
                  <a:gd name="T22" fmla="*/ 510 w 836"/>
                  <a:gd name="T23" fmla="*/ 396 h 412"/>
                  <a:gd name="T24" fmla="*/ 628 w 836"/>
                  <a:gd name="T25" fmla="*/ 378 h 412"/>
                  <a:gd name="T26" fmla="*/ 726 w 836"/>
                  <a:gd name="T27" fmla="*/ 331 h 412"/>
                  <a:gd name="T28" fmla="*/ 816 w 836"/>
                  <a:gd name="T29" fmla="*/ 265 h 412"/>
                  <a:gd name="T30" fmla="*/ 816 w 836"/>
                  <a:gd name="T31" fmla="*/ 265 h 412"/>
                  <a:gd name="T32" fmla="*/ 834 w 836"/>
                  <a:gd name="T33" fmla="*/ 227 h 412"/>
                  <a:gd name="T34" fmla="*/ 817 w 836"/>
                  <a:gd name="T35" fmla="*/ 211 h 412"/>
                  <a:gd name="T36" fmla="*/ 834 w 836"/>
                  <a:gd name="T37" fmla="*/ 187 h 412"/>
                  <a:gd name="T38" fmla="*/ 790 w 836"/>
                  <a:gd name="T39" fmla="*/ 148 h 412"/>
                  <a:gd name="T40" fmla="*/ 697 w 836"/>
                  <a:gd name="T41" fmla="*/ 188 h 412"/>
                  <a:gd name="T42" fmla="*/ 592 w 836"/>
                  <a:gd name="T43" fmla="*/ 231 h 412"/>
                  <a:gd name="T44" fmla="*/ 442 w 836"/>
                  <a:gd name="T45" fmla="*/ 226 h 412"/>
                  <a:gd name="T46" fmla="*/ 404 w 836"/>
                  <a:gd name="T47" fmla="*/ 211 h 412"/>
                  <a:gd name="T48" fmla="*/ 383 w 836"/>
                  <a:gd name="T49" fmla="*/ 202 h 412"/>
                  <a:gd name="T50" fmla="*/ 370 w 836"/>
                  <a:gd name="T51" fmla="*/ 198 h 412"/>
                  <a:gd name="T52" fmla="*/ 436 w 836"/>
                  <a:gd name="T53" fmla="*/ 195 h 412"/>
                  <a:gd name="T54" fmla="*/ 593 w 836"/>
                  <a:gd name="T55" fmla="*/ 205 h 412"/>
                  <a:gd name="T56" fmla="*/ 632 w 836"/>
                  <a:gd name="T57" fmla="*/ 198 h 412"/>
                  <a:gd name="T58" fmla="*/ 655 w 836"/>
                  <a:gd name="T59" fmla="*/ 171 h 412"/>
                  <a:gd name="T60" fmla="*/ 655 w 836"/>
                  <a:gd name="T61" fmla="*/ 120 h 412"/>
                  <a:gd name="T62" fmla="*/ 599 w 836"/>
                  <a:gd name="T63" fmla="*/ 90 h 412"/>
                  <a:gd name="T64" fmla="*/ 529 w 836"/>
                  <a:gd name="T65" fmla="*/ 75 h 412"/>
                  <a:gd name="T66" fmla="*/ 414 w 836"/>
                  <a:gd name="T67" fmla="*/ 63 h 412"/>
                  <a:gd name="T68" fmla="*/ 351 w 836"/>
                  <a:gd name="T69" fmla="*/ 34 h 412"/>
                  <a:gd name="T70" fmla="*/ 233 w 836"/>
                  <a:gd name="T71" fmla="*/ 1 h 412"/>
                  <a:gd name="T72" fmla="*/ 194 w 836"/>
                  <a:gd name="T73"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6" h="412">
                    <a:moveTo>
                      <a:pt x="194" y="0"/>
                    </a:moveTo>
                    <a:cubicBezTo>
                      <a:pt x="104" y="1"/>
                      <a:pt x="14" y="30"/>
                      <a:pt x="14" y="30"/>
                    </a:cubicBezTo>
                    <a:cubicBezTo>
                      <a:pt x="6" y="33"/>
                      <a:pt x="0" y="41"/>
                      <a:pt x="0" y="49"/>
                    </a:cubicBezTo>
                    <a:cubicBezTo>
                      <a:pt x="0" y="243"/>
                      <a:pt x="0" y="243"/>
                      <a:pt x="0" y="243"/>
                    </a:cubicBezTo>
                    <a:cubicBezTo>
                      <a:pt x="0" y="256"/>
                      <a:pt x="9" y="265"/>
                      <a:pt x="21" y="266"/>
                    </a:cubicBezTo>
                    <a:cubicBezTo>
                      <a:pt x="27" y="267"/>
                      <a:pt x="36" y="268"/>
                      <a:pt x="56" y="271"/>
                    </a:cubicBezTo>
                    <a:cubicBezTo>
                      <a:pt x="57" y="271"/>
                      <a:pt x="64" y="273"/>
                      <a:pt x="74" y="277"/>
                    </a:cubicBezTo>
                    <a:cubicBezTo>
                      <a:pt x="84" y="281"/>
                      <a:pt x="96" y="286"/>
                      <a:pt x="110" y="292"/>
                    </a:cubicBezTo>
                    <a:cubicBezTo>
                      <a:pt x="139" y="305"/>
                      <a:pt x="173" y="322"/>
                      <a:pt x="208" y="339"/>
                    </a:cubicBezTo>
                    <a:cubicBezTo>
                      <a:pt x="243" y="356"/>
                      <a:pt x="279" y="373"/>
                      <a:pt x="308" y="386"/>
                    </a:cubicBezTo>
                    <a:cubicBezTo>
                      <a:pt x="338" y="399"/>
                      <a:pt x="360" y="408"/>
                      <a:pt x="379" y="410"/>
                    </a:cubicBezTo>
                    <a:cubicBezTo>
                      <a:pt x="408" y="412"/>
                      <a:pt x="459" y="404"/>
                      <a:pt x="510" y="396"/>
                    </a:cubicBezTo>
                    <a:cubicBezTo>
                      <a:pt x="561" y="388"/>
                      <a:pt x="614" y="379"/>
                      <a:pt x="628" y="378"/>
                    </a:cubicBezTo>
                    <a:cubicBezTo>
                      <a:pt x="669" y="376"/>
                      <a:pt x="703" y="345"/>
                      <a:pt x="726" y="331"/>
                    </a:cubicBezTo>
                    <a:cubicBezTo>
                      <a:pt x="755" y="312"/>
                      <a:pt x="788" y="291"/>
                      <a:pt x="816" y="265"/>
                    </a:cubicBezTo>
                    <a:cubicBezTo>
                      <a:pt x="816" y="265"/>
                      <a:pt x="816" y="265"/>
                      <a:pt x="816" y="265"/>
                    </a:cubicBezTo>
                    <a:cubicBezTo>
                      <a:pt x="826" y="255"/>
                      <a:pt x="834" y="243"/>
                      <a:pt x="834" y="227"/>
                    </a:cubicBezTo>
                    <a:cubicBezTo>
                      <a:pt x="832" y="213"/>
                      <a:pt x="820" y="217"/>
                      <a:pt x="817" y="211"/>
                    </a:cubicBezTo>
                    <a:cubicBezTo>
                      <a:pt x="821" y="207"/>
                      <a:pt x="833" y="196"/>
                      <a:pt x="834" y="187"/>
                    </a:cubicBezTo>
                    <a:cubicBezTo>
                      <a:pt x="836" y="162"/>
                      <a:pt x="811" y="150"/>
                      <a:pt x="790" y="148"/>
                    </a:cubicBezTo>
                    <a:cubicBezTo>
                      <a:pt x="752" y="146"/>
                      <a:pt x="717" y="170"/>
                      <a:pt x="697" y="188"/>
                    </a:cubicBezTo>
                    <a:cubicBezTo>
                      <a:pt x="668" y="216"/>
                      <a:pt x="636" y="226"/>
                      <a:pt x="592" y="231"/>
                    </a:cubicBezTo>
                    <a:cubicBezTo>
                      <a:pt x="539" y="237"/>
                      <a:pt x="490" y="241"/>
                      <a:pt x="442" y="226"/>
                    </a:cubicBezTo>
                    <a:cubicBezTo>
                      <a:pt x="435" y="224"/>
                      <a:pt x="419" y="217"/>
                      <a:pt x="404" y="211"/>
                    </a:cubicBezTo>
                    <a:cubicBezTo>
                      <a:pt x="397" y="208"/>
                      <a:pt x="390" y="205"/>
                      <a:pt x="383" y="202"/>
                    </a:cubicBezTo>
                    <a:cubicBezTo>
                      <a:pt x="378" y="200"/>
                      <a:pt x="375" y="199"/>
                      <a:pt x="370" y="198"/>
                    </a:cubicBezTo>
                    <a:cubicBezTo>
                      <a:pt x="386" y="196"/>
                      <a:pt x="412" y="192"/>
                      <a:pt x="436" y="195"/>
                    </a:cubicBezTo>
                    <a:cubicBezTo>
                      <a:pt x="465" y="198"/>
                      <a:pt x="556" y="199"/>
                      <a:pt x="593" y="205"/>
                    </a:cubicBezTo>
                    <a:cubicBezTo>
                      <a:pt x="608" y="208"/>
                      <a:pt x="622" y="205"/>
                      <a:pt x="632" y="198"/>
                    </a:cubicBezTo>
                    <a:cubicBezTo>
                      <a:pt x="643" y="191"/>
                      <a:pt x="650" y="181"/>
                      <a:pt x="655" y="171"/>
                    </a:cubicBezTo>
                    <a:cubicBezTo>
                      <a:pt x="665" y="151"/>
                      <a:pt x="669" y="140"/>
                      <a:pt x="655" y="120"/>
                    </a:cubicBezTo>
                    <a:cubicBezTo>
                      <a:pt x="642" y="102"/>
                      <a:pt x="622" y="96"/>
                      <a:pt x="599" y="90"/>
                    </a:cubicBezTo>
                    <a:cubicBezTo>
                      <a:pt x="577" y="83"/>
                      <a:pt x="552" y="79"/>
                      <a:pt x="529" y="75"/>
                    </a:cubicBezTo>
                    <a:cubicBezTo>
                      <a:pt x="483" y="68"/>
                      <a:pt x="448" y="70"/>
                      <a:pt x="414" y="63"/>
                    </a:cubicBezTo>
                    <a:cubicBezTo>
                      <a:pt x="402" y="61"/>
                      <a:pt x="380" y="48"/>
                      <a:pt x="351" y="34"/>
                    </a:cubicBezTo>
                    <a:cubicBezTo>
                      <a:pt x="321" y="20"/>
                      <a:pt x="283" y="6"/>
                      <a:pt x="233" y="1"/>
                    </a:cubicBezTo>
                    <a:cubicBezTo>
                      <a:pt x="220" y="0"/>
                      <a:pt x="207" y="0"/>
                      <a:pt x="19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solidFill>
                    <a:prstClr val="black"/>
                  </a:solidFill>
                  <a:latin typeface="Century Gothic" panose="020B0502020202020204" pitchFamily="34" charset="0"/>
                  <a:cs typeface="Arial" panose="020B0604020202020204" pitchFamily="34" charset="0"/>
                </a:endParaRPr>
              </a:p>
            </p:txBody>
          </p:sp>
        </p:grpSp>
        <p:sp>
          <p:nvSpPr>
            <p:cNvPr id="168" name="TextBox 167"/>
            <p:cNvSpPr txBox="1"/>
            <p:nvPr/>
          </p:nvSpPr>
          <p:spPr>
            <a:xfrm>
              <a:off x="3835948" y="5371278"/>
              <a:ext cx="3864792" cy="222945"/>
            </a:xfrm>
            <a:prstGeom prst="rect">
              <a:avLst/>
            </a:prstGeom>
            <a:noFill/>
          </p:spPr>
          <p:txBody>
            <a:bodyPr wrap="square" lIns="36000" tIns="0" rIns="0" bIns="0" rtlCol="0" anchor="ctr" anchorCtr="0">
              <a:noAutofit/>
            </a:bodyPr>
            <a:lstStyle/>
            <a:p>
              <a:pPr marL="0" lvl="1" defTabSz="823683" fontAlgn="base">
                <a:lnSpc>
                  <a:spcPct val="114000"/>
                </a:lnSpc>
                <a:spcBef>
                  <a:spcPts val="200"/>
                </a:spcBef>
                <a:spcAft>
                  <a:spcPct val="0"/>
                </a:spcAft>
                <a:buClr>
                  <a:srgbClr val="003B89"/>
                </a:buClr>
                <a:buSzPct val="100000"/>
              </a:pPr>
              <a:r>
                <a:rPr lang="en-US" sz="1200" b="1" dirty="0">
                  <a:solidFill>
                    <a:srgbClr val="002060"/>
                  </a:solidFill>
                  <a:latin typeface="Century Gothic" panose="020B0502020202020204" pitchFamily="34" charset="0"/>
                  <a:cs typeface="Arial" panose="020B0604020202020204" pitchFamily="34" charset="0"/>
                  <a:sym typeface="Calibri"/>
                </a:rPr>
                <a:t>Significant uranium processing, fuel pellets and FA production capabilities at UMP</a:t>
              </a:r>
            </a:p>
          </p:txBody>
        </p:sp>
        <p:grpSp>
          <p:nvGrpSpPr>
            <p:cNvPr id="169" name="Group 168"/>
            <p:cNvGrpSpPr/>
            <p:nvPr/>
          </p:nvGrpSpPr>
          <p:grpSpPr>
            <a:xfrm>
              <a:off x="3347463" y="5306949"/>
              <a:ext cx="433155" cy="351590"/>
              <a:chOff x="3396303" y="5306949"/>
              <a:chExt cx="524117" cy="351590"/>
            </a:xfrm>
          </p:grpSpPr>
          <p:sp>
            <p:nvSpPr>
              <p:cNvPr id="170" name="Rounded Rectangle 190"/>
              <p:cNvSpPr/>
              <p:nvPr/>
            </p:nvSpPr>
            <p:spPr>
              <a:xfrm>
                <a:off x="3396303" y="5306949"/>
                <a:ext cx="524117" cy="351590"/>
              </a:xfrm>
              <a:prstGeom prst="roundRect">
                <a:avLst/>
              </a:prstGeom>
              <a:solidFill>
                <a:srgbClr val="0026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prstClr val="white"/>
                  </a:solidFill>
                  <a:latin typeface="Century Gothic" panose="020B0502020202020204" pitchFamily="34" charset="0"/>
                  <a:cs typeface="Arial" panose="020B0604020202020204" pitchFamily="34" charset="0"/>
                </a:endParaRPr>
              </a:p>
            </p:txBody>
          </p:sp>
          <p:grpSp>
            <p:nvGrpSpPr>
              <p:cNvPr id="171" name="Group 192"/>
              <p:cNvGrpSpPr>
                <a:grpSpLocks noChangeAspect="1"/>
              </p:cNvGrpSpPr>
              <p:nvPr/>
            </p:nvGrpSpPr>
            <p:grpSpPr>
              <a:xfrm>
                <a:off x="3423385" y="5357416"/>
                <a:ext cx="393403" cy="245700"/>
                <a:chOff x="4244150" y="3305682"/>
                <a:chExt cx="1239076" cy="1153606"/>
              </a:xfrm>
              <a:solidFill>
                <a:schemeClr val="bg1"/>
              </a:solidFill>
            </p:grpSpPr>
            <p:sp>
              <p:nvSpPr>
                <p:cNvPr id="172" name="Freeform 6"/>
                <p:cNvSpPr>
                  <a:spLocks noEditPoints="1"/>
                </p:cNvSpPr>
                <p:nvPr/>
              </p:nvSpPr>
              <p:spPr bwMode="auto">
                <a:xfrm>
                  <a:off x="4244150" y="3305682"/>
                  <a:ext cx="1109663" cy="925514"/>
                </a:xfrm>
                <a:custGeom>
                  <a:avLst/>
                  <a:gdLst>
                    <a:gd name="T0" fmla="*/ 296 w 296"/>
                    <a:gd name="T1" fmla="*/ 65 h 247"/>
                    <a:gd name="T2" fmla="*/ 259 w 296"/>
                    <a:gd name="T3" fmla="*/ 33 h 247"/>
                    <a:gd name="T4" fmla="*/ 221 w 296"/>
                    <a:gd name="T5" fmla="*/ 0 h 247"/>
                    <a:gd name="T6" fmla="*/ 184 w 296"/>
                    <a:gd name="T7" fmla="*/ 33 h 247"/>
                    <a:gd name="T8" fmla="*/ 146 w 296"/>
                    <a:gd name="T9" fmla="*/ 65 h 247"/>
                    <a:gd name="T10" fmla="*/ 187 w 296"/>
                    <a:gd name="T11" fmla="*/ 65 h 247"/>
                    <a:gd name="T12" fmla="*/ 6 w 296"/>
                    <a:gd name="T13" fmla="*/ 202 h 247"/>
                    <a:gd name="T14" fmla="*/ 4 w 296"/>
                    <a:gd name="T15" fmla="*/ 208 h 247"/>
                    <a:gd name="T16" fmla="*/ 262 w 296"/>
                    <a:gd name="T17" fmla="*/ 65 h 247"/>
                    <a:gd name="T18" fmla="*/ 296 w 296"/>
                    <a:gd name="T19" fmla="*/ 65 h 247"/>
                    <a:gd name="T20" fmla="*/ 296 w 296"/>
                    <a:gd name="T21" fmla="*/ 65 h 247"/>
                    <a:gd name="T22" fmla="*/ 296 w 296"/>
                    <a:gd name="T23" fmla="*/ 6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47">
                      <a:moveTo>
                        <a:pt x="296" y="65"/>
                      </a:moveTo>
                      <a:cubicBezTo>
                        <a:pt x="259" y="33"/>
                        <a:pt x="259" y="33"/>
                        <a:pt x="259" y="33"/>
                      </a:cubicBezTo>
                      <a:cubicBezTo>
                        <a:pt x="221" y="0"/>
                        <a:pt x="221" y="0"/>
                        <a:pt x="221" y="0"/>
                      </a:cubicBezTo>
                      <a:cubicBezTo>
                        <a:pt x="184" y="33"/>
                        <a:pt x="184" y="33"/>
                        <a:pt x="184" y="33"/>
                      </a:cubicBezTo>
                      <a:cubicBezTo>
                        <a:pt x="146" y="65"/>
                        <a:pt x="146" y="65"/>
                        <a:pt x="146" y="65"/>
                      </a:cubicBezTo>
                      <a:cubicBezTo>
                        <a:pt x="187" y="65"/>
                        <a:pt x="187" y="65"/>
                        <a:pt x="187" y="65"/>
                      </a:cubicBezTo>
                      <a:cubicBezTo>
                        <a:pt x="174" y="150"/>
                        <a:pt x="95" y="216"/>
                        <a:pt x="6" y="202"/>
                      </a:cubicBezTo>
                      <a:cubicBezTo>
                        <a:pt x="2" y="202"/>
                        <a:pt x="0" y="207"/>
                        <a:pt x="4" y="208"/>
                      </a:cubicBezTo>
                      <a:cubicBezTo>
                        <a:pt x="115" y="247"/>
                        <a:pt x="243" y="183"/>
                        <a:pt x="262" y="65"/>
                      </a:cubicBezTo>
                      <a:lnTo>
                        <a:pt x="296" y="65"/>
                      </a:lnTo>
                      <a:close/>
                      <a:moveTo>
                        <a:pt x="296" y="65"/>
                      </a:moveTo>
                      <a:cubicBezTo>
                        <a:pt x="296" y="65"/>
                        <a:pt x="296" y="65"/>
                        <a:pt x="296" y="65"/>
                      </a:cubicBezTo>
                    </a:path>
                  </a:pathLst>
                </a:custGeom>
                <a:grpFill/>
                <a:ln>
                  <a:noFill/>
                </a:ln>
              </p:spPr>
              <p:txBody>
                <a:bodyPr vert="horz" wrap="square" lIns="91440" tIns="45720" rIns="91440" bIns="45720" numCol="1" anchor="t" anchorCtr="0" compatLnSpc="1">
                  <a:prstTxWarp prst="textNoShape">
                    <a:avLst/>
                  </a:prstTxWarp>
                </a:bodyPr>
                <a:lstStyle/>
                <a:p>
                  <a:endParaRPr lang="en-US" sz="1200" dirty="0">
                    <a:solidFill>
                      <a:prstClr val="black"/>
                    </a:solidFill>
                    <a:latin typeface="Century Gothic" panose="020B0502020202020204" pitchFamily="34" charset="0"/>
                    <a:cs typeface="Arial" panose="020B0604020202020204" pitchFamily="34" charset="0"/>
                  </a:endParaRPr>
                </a:p>
              </p:txBody>
            </p:sp>
            <p:sp>
              <p:nvSpPr>
                <p:cNvPr id="173" name="Freeform 7"/>
                <p:cNvSpPr>
                  <a:spLocks noEditPoints="1"/>
                </p:cNvSpPr>
                <p:nvPr/>
              </p:nvSpPr>
              <p:spPr bwMode="auto">
                <a:xfrm>
                  <a:off x="5122863" y="3960813"/>
                  <a:ext cx="142875" cy="498475"/>
                </a:xfrm>
                <a:custGeom>
                  <a:avLst/>
                  <a:gdLst>
                    <a:gd name="T0" fmla="*/ 38 w 38"/>
                    <a:gd name="T1" fmla="*/ 0 h 133"/>
                    <a:gd name="T2" fmla="*/ 0 w 38"/>
                    <a:gd name="T3" fmla="*/ 28 h 133"/>
                    <a:gd name="T4" fmla="*/ 0 w 38"/>
                    <a:gd name="T5" fmla="*/ 133 h 133"/>
                    <a:gd name="T6" fmla="*/ 38 w 38"/>
                    <a:gd name="T7" fmla="*/ 133 h 133"/>
                    <a:gd name="T8" fmla="*/ 38 w 38"/>
                    <a:gd name="T9" fmla="*/ 0 h 133"/>
                    <a:gd name="T10" fmla="*/ 38 w 38"/>
                    <a:gd name="T11" fmla="*/ 0 h 133"/>
                    <a:gd name="T12" fmla="*/ 38 w 38"/>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38" h="133">
                      <a:moveTo>
                        <a:pt x="38" y="0"/>
                      </a:moveTo>
                      <a:cubicBezTo>
                        <a:pt x="27" y="11"/>
                        <a:pt x="14" y="20"/>
                        <a:pt x="0" y="28"/>
                      </a:cubicBezTo>
                      <a:cubicBezTo>
                        <a:pt x="0" y="133"/>
                        <a:pt x="0" y="133"/>
                        <a:pt x="0" y="133"/>
                      </a:cubicBezTo>
                      <a:cubicBezTo>
                        <a:pt x="38" y="133"/>
                        <a:pt x="38" y="133"/>
                        <a:pt x="38" y="133"/>
                      </a:cubicBezTo>
                      <a:lnTo>
                        <a:pt x="38" y="0"/>
                      </a:lnTo>
                      <a:close/>
                      <a:moveTo>
                        <a:pt x="38" y="0"/>
                      </a:moveTo>
                      <a:cubicBezTo>
                        <a:pt x="38" y="0"/>
                        <a:pt x="38" y="0"/>
                        <a:pt x="38" y="0"/>
                      </a:cubicBezTo>
                    </a:path>
                  </a:pathLst>
                </a:custGeom>
                <a:grpFill/>
                <a:ln>
                  <a:noFill/>
                </a:ln>
              </p:spPr>
              <p:txBody>
                <a:bodyPr vert="horz" wrap="square" lIns="91440" tIns="45720" rIns="91440" bIns="45720" numCol="1" anchor="t" anchorCtr="0" compatLnSpc="1">
                  <a:prstTxWarp prst="textNoShape">
                    <a:avLst/>
                  </a:prstTxWarp>
                </a:bodyPr>
                <a:lstStyle/>
                <a:p>
                  <a:endParaRPr lang="en-US" sz="1200" dirty="0">
                    <a:solidFill>
                      <a:prstClr val="black"/>
                    </a:solidFill>
                    <a:latin typeface="Century Gothic" panose="020B0502020202020204" pitchFamily="34" charset="0"/>
                    <a:cs typeface="Arial" panose="020B0604020202020204" pitchFamily="34" charset="0"/>
                  </a:endParaRPr>
                </a:p>
              </p:txBody>
            </p:sp>
            <p:sp>
              <p:nvSpPr>
                <p:cNvPr id="174" name="Freeform 8"/>
                <p:cNvSpPr>
                  <a:spLocks noEditPoints="1"/>
                </p:cNvSpPr>
                <p:nvPr/>
              </p:nvSpPr>
              <p:spPr bwMode="auto">
                <a:xfrm>
                  <a:off x="4905376" y="4098925"/>
                  <a:ext cx="146050" cy="360362"/>
                </a:xfrm>
                <a:custGeom>
                  <a:avLst/>
                  <a:gdLst>
                    <a:gd name="T0" fmla="*/ 0 w 39"/>
                    <a:gd name="T1" fmla="*/ 96 h 96"/>
                    <a:gd name="T2" fmla="*/ 39 w 39"/>
                    <a:gd name="T3" fmla="*/ 96 h 96"/>
                    <a:gd name="T4" fmla="*/ 39 w 39"/>
                    <a:gd name="T5" fmla="*/ 0 h 96"/>
                    <a:gd name="T6" fmla="*/ 0 w 39"/>
                    <a:gd name="T7" fmla="*/ 12 h 96"/>
                    <a:gd name="T8" fmla="*/ 0 w 39"/>
                    <a:gd name="T9" fmla="*/ 96 h 96"/>
                    <a:gd name="T10" fmla="*/ 0 w 39"/>
                    <a:gd name="T11" fmla="*/ 96 h 96"/>
                    <a:gd name="T12" fmla="*/ 0 w 39"/>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39" h="96">
                      <a:moveTo>
                        <a:pt x="0" y="96"/>
                      </a:moveTo>
                      <a:cubicBezTo>
                        <a:pt x="39" y="96"/>
                        <a:pt x="39" y="96"/>
                        <a:pt x="39" y="96"/>
                      </a:cubicBezTo>
                      <a:cubicBezTo>
                        <a:pt x="39" y="0"/>
                        <a:pt x="39" y="0"/>
                        <a:pt x="39" y="0"/>
                      </a:cubicBezTo>
                      <a:cubicBezTo>
                        <a:pt x="26" y="5"/>
                        <a:pt x="14" y="10"/>
                        <a:pt x="0" y="12"/>
                      </a:cubicBezTo>
                      <a:lnTo>
                        <a:pt x="0" y="96"/>
                      </a:lnTo>
                      <a:close/>
                      <a:moveTo>
                        <a:pt x="0" y="96"/>
                      </a:moveTo>
                      <a:cubicBezTo>
                        <a:pt x="0" y="96"/>
                        <a:pt x="0" y="96"/>
                        <a:pt x="0" y="96"/>
                      </a:cubicBezTo>
                    </a:path>
                  </a:pathLst>
                </a:custGeom>
                <a:grpFill/>
                <a:ln>
                  <a:noFill/>
                </a:ln>
              </p:spPr>
              <p:txBody>
                <a:bodyPr vert="horz" wrap="square" lIns="91440" tIns="45720" rIns="91440" bIns="45720" numCol="1" anchor="t" anchorCtr="0" compatLnSpc="1">
                  <a:prstTxWarp prst="textNoShape">
                    <a:avLst/>
                  </a:prstTxWarp>
                </a:bodyPr>
                <a:lstStyle/>
                <a:p>
                  <a:endParaRPr lang="en-US" sz="1200" dirty="0">
                    <a:solidFill>
                      <a:prstClr val="black"/>
                    </a:solidFill>
                    <a:latin typeface="Century Gothic" panose="020B0502020202020204" pitchFamily="34" charset="0"/>
                    <a:cs typeface="Arial" panose="020B0604020202020204" pitchFamily="34" charset="0"/>
                  </a:endParaRPr>
                </a:p>
              </p:txBody>
            </p:sp>
            <p:sp>
              <p:nvSpPr>
                <p:cNvPr id="175" name="Freeform 9"/>
                <p:cNvSpPr>
                  <a:spLocks noEditPoints="1"/>
                </p:cNvSpPr>
                <p:nvPr/>
              </p:nvSpPr>
              <p:spPr bwMode="auto">
                <a:xfrm>
                  <a:off x="5337176" y="3586163"/>
                  <a:ext cx="146050" cy="873125"/>
                </a:xfrm>
                <a:custGeom>
                  <a:avLst/>
                  <a:gdLst>
                    <a:gd name="T0" fmla="*/ 0 w 39"/>
                    <a:gd name="T1" fmla="*/ 233 h 233"/>
                    <a:gd name="T2" fmla="*/ 39 w 39"/>
                    <a:gd name="T3" fmla="*/ 233 h 233"/>
                    <a:gd name="T4" fmla="*/ 39 w 39"/>
                    <a:gd name="T5" fmla="*/ 0 h 233"/>
                    <a:gd name="T6" fmla="*/ 38 w 39"/>
                    <a:gd name="T7" fmla="*/ 0 h 233"/>
                    <a:gd name="T8" fmla="*/ 0 w 39"/>
                    <a:gd name="T9" fmla="*/ 79 h 233"/>
                    <a:gd name="T10" fmla="*/ 0 w 39"/>
                    <a:gd name="T11" fmla="*/ 233 h 233"/>
                    <a:gd name="T12" fmla="*/ 0 w 39"/>
                    <a:gd name="T13" fmla="*/ 233 h 233"/>
                    <a:gd name="T14" fmla="*/ 0 w 39"/>
                    <a:gd name="T15" fmla="*/ 233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33">
                      <a:moveTo>
                        <a:pt x="0" y="233"/>
                      </a:moveTo>
                      <a:cubicBezTo>
                        <a:pt x="39" y="233"/>
                        <a:pt x="39" y="233"/>
                        <a:pt x="39" y="233"/>
                      </a:cubicBezTo>
                      <a:cubicBezTo>
                        <a:pt x="39" y="0"/>
                        <a:pt x="39" y="0"/>
                        <a:pt x="39" y="0"/>
                      </a:cubicBezTo>
                      <a:cubicBezTo>
                        <a:pt x="38" y="0"/>
                        <a:pt x="38" y="0"/>
                        <a:pt x="38" y="0"/>
                      </a:cubicBezTo>
                      <a:cubicBezTo>
                        <a:pt x="32" y="30"/>
                        <a:pt x="19" y="57"/>
                        <a:pt x="0" y="79"/>
                      </a:cubicBezTo>
                      <a:lnTo>
                        <a:pt x="0" y="233"/>
                      </a:lnTo>
                      <a:close/>
                      <a:moveTo>
                        <a:pt x="0" y="233"/>
                      </a:moveTo>
                      <a:cubicBezTo>
                        <a:pt x="0" y="233"/>
                        <a:pt x="0" y="233"/>
                        <a:pt x="0" y="233"/>
                      </a:cubicBezTo>
                    </a:path>
                  </a:pathLst>
                </a:custGeom>
                <a:grpFill/>
                <a:ln>
                  <a:noFill/>
                </a:ln>
              </p:spPr>
              <p:txBody>
                <a:bodyPr vert="horz" wrap="square" lIns="91440" tIns="45720" rIns="91440" bIns="45720" numCol="1" anchor="t" anchorCtr="0" compatLnSpc="1">
                  <a:prstTxWarp prst="textNoShape">
                    <a:avLst/>
                  </a:prstTxWarp>
                </a:bodyPr>
                <a:lstStyle/>
                <a:p>
                  <a:endParaRPr lang="en-US" sz="1200" dirty="0">
                    <a:solidFill>
                      <a:prstClr val="black"/>
                    </a:solidFill>
                    <a:latin typeface="Century Gothic" panose="020B0502020202020204" pitchFamily="34" charset="0"/>
                    <a:cs typeface="Arial" panose="020B0604020202020204" pitchFamily="34" charset="0"/>
                  </a:endParaRPr>
                </a:p>
              </p:txBody>
            </p:sp>
            <p:sp>
              <p:nvSpPr>
                <p:cNvPr id="176" name="Freeform 10"/>
                <p:cNvSpPr>
                  <a:spLocks noEditPoints="1"/>
                </p:cNvSpPr>
                <p:nvPr/>
              </p:nvSpPr>
              <p:spPr bwMode="auto">
                <a:xfrm>
                  <a:off x="4475163" y="4121150"/>
                  <a:ext cx="141288" cy="338137"/>
                </a:xfrm>
                <a:custGeom>
                  <a:avLst/>
                  <a:gdLst>
                    <a:gd name="T0" fmla="*/ 38 w 38"/>
                    <a:gd name="T1" fmla="*/ 9 h 90"/>
                    <a:gd name="T2" fmla="*/ 0 w 38"/>
                    <a:gd name="T3" fmla="*/ 0 h 90"/>
                    <a:gd name="T4" fmla="*/ 0 w 38"/>
                    <a:gd name="T5" fmla="*/ 90 h 90"/>
                    <a:gd name="T6" fmla="*/ 38 w 38"/>
                    <a:gd name="T7" fmla="*/ 90 h 90"/>
                    <a:gd name="T8" fmla="*/ 38 w 38"/>
                    <a:gd name="T9" fmla="*/ 9 h 90"/>
                    <a:gd name="T10" fmla="*/ 38 w 38"/>
                    <a:gd name="T11" fmla="*/ 9 h 90"/>
                    <a:gd name="T12" fmla="*/ 38 w 38"/>
                    <a:gd name="T13" fmla="*/ 9 h 90"/>
                  </a:gdLst>
                  <a:ahLst/>
                  <a:cxnLst>
                    <a:cxn ang="0">
                      <a:pos x="T0" y="T1"/>
                    </a:cxn>
                    <a:cxn ang="0">
                      <a:pos x="T2" y="T3"/>
                    </a:cxn>
                    <a:cxn ang="0">
                      <a:pos x="T4" y="T5"/>
                    </a:cxn>
                    <a:cxn ang="0">
                      <a:pos x="T6" y="T7"/>
                    </a:cxn>
                    <a:cxn ang="0">
                      <a:pos x="T8" y="T9"/>
                    </a:cxn>
                    <a:cxn ang="0">
                      <a:pos x="T10" y="T11"/>
                    </a:cxn>
                    <a:cxn ang="0">
                      <a:pos x="T12" y="T13"/>
                    </a:cxn>
                  </a:cxnLst>
                  <a:rect l="0" t="0" r="r" b="b"/>
                  <a:pathLst>
                    <a:path w="38" h="90">
                      <a:moveTo>
                        <a:pt x="38" y="9"/>
                      </a:moveTo>
                      <a:cubicBezTo>
                        <a:pt x="25" y="7"/>
                        <a:pt x="13" y="4"/>
                        <a:pt x="0" y="0"/>
                      </a:cubicBezTo>
                      <a:cubicBezTo>
                        <a:pt x="0" y="90"/>
                        <a:pt x="0" y="90"/>
                        <a:pt x="0" y="90"/>
                      </a:cubicBezTo>
                      <a:cubicBezTo>
                        <a:pt x="38" y="90"/>
                        <a:pt x="38" y="90"/>
                        <a:pt x="38" y="90"/>
                      </a:cubicBezTo>
                      <a:lnTo>
                        <a:pt x="38" y="9"/>
                      </a:lnTo>
                      <a:close/>
                      <a:moveTo>
                        <a:pt x="38" y="9"/>
                      </a:moveTo>
                      <a:cubicBezTo>
                        <a:pt x="38" y="9"/>
                        <a:pt x="38" y="9"/>
                        <a:pt x="38" y="9"/>
                      </a:cubicBezTo>
                    </a:path>
                  </a:pathLst>
                </a:custGeom>
                <a:grpFill/>
                <a:ln>
                  <a:noFill/>
                </a:ln>
              </p:spPr>
              <p:txBody>
                <a:bodyPr vert="horz" wrap="square" lIns="91440" tIns="45720" rIns="91440" bIns="45720" numCol="1" anchor="t" anchorCtr="0" compatLnSpc="1">
                  <a:prstTxWarp prst="textNoShape">
                    <a:avLst/>
                  </a:prstTxWarp>
                </a:bodyPr>
                <a:lstStyle/>
                <a:p>
                  <a:endParaRPr lang="en-US" sz="1200" dirty="0">
                    <a:solidFill>
                      <a:prstClr val="black"/>
                    </a:solidFill>
                    <a:latin typeface="Century Gothic" panose="020B0502020202020204" pitchFamily="34" charset="0"/>
                    <a:cs typeface="Arial" panose="020B0604020202020204" pitchFamily="34" charset="0"/>
                  </a:endParaRPr>
                </a:p>
              </p:txBody>
            </p:sp>
            <p:sp>
              <p:nvSpPr>
                <p:cNvPr id="177" name="Freeform 11"/>
                <p:cNvSpPr>
                  <a:spLocks noEditPoints="1"/>
                </p:cNvSpPr>
                <p:nvPr/>
              </p:nvSpPr>
              <p:spPr bwMode="auto">
                <a:xfrm>
                  <a:off x="4692651" y="4159250"/>
                  <a:ext cx="141288" cy="300037"/>
                </a:xfrm>
                <a:custGeom>
                  <a:avLst/>
                  <a:gdLst>
                    <a:gd name="T0" fmla="*/ 0 w 38"/>
                    <a:gd name="T1" fmla="*/ 80 h 80"/>
                    <a:gd name="T2" fmla="*/ 38 w 38"/>
                    <a:gd name="T3" fmla="*/ 80 h 80"/>
                    <a:gd name="T4" fmla="*/ 38 w 38"/>
                    <a:gd name="T5" fmla="*/ 0 h 80"/>
                    <a:gd name="T6" fmla="*/ 11 w 38"/>
                    <a:gd name="T7" fmla="*/ 1 h 80"/>
                    <a:gd name="T8" fmla="*/ 0 w 38"/>
                    <a:gd name="T9" fmla="*/ 1 h 80"/>
                    <a:gd name="T10" fmla="*/ 0 w 38"/>
                    <a:gd name="T11" fmla="*/ 80 h 80"/>
                    <a:gd name="T12" fmla="*/ 0 w 38"/>
                    <a:gd name="T13" fmla="*/ 80 h 80"/>
                    <a:gd name="T14" fmla="*/ 0 w 38"/>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0">
                      <a:moveTo>
                        <a:pt x="0" y="80"/>
                      </a:moveTo>
                      <a:cubicBezTo>
                        <a:pt x="38" y="80"/>
                        <a:pt x="38" y="80"/>
                        <a:pt x="38" y="80"/>
                      </a:cubicBezTo>
                      <a:cubicBezTo>
                        <a:pt x="38" y="0"/>
                        <a:pt x="38" y="0"/>
                        <a:pt x="38" y="0"/>
                      </a:cubicBezTo>
                      <a:cubicBezTo>
                        <a:pt x="29" y="1"/>
                        <a:pt x="20" y="1"/>
                        <a:pt x="11" y="1"/>
                      </a:cubicBezTo>
                      <a:cubicBezTo>
                        <a:pt x="7" y="1"/>
                        <a:pt x="4" y="1"/>
                        <a:pt x="0" y="1"/>
                      </a:cubicBezTo>
                      <a:lnTo>
                        <a:pt x="0" y="80"/>
                      </a:lnTo>
                      <a:close/>
                      <a:moveTo>
                        <a:pt x="0" y="80"/>
                      </a:moveTo>
                      <a:cubicBezTo>
                        <a:pt x="0" y="80"/>
                        <a:pt x="0" y="80"/>
                        <a:pt x="0" y="80"/>
                      </a:cubicBezTo>
                    </a:path>
                  </a:pathLst>
                </a:custGeom>
                <a:grpFill/>
                <a:ln>
                  <a:noFill/>
                </a:ln>
              </p:spPr>
              <p:txBody>
                <a:bodyPr vert="horz" wrap="square" lIns="91440" tIns="45720" rIns="91440" bIns="45720" numCol="1" anchor="t" anchorCtr="0" compatLnSpc="1">
                  <a:prstTxWarp prst="textNoShape">
                    <a:avLst/>
                  </a:prstTxWarp>
                </a:bodyPr>
                <a:lstStyle/>
                <a:p>
                  <a:endParaRPr lang="en-US" sz="1200" dirty="0">
                    <a:solidFill>
                      <a:prstClr val="black"/>
                    </a:solidFill>
                    <a:latin typeface="Century Gothic" panose="020B0502020202020204" pitchFamily="34" charset="0"/>
                    <a:cs typeface="Arial" panose="020B0604020202020204" pitchFamily="34" charset="0"/>
                  </a:endParaRPr>
                </a:p>
              </p:txBody>
            </p:sp>
          </p:grpSp>
        </p:grpSp>
      </p:grpSp>
      <p:sp>
        <p:nvSpPr>
          <p:cNvPr id="207" name="Прямоугольник 143"/>
          <p:cNvSpPr/>
          <p:nvPr/>
        </p:nvSpPr>
        <p:spPr>
          <a:xfrm>
            <a:off x="342468" y="3327594"/>
            <a:ext cx="1368412" cy="830997"/>
          </a:xfrm>
          <a:prstGeom prst="rect">
            <a:avLst/>
          </a:prstGeom>
        </p:spPr>
        <p:txBody>
          <a:bodyPr wrap="square">
            <a:spAutoFit/>
          </a:bodyPr>
          <a:lstStyle/>
          <a:p>
            <a:pPr algn="ctr"/>
            <a:r>
              <a:rPr lang="en-US" sz="1600" b="1" dirty="0">
                <a:solidFill>
                  <a:srgbClr val="FFC000"/>
                </a:solidFill>
                <a:latin typeface="Century Gothic" panose="020B0502020202020204" pitchFamily="34" charset="0"/>
                <a:cs typeface="Arial" panose="020B0604020202020204" pitchFamily="34" charset="0"/>
                <a:sym typeface="Calibri"/>
              </a:rPr>
              <a:t>In URANIUM </a:t>
            </a:r>
          </a:p>
          <a:p>
            <a:pPr algn="ctr"/>
            <a:r>
              <a:rPr lang="en-US" sz="1600" b="1" dirty="0">
                <a:solidFill>
                  <a:srgbClr val="FFC000"/>
                </a:solidFill>
                <a:latin typeface="Century Gothic" panose="020B0502020202020204" pitchFamily="34" charset="0"/>
                <a:cs typeface="Arial" panose="020B0604020202020204" pitchFamily="34" charset="0"/>
                <a:sym typeface="Calibri"/>
              </a:rPr>
              <a:t>Production &amp; Sales</a:t>
            </a:r>
            <a:endParaRPr lang="ru-RU" sz="1600" dirty="0">
              <a:solidFill>
                <a:srgbClr val="FFC000"/>
              </a:solidFill>
              <a:latin typeface="Century Gothic" panose="020B0502020202020204" pitchFamily="34" charset="0"/>
            </a:endParaRPr>
          </a:p>
        </p:txBody>
      </p:sp>
      <p:sp>
        <p:nvSpPr>
          <p:cNvPr id="208" name="Rectangle 212"/>
          <p:cNvSpPr/>
          <p:nvPr/>
        </p:nvSpPr>
        <p:spPr>
          <a:xfrm flipH="1">
            <a:off x="2356388" y="1554120"/>
            <a:ext cx="4871197" cy="254652"/>
          </a:xfrm>
          <a:prstGeom prst="rect">
            <a:avLst/>
          </a:prstGeom>
          <a:noFill/>
          <a:ln w="6350" algn="ctr">
            <a:noFill/>
            <a:miter lim="800000"/>
            <a:headEnd/>
            <a:tailEnd/>
          </a:ln>
          <a:effectLst/>
        </p:spPr>
        <p:txBody>
          <a:bodyPr wrap="square" lIns="0" tIns="0" rIns="0" bIns="25400" anchor="ctr" anchorCtr="0">
            <a:noAutofit/>
          </a:bodyPr>
          <a:lstStyle/>
          <a:p>
            <a:pPr algn="ctr" defTabSz="728736" fontAlgn="base">
              <a:lnSpc>
                <a:spcPct val="95000"/>
              </a:lnSpc>
              <a:spcBef>
                <a:spcPct val="0"/>
              </a:spcBef>
              <a:spcAft>
                <a:spcPct val="0"/>
              </a:spcAft>
            </a:pPr>
            <a:r>
              <a:rPr lang="en-US" sz="1400" b="1" dirty="0">
                <a:solidFill>
                  <a:srgbClr val="002673"/>
                </a:solidFill>
                <a:latin typeface="Arial" panose="020B0604020202020204" pitchFamily="34" charset="0"/>
                <a:cs typeface="Arial" panose="020B0604020202020204" pitchFamily="34" charset="0"/>
                <a:sym typeface="Calibri"/>
              </a:rPr>
              <a:t>KAP production volume evolution (ktU)</a:t>
            </a:r>
            <a:r>
              <a:rPr lang="en-US" sz="1400" b="1" baseline="30000" dirty="0">
                <a:solidFill>
                  <a:srgbClr val="002673"/>
                </a:solidFill>
                <a:latin typeface="Arial" panose="020B0604020202020204" pitchFamily="34" charset="0"/>
                <a:cs typeface="Arial" panose="020B0604020202020204" pitchFamily="34" charset="0"/>
                <a:sym typeface="Calibri"/>
              </a:rPr>
              <a:t>1</a:t>
            </a:r>
            <a:endParaRPr lang="ru-RU" sz="1400" b="1" baseline="30000" dirty="0">
              <a:solidFill>
                <a:srgbClr val="002673"/>
              </a:solidFill>
              <a:latin typeface="Arial" panose="020B0604020202020204" pitchFamily="34" charset="0"/>
              <a:cs typeface="Arial" panose="020B0604020202020204" pitchFamily="34" charset="0"/>
              <a:sym typeface="Calibri"/>
            </a:endParaRPr>
          </a:p>
        </p:txBody>
      </p:sp>
      <p:grpSp>
        <p:nvGrpSpPr>
          <p:cNvPr id="209" name="Group 208"/>
          <p:cNvGrpSpPr/>
          <p:nvPr/>
        </p:nvGrpSpPr>
        <p:grpSpPr>
          <a:xfrm>
            <a:off x="452810" y="1909845"/>
            <a:ext cx="1147728" cy="1197536"/>
            <a:chOff x="829025" y="2265824"/>
            <a:chExt cx="845501" cy="882193"/>
          </a:xfrm>
        </p:grpSpPr>
        <p:sp>
          <p:nvSpPr>
            <p:cNvPr id="210" name="CaixaDeTexto 2">
              <a:extLst>
                <a:ext uri="{FF2B5EF4-FFF2-40B4-BE49-F238E27FC236}">
                  <a16:creationId xmlns:a16="http://schemas.microsoft.com/office/drawing/2014/main" id="{C124D6C8-3287-4983-855C-564F221F3063}"/>
                </a:ext>
              </a:extLst>
            </p:cNvPr>
            <p:cNvSpPr txBox="1">
              <a:spLocks noChangeArrowheads="1"/>
            </p:cNvSpPr>
            <p:nvPr/>
          </p:nvSpPr>
          <p:spPr bwMode="auto">
            <a:xfrm>
              <a:off x="829025" y="2468853"/>
              <a:ext cx="845501" cy="47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altLang="pt-PT" sz="3600" b="1" i="0" u="none" strike="noStrike" kern="1200" cap="none" spc="0" normalizeH="0" baseline="0" noProof="0" dirty="0">
                  <a:ln>
                    <a:noFill/>
                  </a:ln>
                  <a:solidFill>
                    <a:srgbClr val="1B346B"/>
                  </a:solidFill>
                  <a:effectLst/>
                  <a:uLnTx/>
                  <a:uFillTx/>
                  <a:latin typeface="Century Gothic" panose="020B0502020202020204" pitchFamily="34" charset="0"/>
                  <a:ea typeface="Segoe UI" panose="020B0502040204020203" pitchFamily="34" charset="0"/>
                  <a:cs typeface="Segoe UI" panose="020B0502040204020203" pitchFamily="34" charset="0"/>
                </a:rPr>
                <a:t>№1</a:t>
              </a:r>
              <a:endParaRPr kumimoji="0" lang="en-US" altLang="pt-PT" sz="3600" b="1" i="0" u="none" strike="noStrike" kern="1200" cap="none" spc="0" normalizeH="0" baseline="0" noProof="0" dirty="0">
                <a:ln>
                  <a:noFill/>
                </a:ln>
                <a:solidFill>
                  <a:srgbClr val="1B346B"/>
                </a:solidFill>
                <a:effectLst/>
                <a:uLnTx/>
                <a:uFillTx/>
                <a:latin typeface="Century Gothic" panose="020B0502020202020204" pitchFamily="34" charset="0"/>
                <a:ea typeface="Segoe UI" panose="020B0502040204020203" pitchFamily="34" charset="0"/>
                <a:cs typeface="Segoe UI" panose="020B0502040204020203" pitchFamily="34" charset="0"/>
              </a:endParaRPr>
            </a:p>
          </p:txBody>
        </p:sp>
        <p:sp>
          <p:nvSpPr>
            <p:cNvPr id="211" name="Freeform 5">
              <a:extLst>
                <a:ext uri="{FF2B5EF4-FFF2-40B4-BE49-F238E27FC236}">
                  <a16:creationId xmlns:a16="http://schemas.microsoft.com/office/drawing/2014/main" id="{22A5AC29-F9D1-4E5C-9949-1BB4C1DA496C}"/>
                </a:ext>
              </a:extLst>
            </p:cNvPr>
            <p:cNvSpPr>
              <a:spLocks/>
            </p:cNvSpPr>
            <p:nvPr/>
          </p:nvSpPr>
          <p:spPr bwMode="auto">
            <a:xfrm rot="10800000" flipV="1">
              <a:off x="1111832" y="2265824"/>
              <a:ext cx="488280" cy="482698"/>
            </a:xfrm>
            <a:custGeom>
              <a:avLst/>
              <a:gdLst>
                <a:gd name="T0" fmla="*/ 84 w 84"/>
                <a:gd name="T1" fmla="*/ 0 h 83"/>
                <a:gd name="T2" fmla="*/ 84 w 84"/>
                <a:gd name="T3" fmla="*/ 0 h 83"/>
                <a:gd name="T4" fmla="*/ 84 w 84"/>
                <a:gd name="T5" fmla="*/ 0 h 83"/>
                <a:gd name="T6" fmla="*/ 84 w 84"/>
                <a:gd name="T7" fmla="*/ 1 h 83"/>
                <a:gd name="T8" fmla="*/ 26 w 84"/>
                <a:gd name="T9" fmla="*/ 24 h 83"/>
                <a:gd name="T10" fmla="*/ 1 w 84"/>
                <a:gd name="T11" fmla="*/ 83 h 83"/>
                <a:gd name="T12" fmla="*/ 0 w 84"/>
                <a:gd name="T13" fmla="*/ 83 h 83"/>
                <a:gd name="T14" fmla="*/ 1 w 84"/>
                <a:gd name="T15" fmla="*/ 6 h 83"/>
                <a:gd name="T16" fmla="*/ 7 w 84"/>
                <a:gd name="T17" fmla="*/ 0 h 83"/>
                <a:gd name="T18" fmla="*/ 84 w 84"/>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84" y="0"/>
                  </a:moveTo>
                  <a:cubicBezTo>
                    <a:pt x="84" y="0"/>
                    <a:pt x="84" y="0"/>
                    <a:pt x="84" y="0"/>
                  </a:cubicBezTo>
                  <a:cubicBezTo>
                    <a:pt x="84" y="0"/>
                    <a:pt x="84" y="0"/>
                    <a:pt x="84" y="0"/>
                  </a:cubicBezTo>
                  <a:cubicBezTo>
                    <a:pt x="84" y="1"/>
                    <a:pt x="84" y="1"/>
                    <a:pt x="84" y="1"/>
                  </a:cubicBezTo>
                  <a:cubicBezTo>
                    <a:pt x="62" y="1"/>
                    <a:pt x="40" y="9"/>
                    <a:pt x="26" y="24"/>
                  </a:cubicBezTo>
                  <a:cubicBezTo>
                    <a:pt x="11" y="38"/>
                    <a:pt x="1" y="61"/>
                    <a:pt x="1" y="83"/>
                  </a:cubicBezTo>
                  <a:cubicBezTo>
                    <a:pt x="0" y="83"/>
                    <a:pt x="0" y="83"/>
                    <a:pt x="0" y="83"/>
                  </a:cubicBezTo>
                  <a:cubicBezTo>
                    <a:pt x="1" y="6"/>
                    <a:pt x="1" y="6"/>
                    <a:pt x="1" y="6"/>
                  </a:cubicBezTo>
                  <a:cubicBezTo>
                    <a:pt x="1" y="3"/>
                    <a:pt x="4" y="0"/>
                    <a:pt x="7" y="0"/>
                  </a:cubicBezTo>
                  <a:lnTo>
                    <a:pt x="84"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5">
              <a:extLst>
                <a:ext uri="{FF2B5EF4-FFF2-40B4-BE49-F238E27FC236}">
                  <a16:creationId xmlns:a16="http://schemas.microsoft.com/office/drawing/2014/main" id="{83D43D21-5894-4BE3-886C-B788A9D7CAB2}"/>
                </a:ext>
              </a:extLst>
            </p:cNvPr>
            <p:cNvSpPr>
              <a:spLocks/>
            </p:cNvSpPr>
            <p:nvPr/>
          </p:nvSpPr>
          <p:spPr bwMode="auto">
            <a:xfrm flipV="1">
              <a:off x="903440" y="2665319"/>
              <a:ext cx="488280" cy="482698"/>
            </a:xfrm>
            <a:custGeom>
              <a:avLst/>
              <a:gdLst>
                <a:gd name="T0" fmla="*/ 84 w 84"/>
                <a:gd name="T1" fmla="*/ 0 h 83"/>
                <a:gd name="T2" fmla="*/ 84 w 84"/>
                <a:gd name="T3" fmla="*/ 0 h 83"/>
                <a:gd name="T4" fmla="*/ 84 w 84"/>
                <a:gd name="T5" fmla="*/ 0 h 83"/>
                <a:gd name="T6" fmla="*/ 84 w 84"/>
                <a:gd name="T7" fmla="*/ 1 h 83"/>
                <a:gd name="T8" fmla="*/ 26 w 84"/>
                <a:gd name="T9" fmla="*/ 24 h 83"/>
                <a:gd name="T10" fmla="*/ 1 w 84"/>
                <a:gd name="T11" fmla="*/ 83 h 83"/>
                <a:gd name="T12" fmla="*/ 0 w 84"/>
                <a:gd name="T13" fmla="*/ 83 h 83"/>
                <a:gd name="T14" fmla="*/ 1 w 84"/>
                <a:gd name="T15" fmla="*/ 6 h 83"/>
                <a:gd name="T16" fmla="*/ 7 w 84"/>
                <a:gd name="T17" fmla="*/ 0 h 83"/>
                <a:gd name="T18" fmla="*/ 84 w 84"/>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3">
                  <a:moveTo>
                    <a:pt x="84" y="0"/>
                  </a:moveTo>
                  <a:cubicBezTo>
                    <a:pt x="84" y="0"/>
                    <a:pt x="84" y="0"/>
                    <a:pt x="84" y="0"/>
                  </a:cubicBezTo>
                  <a:cubicBezTo>
                    <a:pt x="84" y="0"/>
                    <a:pt x="84" y="0"/>
                    <a:pt x="84" y="0"/>
                  </a:cubicBezTo>
                  <a:cubicBezTo>
                    <a:pt x="84" y="1"/>
                    <a:pt x="84" y="1"/>
                    <a:pt x="84" y="1"/>
                  </a:cubicBezTo>
                  <a:cubicBezTo>
                    <a:pt x="62" y="1"/>
                    <a:pt x="40" y="9"/>
                    <a:pt x="26" y="24"/>
                  </a:cubicBezTo>
                  <a:cubicBezTo>
                    <a:pt x="11" y="38"/>
                    <a:pt x="1" y="61"/>
                    <a:pt x="1" y="83"/>
                  </a:cubicBezTo>
                  <a:cubicBezTo>
                    <a:pt x="0" y="83"/>
                    <a:pt x="0" y="83"/>
                    <a:pt x="0" y="83"/>
                  </a:cubicBezTo>
                  <a:cubicBezTo>
                    <a:pt x="1" y="6"/>
                    <a:pt x="1" y="6"/>
                    <a:pt x="1" y="6"/>
                  </a:cubicBezTo>
                  <a:cubicBezTo>
                    <a:pt x="1" y="3"/>
                    <a:pt x="4" y="0"/>
                    <a:pt x="7" y="0"/>
                  </a:cubicBezTo>
                  <a:lnTo>
                    <a:pt x="84"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7" name="TextBox 1"/>
          <p:cNvSpPr txBox="1"/>
          <p:nvPr/>
        </p:nvSpPr>
        <p:spPr>
          <a:xfrm>
            <a:off x="6680161" y="2631933"/>
            <a:ext cx="756275" cy="479464"/>
          </a:xfrm>
          <a:prstGeom prst="rect">
            <a:avLst/>
          </a:prstGeom>
        </p:spPr>
        <p:txBody>
          <a:bodyPr vert="vert270"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solidFill>
                  <a:schemeClr val="bg1"/>
                </a:solidFill>
                <a:latin typeface="Century Gothic" panose="020B0502020202020204" pitchFamily="34" charset="0"/>
              </a:rPr>
              <a:t>21.8</a:t>
            </a:r>
          </a:p>
        </p:txBody>
      </p:sp>
      <p:sp>
        <p:nvSpPr>
          <p:cNvPr id="89" name="Номер слайда 5"/>
          <p:cNvSpPr>
            <a:spLocks noGrp="1"/>
          </p:cNvSpPr>
          <p:nvPr>
            <p:ph type="sldNum" sz="quarter" idx="4294967295"/>
          </p:nvPr>
        </p:nvSpPr>
        <p:spPr>
          <a:xfrm>
            <a:off x="0" y="6556375"/>
            <a:ext cx="450850" cy="301625"/>
          </a:xfrm>
        </p:spPr>
        <p:txBody>
          <a:bodyPr/>
          <a:lstStyle/>
          <a:p>
            <a:pPr marL="38100" algn="ctr">
              <a:lnSpc>
                <a:spcPct val="100000"/>
              </a:lnSpc>
              <a:spcBef>
                <a:spcPts val="105"/>
              </a:spcBef>
            </a:pPr>
            <a:fld id="{81D60167-4931-47E6-BA6A-407CBD079E47}" type="slidenum">
              <a:rPr lang="ru-RU" sz="1200" spc="-25" smtClean="0"/>
              <a:pPr marL="38100" algn="ctr">
                <a:lnSpc>
                  <a:spcPct val="100000"/>
                </a:lnSpc>
                <a:spcBef>
                  <a:spcPts val="105"/>
                </a:spcBef>
              </a:pPr>
              <a:t>8</a:t>
            </a:fld>
            <a:endParaRPr lang="ru-RU" sz="1200" spc="-25" dirty="0"/>
          </a:p>
        </p:txBody>
      </p:sp>
      <p:sp>
        <p:nvSpPr>
          <p:cNvPr id="91" name="TextBox 1"/>
          <p:cNvSpPr txBox="1"/>
          <p:nvPr/>
        </p:nvSpPr>
        <p:spPr>
          <a:xfrm>
            <a:off x="6884569" y="2689173"/>
            <a:ext cx="756275" cy="479464"/>
          </a:xfrm>
          <a:prstGeom prst="rect">
            <a:avLst/>
          </a:prstGeom>
        </p:spPr>
        <p:txBody>
          <a:bodyPr vert="vert270"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solidFill>
                  <a:schemeClr val="bg1"/>
                </a:solidFill>
                <a:latin typeface="Century Gothic" panose="020B0502020202020204" pitchFamily="34" charset="0"/>
              </a:rPr>
              <a:t>21.2</a:t>
            </a:r>
          </a:p>
        </p:txBody>
      </p:sp>
      <p:pic>
        <p:nvPicPr>
          <p:cNvPr id="7" name="Рисунок 6"/>
          <p:cNvPicPr>
            <a:picLocks noChangeAspect="1"/>
          </p:cNvPicPr>
          <p:nvPr/>
        </p:nvPicPr>
        <p:blipFill>
          <a:blip r:embed="rId6"/>
          <a:stretch>
            <a:fillRect/>
          </a:stretch>
        </p:blipFill>
        <p:spPr>
          <a:xfrm>
            <a:off x="7760561" y="2389123"/>
            <a:ext cx="2328874" cy="1146147"/>
          </a:xfrm>
          <a:prstGeom prst="rect">
            <a:avLst/>
          </a:prstGeom>
        </p:spPr>
      </p:pic>
      <p:pic>
        <p:nvPicPr>
          <p:cNvPr id="8" name="Рисунок 7"/>
          <p:cNvPicPr>
            <a:picLocks noChangeAspect="1"/>
          </p:cNvPicPr>
          <p:nvPr/>
        </p:nvPicPr>
        <p:blipFill>
          <a:blip r:embed="rId7"/>
          <a:stretch>
            <a:fillRect/>
          </a:stretch>
        </p:blipFill>
        <p:spPr>
          <a:xfrm>
            <a:off x="7841447" y="4389033"/>
            <a:ext cx="2292295" cy="1194920"/>
          </a:xfrm>
          <a:prstGeom prst="rect">
            <a:avLst/>
          </a:prstGeom>
        </p:spPr>
      </p:pic>
      <p:pic>
        <p:nvPicPr>
          <p:cNvPr id="88" name="Рисунок 87"/>
          <p:cNvPicPr>
            <a:picLocks noChangeAspect="1"/>
          </p:cNvPicPr>
          <p:nvPr/>
        </p:nvPicPr>
        <p:blipFill>
          <a:blip r:embed="rId8"/>
          <a:stretch>
            <a:fillRect/>
          </a:stretch>
        </p:blipFill>
        <p:spPr>
          <a:xfrm>
            <a:off x="1659116" y="1732998"/>
            <a:ext cx="6218459" cy="2591025"/>
          </a:xfrm>
          <a:prstGeom prst="rect">
            <a:avLst/>
          </a:prstGeom>
        </p:spPr>
      </p:pic>
      <p:sp>
        <p:nvSpPr>
          <p:cNvPr id="90" name="TextBox 1"/>
          <p:cNvSpPr txBox="1"/>
          <p:nvPr/>
        </p:nvSpPr>
        <p:spPr>
          <a:xfrm>
            <a:off x="6832561" y="2784333"/>
            <a:ext cx="756275" cy="479464"/>
          </a:xfrm>
          <a:prstGeom prst="rect">
            <a:avLst/>
          </a:prstGeom>
        </p:spPr>
        <p:txBody>
          <a:bodyPr vert="vert270"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solidFill>
                  <a:schemeClr val="bg1"/>
                </a:solidFill>
                <a:latin typeface="Century Gothic" panose="020B0502020202020204" pitchFamily="34" charset="0"/>
              </a:rPr>
              <a:t>21.8</a:t>
            </a:r>
          </a:p>
        </p:txBody>
      </p:sp>
    </p:spTree>
    <p:extLst>
      <p:ext uri="{BB962C8B-B14F-4D97-AF65-F5344CB8AC3E}">
        <p14:creationId xmlns:p14="http://schemas.microsoft.com/office/powerpoint/2010/main" val="94764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250"/>
                                  </p:stCondLst>
                                  <p:childTnLst>
                                    <p:set>
                                      <p:cBhvr>
                                        <p:cTn id="6" dur="1" fill="hold">
                                          <p:stCondLst>
                                            <p:cond delay="0"/>
                                          </p:stCondLst>
                                        </p:cTn>
                                        <p:tgtEl>
                                          <p:spTgt spid="141"/>
                                        </p:tgtEl>
                                        <p:attrNameLst>
                                          <p:attrName>style.visibility</p:attrName>
                                        </p:attrNameLst>
                                      </p:cBhvr>
                                      <p:to>
                                        <p:strVal val="visible"/>
                                      </p:to>
                                    </p:set>
                                    <p:animEffect transition="in" filter="wipe(left)">
                                      <p:cBhvr>
                                        <p:cTn id="7" dur="500"/>
                                        <p:tgtEl>
                                          <p:spTgt spid="141"/>
                                        </p:tgtEl>
                                      </p:cBhvr>
                                    </p:animEffect>
                                  </p:childTnLst>
                                </p:cTn>
                              </p:par>
                              <p:par>
                                <p:cTn id="8" presetID="22" presetClass="entr" presetSubtype="8" fill="hold" nodeType="withEffect">
                                  <p:stCondLst>
                                    <p:cond delay="1250"/>
                                  </p:stCondLst>
                                  <p:childTnLst>
                                    <p:set>
                                      <p:cBhvr>
                                        <p:cTn id="9" dur="1" fill="hold">
                                          <p:stCondLst>
                                            <p:cond delay="0"/>
                                          </p:stCondLst>
                                        </p:cTn>
                                        <p:tgtEl>
                                          <p:spTgt spid="143"/>
                                        </p:tgtEl>
                                        <p:attrNameLst>
                                          <p:attrName>style.visibility</p:attrName>
                                        </p:attrNameLst>
                                      </p:cBhvr>
                                      <p:to>
                                        <p:strVal val="visible"/>
                                      </p:to>
                                    </p:set>
                                    <p:animEffect transition="in" filter="wipe(left)">
                                      <p:cBhvr>
                                        <p:cTn id="10"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Object 36" hidden="1"/>
          <p:cNvGraphicFramePr>
            <a:graphicFrameLocks noChangeAspect="1"/>
          </p:cNvGraphicFramePr>
          <p:nvPr>
            <p:custDataLst>
              <p:tags r:id="rId1"/>
            </p:custDataLst>
            <p:extLst>
              <p:ext uri="{D42A27DB-BD31-4B8C-83A1-F6EECF244321}">
                <p14:modId xmlns:p14="http://schemas.microsoft.com/office/powerpoint/2010/main" val="1750686223"/>
              </p:ext>
            </p:extLst>
          </p:nvPr>
        </p:nvGraphicFramePr>
        <p:xfrm>
          <a:off x="1144300" y="1597"/>
          <a:ext cx="1289" cy="1587"/>
        </p:xfrm>
        <a:graphic>
          <a:graphicData uri="http://schemas.openxmlformats.org/presentationml/2006/ole">
            <mc:AlternateContent xmlns:mc="http://schemas.openxmlformats.org/markup-compatibility/2006">
              <mc:Choice xmlns:v="urn:schemas-microsoft-com:vml" Requires="v">
                <p:oleObj name="think-cell Slide" r:id="rId10" imgW="360" imgH="360" progId="TCLayout.ActiveDocument.1">
                  <p:embed/>
                </p:oleObj>
              </mc:Choice>
              <mc:Fallback>
                <p:oleObj name="think-cell Slide" r:id="rId10" imgW="360" imgH="360" progId="TCLayout.ActiveDocument.1">
                  <p:embed/>
                  <p:pic>
                    <p:nvPicPr>
                      <p:cNvPr id="37" name="Object 36"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4300" y="1597"/>
                        <a:ext cx="1289"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 name="Rectangle 54" hidden="1"/>
          <p:cNvSpPr/>
          <p:nvPr>
            <p:custDataLst>
              <p:tags r:id="rId2"/>
            </p:custDataLst>
          </p:nvPr>
        </p:nvSpPr>
        <p:spPr bwMode="gray">
          <a:xfrm>
            <a:off x="1143000" y="0"/>
            <a:ext cx="128984" cy="158750"/>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1400" dirty="0">
              <a:solidFill>
                <a:prstClr val="white"/>
              </a:solidFill>
              <a:latin typeface="Calibri Light"/>
              <a:sym typeface="Calibri Light"/>
            </a:endParaRPr>
          </a:p>
        </p:txBody>
      </p:sp>
      <p:sp>
        <p:nvSpPr>
          <p:cNvPr id="823" name="Скругленный прямоугольник 1"/>
          <p:cNvSpPr/>
          <p:nvPr/>
        </p:nvSpPr>
        <p:spPr>
          <a:xfrm>
            <a:off x="8131181" y="896517"/>
            <a:ext cx="4043740" cy="4954674"/>
          </a:xfrm>
          <a:prstGeom prst="rect">
            <a:avLst/>
          </a:prstGeom>
          <a:noFill/>
          <a:ln>
            <a:noFill/>
          </a:ln>
          <a:effectLst/>
        </p:spPr>
        <p:txBody>
          <a:bodyPr wrap="square" lIns="0" tIns="90000" rIns="108000" bIns="90000" anchor="t" anchorCtr="0">
            <a:noAutofit/>
          </a:bodyPr>
          <a:lstStyle/>
          <a:p>
            <a:pPr marL="79383" lvl="1" defTabSz="823683" fontAlgn="base">
              <a:spcBef>
                <a:spcPts val="600"/>
              </a:spcBef>
              <a:spcAft>
                <a:spcPct val="0"/>
              </a:spcAft>
              <a:buClr>
                <a:srgbClr val="003B89"/>
              </a:buClr>
              <a:buSzPct val="100000"/>
              <a:tabLst>
                <a:tab pos="449308" algn="l"/>
                <a:tab pos="630302" algn="l"/>
              </a:tabLst>
              <a:defRPr/>
            </a:pPr>
            <a:r>
              <a:rPr lang="en-GB" sz="1300" b="1" dirty="0">
                <a:solidFill>
                  <a:srgbClr val="002673"/>
                </a:solidFill>
                <a:latin typeface="Century Gothic" panose="020B0502020202020204" pitchFamily="34" charset="0"/>
                <a:cs typeface="Arial" panose="020B0604020202020204" pitchFamily="34" charset="0"/>
                <a:sym typeface="Calibri"/>
              </a:rPr>
              <a:t>Kazatomprom has enjoyed:</a:t>
            </a:r>
            <a:endParaRPr lang="en-US" sz="1300" b="1" dirty="0">
              <a:solidFill>
                <a:srgbClr val="002673"/>
              </a:solidFill>
              <a:latin typeface="Century Gothic" panose="020B0502020202020204" pitchFamily="34" charset="0"/>
              <a:cs typeface="Arial" panose="020B0604020202020204" pitchFamily="34" charset="0"/>
              <a:sym typeface="Calibri"/>
            </a:endParaRPr>
          </a:p>
          <a:p>
            <a:pPr marL="223860" lvl="1" indent="-144479" defTabSz="823683" fontAlgn="base">
              <a:spcBef>
                <a:spcPts val="600"/>
              </a:spcBef>
              <a:spcAft>
                <a:spcPct val="0"/>
              </a:spcAft>
              <a:buClr>
                <a:srgbClr val="003B89"/>
              </a:buClr>
              <a:buSzPct val="100000"/>
              <a:buFont typeface="Wingdings" panose="05000000000000000000" pitchFamily="2" charset="2"/>
              <a:buChar char="§"/>
              <a:tabLst>
                <a:tab pos="449308" algn="l"/>
                <a:tab pos="630302" algn="l"/>
              </a:tabLst>
              <a:defRPr/>
            </a:pPr>
            <a:r>
              <a:rPr lang="en-US" sz="1300" dirty="0">
                <a:latin typeface="Century Gothic" panose="020B0502020202020204" pitchFamily="34" charset="0"/>
                <a:cs typeface="Arial" panose="020B0604020202020204" pitchFamily="34" charset="0"/>
                <a:sym typeface="Calibri"/>
              </a:rPr>
              <a:t>More than 20-year track record and reputation of reliable long-term deliveries to its customers</a:t>
            </a:r>
          </a:p>
          <a:p>
            <a:pPr marL="223860" lvl="1" indent="-144479" defTabSz="823683" fontAlgn="base">
              <a:spcBef>
                <a:spcPts val="600"/>
              </a:spcBef>
              <a:spcAft>
                <a:spcPct val="0"/>
              </a:spcAft>
              <a:buClr>
                <a:srgbClr val="003B89"/>
              </a:buClr>
              <a:buSzPct val="100000"/>
              <a:buFont typeface="Wingdings" panose="05000000000000000000" pitchFamily="2" charset="2"/>
              <a:buChar char="§"/>
              <a:tabLst>
                <a:tab pos="449308" algn="l"/>
                <a:tab pos="630302" algn="l"/>
              </a:tabLst>
              <a:defRPr/>
            </a:pPr>
            <a:r>
              <a:rPr lang="en-US" sz="1300" dirty="0">
                <a:latin typeface="Century Gothic" panose="020B0502020202020204" pitchFamily="34" charset="0"/>
                <a:cs typeface="Arial" panose="020B0604020202020204" pitchFamily="34" charset="0"/>
                <a:sym typeface="Calibri"/>
              </a:rPr>
              <a:t>Supply contracts with most major nuclear utilities around the world</a:t>
            </a:r>
          </a:p>
          <a:p>
            <a:pPr marL="223860" lvl="1" indent="-144479" defTabSz="823683" fontAlgn="base">
              <a:spcBef>
                <a:spcPts val="600"/>
              </a:spcBef>
              <a:spcAft>
                <a:spcPct val="0"/>
              </a:spcAft>
              <a:buClr>
                <a:srgbClr val="003B89"/>
              </a:buClr>
              <a:buSzPct val="100000"/>
              <a:buFont typeface="Wingdings" panose="05000000000000000000" pitchFamily="2" charset="2"/>
              <a:buChar char="§"/>
              <a:tabLst>
                <a:tab pos="449308" algn="l"/>
                <a:tab pos="630302" algn="l"/>
              </a:tabLst>
              <a:defRPr/>
            </a:pPr>
            <a:r>
              <a:rPr lang="en-US" sz="1300" dirty="0">
                <a:latin typeface="Century Gothic" panose="020B0502020202020204" pitchFamily="34" charset="0"/>
                <a:cs typeface="Arial" panose="020B0604020202020204" pitchFamily="34" charset="0"/>
                <a:sym typeface="Calibri"/>
              </a:rPr>
              <a:t>Strong partnerships in Kazakhstan and abroad</a:t>
            </a:r>
          </a:p>
          <a:p>
            <a:pPr marL="223860" lvl="1" indent="-144479" defTabSz="823683" fontAlgn="base">
              <a:spcBef>
                <a:spcPts val="600"/>
              </a:spcBef>
              <a:spcAft>
                <a:spcPct val="0"/>
              </a:spcAft>
              <a:buClr>
                <a:srgbClr val="003B89"/>
              </a:buClr>
              <a:buSzPct val="100000"/>
              <a:buFont typeface="Wingdings" panose="05000000000000000000" pitchFamily="2" charset="2"/>
              <a:buChar char="§"/>
              <a:tabLst>
                <a:tab pos="449308" algn="l"/>
                <a:tab pos="630302" algn="l"/>
              </a:tabLst>
              <a:defRPr/>
            </a:pPr>
            <a:r>
              <a:rPr lang="en-US" sz="1300" dirty="0">
                <a:latin typeface="Century Gothic" panose="020B0502020202020204" pitchFamily="34" charset="0"/>
                <a:cs typeface="Arial" panose="020B0604020202020204" pitchFamily="34" charset="0"/>
                <a:sym typeface="Calibri"/>
              </a:rPr>
              <a:t>A logistical proximity to major growth markets allowing it to grow with the new nuclear entrants of Asia</a:t>
            </a:r>
          </a:p>
          <a:p>
            <a:pPr marL="79383" lvl="1" defTabSz="823683" fontAlgn="base">
              <a:spcBef>
                <a:spcPts val="600"/>
              </a:spcBef>
              <a:spcAft>
                <a:spcPct val="0"/>
              </a:spcAft>
              <a:buClr>
                <a:srgbClr val="003B89"/>
              </a:buClr>
              <a:buSzPct val="100000"/>
              <a:tabLst>
                <a:tab pos="449308" algn="l"/>
                <a:tab pos="630302" algn="l"/>
              </a:tabLst>
              <a:defRPr/>
            </a:pPr>
            <a:r>
              <a:rPr lang="en-US" sz="1300" b="1" dirty="0">
                <a:solidFill>
                  <a:srgbClr val="002673"/>
                </a:solidFill>
                <a:latin typeface="Century Gothic" panose="020B0502020202020204" pitchFamily="34" charset="0"/>
                <a:cs typeface="Arial" panose="020B0604020202020204" pitchFamily="34" charset="0"/>
                <a:sym typeface="Calibri"/>
              </a:rPr>
              <a:t>The establishment of Trade House Kazakatom (THK) is helping Kazatomprom enhance its customer offering:</a:t>
            </a:r>
          </a:p>
          <a:p>
            <a:pPr marL="223860" lvl="1" indent="-144479" defTabSz="823683" fontAlgn="base">
              <a:spcBef>
                <a:spcPts val="600"/>
              </a:spcBef>
              <a:spcAft>
                <a:spcPct val="0"/>
              </a:spcAft>
              <a:buClr>
                <a:srgbClr val="003B89"/>
              </a:buClr>
              <a:buSzPct val="100000"/>
              <a:buFont typeface="Wingdings" panose="05000000000000000000" pitchFamily="2" charset="2"/>
              <a:buChar char="§"/>
              <a:tabLst>
                <a:tab pos="449308" algn="l"/>
                <a:tab pos="630302" algn="l"/>
              </a:tabLst>
              <a:defRPr/>
            </a:pPr>
            <a:r>
              <a:rPr lang="en-US" sz="1300" dirty="0">
                <a:latin typeface="Century Gothic" panose="020B0502020202020204" pitchFamily="34" charset="0"/>
                <a:cs typeface="Arial" panose="020B0604020202020204" pitchFamily="34" charset="0"/>
                <a:sym typeface="Calibri"/>
              </a:rPr>
              <a:t>Bringing structured contracting and new pricing mechanisms, especially for long-term transactions</a:t>
            </a:r>
          </a:p>
          <a:p>
            <a:pPr marL="223860" lvl="1" indent="-144479" defTabSz="823683" fontAlgn="base">
              <a:spcBef>
                <a:spcPts val="600"/>
              </a:spcBef>
              <a:spcAft>
                <a:spcPct val="0"/>
              </a:spcAft>
              <a:buClr>
                <a:srgbClr val="003B89"/>
              </a:buClr>
              <a:buSzPct val="100000"/>
              <a:buFont typeface="Wingdings" panose="05000000000000000000" pitchFamily="2" charset="2"/>
              <a:buChar char="§"/>
              <a:tabLst>
                <a:tab pos="449308" algn="l"/>
                <a:tab pos="630302" algn="l"/>
              </a:tabLst>
              <a:defRPr/>
            </a:pPr>
            <a:r>
              <a:rPr lang="en-US" sz="1300" dirty="0">
                <a:latin typeface="Century Gothic" panose="020B0502020202020204" pitchFamily="34" charset="0"/>
                <a:cs typeface="Arial" panose="020B0604020202020204" pitchFamily="34" charset="0"/>
                <a:sym typeface="Calibri"/>
              </a:rPr>
              <a:t>Streamlining to provide faster responses to plain vanilla spot and forward trades </a:t>
            </a:r>
          </a:p>
          <a:p>
            <a:pPr marL="223860" lvl="1" indent="-144479" defTabSz="823683" fontAlgn="base">
              <a:spcBef>
                <a:spcPts val="600"/>
              </a:spcBef>
              <a:spcAft>
                <a:spcPct val="0"/>
              </a:spcAft>
              <a:buClr>
                <a:srgbClr val="003B89"/>
              </a:buClr>
              <a:buSzPct val="100000"/>
              <a:buFont typeface="Wingdings" panose="05000000000000000000" pitchFamily="2" charset="2"/>
              <a:buChar char="§"/>
              <a:tabLst>
                <a:tab pos="449308" algn="l"/>
                <a:tab pos="630302" algn="l"/>
              </a:tabLst>
              <a:defRPr/>
            </a:pPr>
            <a:r>
              <a:rPr lang="en-US" sz="1300" dirty="0">
                <a:latin typeface="Century Gothic" panose="020B0502020202020204" pitchFamily="34" charset="0"/>
                <a:cs typeface="Arial" panose="020B0604020202020204" pitchFamily="34" charset="0"/>
                <a:sym typeface="Calibri"/>
              </a:rPr>
              <a:t>Increasing customer diversification</a:t>
            </a:r>
          </a:p>
          <a:p>
            <a:pPr marL="223860" lvl="1" indent="-144479" defTabSz="823683" fontAlgn="base">
              <a:spcBef>
                <a:spcPts val="600"/>
              </a:spcBef>
              <a:spcAft>
                <a:spcPct val="0"/>
              </a:spcAft>
              <a:buClr>
                <a:srgbClr val="003B89"/>
              </a:buClr>
              <a:buSzPct val="100000"/>
              <a:buFont typeface="Wingdings" panose="05000000000000000000" pitchFamily="2" charset="2"/>
              <a:buChar char="§"/>
              <a:tabLst>
                <a:tab pos="449308" algn="l"/>
                <a:tab pos="630302" algn="l"/>
              </a:tabLst>
              <a:defRPr/>
            </a:pPr>
            <a:r>
              <a:rPr lang="en-US" sz="1300" dirty="0">
                <a:latin typeface="Century Gothic" panose="020B0502020202020204" pitchFamily="34" charset="0"/>
                <a:cs typeface="Arial" panose="020B0604020202020204" pitchFamily="34" charset="0"/>
                <a:sym typeface="Calibri"/>
              </a:rPr>
              <a:t>Increasing market liquidity and price transparency</a:t>
            </a:r>
          </a:p>
          <a:p>
            <a:pPr marL="223860" lvl="1" indent="-144479" defTabSz="823683" fontAlgn="base">
              <a:spcBef>
                <a:spcPts val="600"/>
              </a:spcBef>
              <a:spcAft>
                <a:spcPct val="0"/>
              </a:spcAft>
              <a:buClr>
                <a:srgbClr val="003B89"/>
              </a:buClr>
              <a:buSzPct val="100000"/>
              <a:buFont typeface="Wingdings" panose="05000000000000000000" pitchFamily="2" charset="2"/>
              <a:buChar char="§"/>
              <a:tabLst>
                <a:tab pos="449308" algn="l"/>
                <a:tab pos="630302" algn="l"/>
              </a:tabLst>
              <a:defRPr/>
            </a:pPr>
            <a:r>
              <a:rPr lang="en-US" sz="1300" dirty="0">
                <a:latin typeface="Century Gothic" panose="020B0502020202020204" pitchFamily="34" charset="0"/>
                <a:cs typeface="Arial" panose="020B0604020202020204" pitchFamily="34" charset="0"/>
                <a:sym typeface="Calibri"/>
              </a:rPr>
              <a:t>Actively purchasing in addition to selling in spot market</a:t>
            </a:r>
          </a:p>
        </p:txBody>
      </p:sp>
      <p:sp>
        <p:nvSpPr>
          <p:cNvPr id="6" name="Title 5"/>
          <p:cNvSpPr>
            <a:spLocks noGrp="1"/>
          </p:cNvSpPr>
          <p:nvPr>
            <p:ph type="title"/>
          </p:nvPr>
        </p:nvSpPr>
        <p:spPr>
          <a:xfrm>
            <a:off x="295282" y="211446"/>
            <a:ext cx="11230411" cy="553998"/>
          </a:xfrm>
        </p:spPr>
        <p:txBody>
          <a:bodyPr vert="horz">
            <a:noAutofit/>
          </a:bodyPr>
          <a:lstStyle/>
          <a:p>
            <a:r>
              <a:rPr lang="en-US" altLang="ru-RU" sz="2800" spc="0" dirty="0">
                <a:solidFill>
                  <a:srgbClr val="F7A700"/>
                </a:solidFill>
                <a:latin typeface="Century Gothic" panose="020B0502020202020204" pitchFamily="34" charset="0"/>
                <a:cs typeface="Segoe UI" panose="020B0502040204020203" pitchFamily="34" charset="0"/>
              </a:rPr>
              <a:t>Global Presence, Strong Customer Base</a:t>
            </a:r>
            <a:endParaRPr lang="en-CA" altLang="ru-RU" sz="2800" spc="0" dirty="0">
              <a:solidFill>
                <a:srgbClr val="F7A700"/>
              </a:solidFill>
              <a:latin typeface="Century Gothic" panose="020B0502020202020204" pitchFamily="34" charset="0"/>
              <a:cs typeface="Segoe UI" panose="020B0502040204020203" pitchFamily="34" charset="0"/>
            </a:endParaRPr>
          </a:p>
        </p:txBody>
      </p:sp>
      <p:sp>
        <p:nvSpPr>
          <p:cNvPr id="4" name="Footer Placeholder 3"/>
          <p:cNvSpPr>
            <a:spLocks noGrp="1"/>
          </p:cNvSpPr>
          <p:nvPr>
            <p:ph type="ftr" sz="quarter" idx="11"/>
          </p:nvPr>
        </p:nvSpPr>
        <p:spPr/>
        <p:txBody>
          <a:bodyPr/>
          <a:lstStyle/>
          <a:p>
            <a:pPr algn="ctr" fontAlgn="base">
              <a:spcBef>
                <a:spcPct val="0"/>
              </a:spcBef>
              <a:spcAft>
                <a:spcPct val="0"/>
              </a:spcAft>
            </a:pPr>
            <a:r>
              <a:rPr lang="en-CA" sz="1200" dirty="0"/>
              <a:t>Astana-Vancouver</a:t>
            </a:r>
          </a:p>
        </p:txBody>
      </p:sp>
      <p:sp>
        <p:nvSpPr>
          <p:cNvPr id="3" name="Slide Number Placeholder 2"/>
          <p:cNvSpPr>
            <a:spLocks noGrp="1"/>
          </p:cNvSpPr>
          <p:nvPr>
            <p:ph type="sldNum" sz="quarter" idx="12"/>
          </p:nvPr>
        </p:nvSpPr>
        <p:spPr/>
        <p:txBody>
          <a:bodyPr/>
          <a:lstStyle/>
          <a:p>
            <a:pPr algn="ctr" fontAlgn="base">
              <a:spcBef>
                <a:spcPct val="0"/>
              </a:spcBef>
              <a:spcAft>
                <a:spcPct val="0"/>
              </a:spcAft>
            </a:pPr>
            <a:fld id="{7FA1D94E-16F3-49BA-ABDF-8DF15B85F6DB}" type="slidenum">
              <a:rPr lang="en-CA" sz="1200" smtClean="0">
                <a:latin typeface="Century Gothic" panose="020B0502020202020204" pitchFamily="34" charset="0"/>
              </a:rPr>
              <a:pPr algn="ctr" fontAlgn="base">
                <a:spcBef>
                  <a:spcPct val="0"/>
                </a:spcBef>
                <a:spcAft>
                  <a:spcPct val="0"/>
                </a:spcAft>
              </a:pPr>
              <a:t>9</a:t>
            </a:fld>
            <a:endParaRPr lang="en-CA" dirty="0">
              <a:latin typeface="Century Gothic" panose="020B0502020202020204" pitchFamily="34" charset="0"/>
            </a:endParaRPr>
          </a:p>
        </p:txBody>
      </p:sp>
      <p:grpSp>
        <p:nvGrpSpPr>
          <p:cNvPr id="778" name="Group 777"/>
          <p:cNvGrpSpPr/>
          <p:nvPr/>
        </p:nvGrpSpPr>
        <p:grpSpPr>
          <a:xfrm>
            <a:off x="404289" y="1436565"/>
            <a:ext cx="7581198" cy="4332316"/>
            <a:chOff x="3067852" y="2098957"/>
            <a:chExt cx="6615916" cy="3570000"/>
          </a:xfrm>
          <a:solidFill>
            <a:schemeClr val="bg1">
              <a:lumMod val="85000"/>
            </a:schemeClr>
          </a:solidFill>
        </p:grpSpPr>
        <p:sp>
          <p:nvSpPr>
            <p:cNvPr id="1537" name="Freeform 7136"/>
            <p:cNvSpPr>
              <a:spLocks/>
            </p:cNvSpPr>
            <p:nvPr/>
          </p:nvSpPr>
          <p:spPr bwMode="gray">
            <a:xfrm>
              <a:off x="5876578" y="3848986"/>
              <a:ext cx="168878" cy="147484"/>
            </a:xfrm>
            <a:custGeom>
              <a:avLst/>
              <a:gdLst>
                <a:gd name="T0" fmla="*/ 102 w 114"/>
                <a:gd name="T1" fmla="*/ 91 h 97"/>
                <a:gd name="T2" fmla="*/ 108 w 114"/>
                <a:gd name="T3" fmla="*/ 86 h 97"/>
                <a:gd name="T4" fmla="*/ 105 w 114"/>
                <a:gd name="T5" fmla="*/ 78 h 97"/>
                <a:gd name="T6" fmla="*/ 114 w 114"/>
                <a:gd name="T7" fmla="*/ 72 h 97"/>
                <a:gd name="T8" fmla="*/ 108 w 114"/>
                <a:gd name="T9" fmla="*/ 53 h 97"/>
                <a:gd name="T10" fmla="*/ 109 w 114"/>
                <a:gd name="T11" fmla="*/ 43 h 97"/>
                <a:gd name="T12" fmla="*/ 92 w 114"/>
                <a:gd name="T13" fmla="*/ 3 h 97"/>
                <a:gd name="T14" fmla="*/ 67 w 114"/>
                <a:gd name="T15" fmla="*/ 12 h 97"/>
                <a:gd name="T16" fmla="*/ 58 w 114"/>
                <a:gd name="T17" fmla="*/ 3 h 97"/>
                <a:gd name="T18" fmla="*/ 22 w 114"/>
                <a:gd name="T19" fmla="*/ 0 h 97"/>
                <a:gd name="T20" fmla="*/ 19 w 114"/>
                <a:gd name="T21" fmla="*/ 16 h 97"/>
                <a:gd name="T22" fmla="*/ 6 w 114"/>
                <a:gd name="T23" fmla="*/ 21 h 97"/>
                <a:gd name="T24" fmla="*/ 0 w 114"/>
                <a:gd name="T25" fmla="*/ 31 h 97"/>
                <a:gd name="T26" fmla="*/ 26 w 114"/>
                <a:gd name="T27" fmla="*/ 62 h 97"/>
                <a:gd name="T28" fmla="*/ 41 w 114"/>
                <a:gd name="T29" fmla="*/ 48 h 97"/>
                <a:gd name="T30" fmla="*/ 55 w 114"/>
                <a:gd name="T31" fmla="*/ 47 h 97"/>
                <a:gd name="T32" fmla="*/ 70 w 114"/>
                <a:gd name="T33" fmla="*/ 67 h 97"/>
                <a:gd name="T34" fmla="*/ 67 w 114"/>
                <a:gd name="T35" fmla="*/ 76 h 97"/>
                <a:gd name="T36" fmla="*/ 73 w 114"/>
                <a:gd name="T37" fmla="*/ 76 h 97"/>
                <a:gd name="T38" fmla="*/ 83 w 114"/>
                <a:gd name="T39" fmla="*/ 73 h 97"/>
                <a:gd name="T40" fmla="*/ 92 w 114"/>
                <a:gd name="T41" fmla="*/ 97 h 97"/>
                <a:gd name="T42" fmla="*/ 102 w 114"/>
                <a:gd name="T43"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97">
                  <a:moveTo>
                    <a:pt x="102" y="91"/>
                  </a:moveTo>
                  <a:lnTo>
                    <a:pt x="108" y="86"/>
                  </a:lnTo>
                  <a:lnTo>
                    <a:pt x="105" y="78"/>
                  </a:lnTo>
                  <a:lnTo>
                    <a:pt x="114" y="72"/>
                  </a:lnTo>
                  <a:lnTo>
                    <a:pt x="108" y="53"/>
                  </a:lnTo>
                  <a:lnTo>
                    <a:pt x="109" y="43"/>
                  </a:lnTo>
                  <a:lnTo>
                    <a:pt x="92" y="3"/>
                  </a:lnTo>
                  <a:lnTo>
                    <a:pt x="67" y="12"/>
                  </a:lnTo>
                  <a:lnTo>
                    <a:pt x="58" y="3"/>
                  </a:lnTo>
                  <a:lnTo>
                    <a:pt x="22" y="0"/>
                  </a:lnTo>
                  <a:lnTo>
                    <a:pt x="19" y="16"/>
                  </a:lnTo>
                  <a:lnTo>
                    <a:pt x="6" y="21"/>
                  </a:lnTo>
                  <a:lnTo>
                    <a:pt x="0" y="31"/>
                  </a:lnTo>
                  <a:lnTo>
                    <a:pt x="26" y="62"/>
                  </a:lnTo>
                  <a:lnTo>
                    <a:pt x="41" y="48"/>
                  </a:lnTo>
                  <a:lnTo>
                    <a:pt x="55" y="47"/>
                  </a:lnTo>
                  <a:lnTo>
                    <a:pt x="70" y="67"/>
                  </a:lnTo>
                  <a:lnTo>
                    <a:pt x="67" y="76"/>
                  </a:lnTo>
                  <a:lnTo>
                    <a:pt x="73" y="76"/>
                  </a:lnTo>
                  <a:lnTo>
                    <a:pt x="83" y="73"/>
                  </a:lnTo>
                  <a:lnTo>
                    <a:pt x="92" y="97"/>
                  </a:lnTo>
                  <a:lnTo>
                    <a:pt x="102" y="9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38" name="Freeform 7137"/>
            <p:cNvSpPr>
              <a:spLocks/>
            </p:cNvSpPr>
            <p:nvPr/>
          </p:nvSpPr>
          <p:spPr bwMode="gray">
            <a:xfrm>
              <a:off x="5876578" y="3848986"/>
              <a:ext cx="168878" cy="147484"/>
            </a:xfrm>
            <a:custGeom>
              <a:avLst/>
              <a:gdLst>
                <a:gd name="T0" fmla="*/ 102 w 114"/>
                <a:gd name="T1" fmla="*/ 91 h 97"/>
                <a:gd name="T2" fmla="*/ 108 w 114"/>
                <a:gd name="T3" fmla="*/ 86 h 97"/>
                <a:gd name="T4" fmla="*/ 105 w 114"/>
                <a:gd name="T5" fmla="*/ 78 h 97"/>
                <a:gd name="T6" fmla="*/ 114 w 114"/>
                <a:gd name="T7" fmla="*/ 72 h 97"/>
                <a:gd name="T8" fmla="*/ 108 w 114"/>
                <a:gd name="T9" fmla="*/ 53 h 97"/>
                <a:gd name="T10" fmla="*/ 109 w 114"/>
                <a:gd name="T11" fmla="*/ 43 h 97"/>
                <a:gd name="T12" fmla="*/ 92 w 114"/>
                <a:gd name="T13" fmla="*/ 3 h 97"/>
                <a:gd name="T14" fmla="*/ 67 w 114"/>
                <a:gd name="T15" fmla="*/ 12 h 97"/>
                <a:gd name="T16" fmla="*/ 58 w 114"/>
                <a:gd name="T17" fmla="*/ 3 h 97"/>
                <a:gd name="T18" fmla="*/ 22 w 114"/>
                <a:gd name="T19" fmla="*/ 0 h 97"/>
                <a:gd name="T20" fmla="*/ 19 w 114"/>
                <a:gd name="T21" fmla="*/ 16 h 97"/>
                <a:gd name="T22" fmla="*/ 6 w 114"/>
                <a:gd name="T23" fmla="*/ 21 h 97"/>
                <a:gd name="T24" fmla="*/ 0 w 114"/>
                <a:gd name="T25" fmla="*/ 31 h 97"/>
                <a:gd name="T26" fmla="*/ 26 w 114"/>
                <a:gd name="T27" fmla="*/ 62 h 97"/>
                <a:gd name="T28" fmla="*/ 41 w 114"/>
                <a:gd name="T29" fmla="*/ 48 h 97"/>
                <a:gd name="T30" fmla="*/ 55 w 114"/>
                <a:gd name="T31" fmla="*/ 47 h 97"/>
                <a:gd name="T32" fmla="*/ 70 w 114"/>
                <a:gd name="T33" fmla="*/ 67 h 97"/>
                <a:gd name="T34" fmla="*/ 67 w 114"/>
                <a:gd name="T35" fmla="*/ 76 h 97"/>
                <a:gd name="T36" fmla="*/ 73 w 114"/>
                <a:gd name="T37" fmla="*/ 76 h 97"/>
                <a:gd name="T38" fmla="*/ 83 w 114"/>
                <a:gd name="T39" fmla="*/ 73 h 97"/>
                <a:gd name="T40" fmla="*/ 92 w 114"/>
                <a:gd name="T41" fmla="*/ 97 h 97"/>
                <a:gd name="T42" fmla="*/ 102 w 114"/>
                <a:gd name="T43"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97">
                  <a:moveTo>
                    <a:pt x="102" y="91"/>
                  </a:moveTo>
                  <a:lnTo>
                    <a:pt x="108" y="86"/>
                  </a:lnTo>
                  <a:lnTo>
                    <a:pt x="105" y="78"/>
                  </a:lnTo>
                  <a:lnTo>
                    <a:pt x="114" y="72"/>
                  </a:lnTo>
                  <a:lnTo>
                    <a:pt x="108" y="53"/>
                  </a:lnTo>
                  <a:lnTo>
                    <a:pt x="109" y="43"/>
                  </a:lnTo>
                  <a:lnTo>
                    <a:pt x="92" y="3"/>
                  </a:lnTo>
                  <a:lnTo>
                    <a:pt x="67" y="12"/>
                  </a:lnTo>
                  <a:lnTo>
                    <a:pt x="58" y="3"/>
                  </a:lnTo>
                  <a:lnTo>
                    <a:pt x="22" y="0"/>
                  </a:lnTo>
                  <a:lnTo>
                    <a:pt x="19" y="16"/>
                  </a:lnTo>
                  <a:lnTo>
                    <a:pt x="6" y="21"/>
                  </a:lnTo>
                  <a:lnTo>
                    <a:pt x="0" y="31"/>
                  </a:lnTo>
                  <a:lnTo>
                    <a:pt x="26" y="62"/>
                  </a:lnTo>
                  <a:lnTo>
                    <a:pt x="41" y="48"/>
                  </a:lnTo>
                  <a:lnTo>
                    <a:pt x="55" y="47"/>
                  </a:lnTo>
                  <a:lnTo>
                    <a:pt x="70" y="67"/>
                  </a:lnTo>
                  <a:lnTo>
                    <a:pt x="67" y="76"/>
                  </a:lnTo>
                  <a:lnTo>
                    <a:pt x="73" y="76"/>
                  </a:lnTo>
                  <a:lnTo>
                    <a:pt x="83" y="73"/>
                  </a:lnTo>
                  <a:lnTo>
                    <a:pt x="92" y="97"/>
                  </a:lnTo>
                  <a:lnTo>
                    <a:pt x="102" y="9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39" name="Freeform 7138"/>
            <p:cNvSpPr>
              <a:spLocks/>
            </p:cNvSpPr>
            <p:nvPr/>
          </p:nvSpPr>
          <p:spPr bwMode="gray">
            <a:xfrm>
              <a:off x="6503210" y="4049684"/>
              <a:ext cx="438493" cy="492624"/>
            </a:xfrm>
            <a:custGeom>
              <a:avLst/>
              <a:gdLst>
                <a:gd name="T0" fmla="*/ 164 w 296"/>
                <a:gd name="T1" fmla="*/ 7 h 324"/>
                <a:gd name="T2" fmla="*/ 158 w 296"/>
                <a:gd name="T3" fmla="*/ 16 h 324"/>
                <a:gd name="T4" fmla="*/ 128 w 296"/>
                <a:gd name="T5" fmla="*/ 13 h 324"/>
                <a:gd name="T6" fmla="*/ 120 w 296"/>
                <a:gd name="T7" fmla="*/ 0 h 324"/>
                <a:gd name="T8" fmla="*/ 111 w 296"/>
                <a:gd name="T9" fmla="*/ 0 h 324"/>
                <a:gd name="T10" fmla="*/ 98 w 296"/>
                <a:gd name="T11" fmla="*/ 26 h 324"/>
                <a:gd name="T12" fmla="*/ 88 w 296"/>
                <a:gd name="T13" fmla="*/ 57 h 324"/>
                <a:gd name="T14" fmla="*/ 83 w 296"/>
                <a:gd name="T15" fmla="*/ 103 h 324"/>
                <a:gd name="T16" fmla="*/ 63 w 296"/>
                <a:gd name="T17" fmla="*/ 128 h 324"/>
                <a:gd name="T18" fmla="*/ 56 w 296"/>
                <a:gd name="T19" fmla="*/ 160 h 324"/>
                <a:gd name="T20" fmla="*/ 34 w 296"/>
                <a:gd name="T21" fmla="*/ 176 h 324"/>
                <a:gd name="T22" fmla="*/ 31 w 296"/>
                <a:gd name="T23" fmla="*/ 169 h 324"/>
                <a:gd name="T24" fmla="*/ 19 w 296"/>
                <a:gd name="T25" fmla="*/ 176 h 324"/>
                <a:gd name="T26" fmla="*/ 10 w 296"/>
                <a:gd name="T27" fmla="*/ 173 h 324"/>
                <a:gd name="T28" fmla="*/ 3 w 296"/>
                <a:gd name="T29" fmla="*/ 179 h 324"/>
                <a:gd name="T30" fmla="*/ 0 w 296"/>
                <a:gd name="T31" fmla="*/ 195 h 324"/>
                <a:gd name="T32" fmla="*/ 3 w 296"/>
                <a:gd name="T33" fmla="*/ 203 h 324"/>
                <a:gd name="T34" fmla="*/ 19 w 296"/>
                <a:gd name="T35" fmla="*/ 194 h 324"/>
                <a:gd name="T36" fmla="*/ 57 w 296"/>
                <a:gd name="T37" fmla="*/ 192 h 324"/>
                <a:gd name="T38" fmla="*/ 66 w 296"/>
                <a:gd name="T39" fmla="*/ 198 h 324"/>
                <a:gd name="T40" fmla="*/ 72 w 296"/>
                <a:gd name="T41" fmla="*/ 219 h 324"/>
                <a:gd name="T42" fmla="*/ 86 w 296"/>
                <a:gd name="T43" fmla="*/ 235 h 324"/>
                <a:gd name="T44" fmla="*/ 107 w 296"/>
                <a:gd name="T45" fmla="*/ 232 h 324"/>
                <a:gd name="T46" fmla="*/ 111 w 296"/>
                <a:gd name="T47" fmla="*/ 214 h 324"/>
                <a:gd name="T48" fmla="*/ 131 w 296"/>
                <a:gd name="T49" fmla="*/ 213 h 324"/>
                <a:gd name="T50" fmla="*/ 131 w 296"/>
                <a:gd name="T51" fmla="*/ 217 h 324"/>
                <a:gd name="T52" fmla="*/ 143 w 296"/>
                <a:gd name="T53" fmla="*/ 219 h 324"/>
                <a:gd name="T54" fmla="*/ 146 w 296"/>
                <a:gd name="T55" fmla="*/ 224 h 324"/>
                <a:gd name="T56" fmla="*/ 147 w 296"/>
                <a:gd name="T57" fmla="*/ 260 h 324"/>
                <a:gd name="T58" fmla="*/ 153 w 296"/>
                <a:gd name="T59" fmla="*/ 277 h 324"/>
                <a:gd name="T60" fmla="*/ 149 w 296"/>
                <a:gd name="T61" fmla="*/ 284 h 324"/>
                <a:gd name="T62" fmla="*/ 152 w 296"/>
                <a:gd name="T63" fmla="*/ 289 h 324"/>
                <a:gd name="T64" fmla="*/ 181 w 296"/>
                <a:gd name="T65" fmla="*/ 281 h 324"/>
                <a:gd name="T66" fmla="*/ 213 w 296"/>
                <a:gd name="T67" fmla="*/ 300 h 324"/>
                <a:gd name="T68" fmla="*/ 226 w 296"/>
                <a:gd name="T69" fmla="*/ 297 h 324"/>
                <a:gd name="T70" fmla="*/ 253 w 296"/>
                <a:gd name="T71" fmla="*/ 319 h 324"/>
                <a:gd name="T72" fmla="*/ 266 w 296"/>
                <a:gd name="T73" fmla="*/ 324 h 324"/>
                <a:gd name="T74" fmla="*/ 267 w 296"/>
                <a:gd name="T75" fmla="*/ 305 h 324"/>
                <a:gd name="T76" fmla="*/ 258 w 296"/>
                <a:gd name="T77" fmla="*/ 306 h 324"/>
                <a:gd name="T78" fmla="*/ 251 w 296"/>
                <a:gd name="T79" fmla="*/ 299 h 324"/>
                <a:gd name="T80" fmla="*/ 257 w 296"/>
                <a:gd name="T81" fmla="*/ 252 h 324"/>
                <a:gd name="T82" fmla="*/ 260 w 296"/>
                <a:gd name="T83" fmla="*/ 242 h 324"/>
                <a:gd name="T84" fmla="*/ 283 w 296"/>
                <a:gd name="T85" fmla="*/ 236 h 324"/>
                <a:gd name="T86" fmla="*/ 288 w 296"/>
                <a:gd name="T87" fmla="*/ 235 h 324"/>
                <a:gd name="T88" fmla="*/ 269 w 296"/>
                <a:gd name="T89" fmla="*/ 201 h 324"/>
                <a:gd name="T90" fmla="*/ 269 w 296"/>
                <a:gd name="T91" fmla="*/ 169 h 324"/>
                <a:gd name="T92" fmla="*/ 266 w 296"/>
                <a:gd name="T93" fmla="*/ 150 h 324"/>
                <a:gd name="T94" fmla="*/ 263 w 296"/>
                <a:gd name="T95" fmla="*/ 138 h 324"/>
                <a:gd name="T96" fmla="*/ 261 w 296"/>
                <a:gd name="T97" fmla="*/ 133 h 324"/>
                <a:gd name="T98" fmla="*/ 270 w 296"/>
                <a:gd name="T99" fmla="*/ 114 h 324"/>
                <a:gd name="T100" fmla="*/ 274 w 296"/>
                <a:gd name="T101" fmla="*/ 83 h 324"/>
                <a:gd name="T102" fmla="*/ 285 w 296"/>
                <a:gd name="T103" fmla="*/ 70 h 324"/>
                <a:gd name="T104" fmla="*/ 296 w 296"/>
                <a:gd name="T105" fmla="*/ 54 h 324"/>
                <a:gd name="T106" fmla="*/ 289 w 296"/>
                <a:gd name="T107" fmla="*/ 45 h 324"/>
                <a:gd name="T108" fmla="*/ 289 w 296"/>
                <a:gd name="T109" fmla="*/ 27 h 324"/>
                <a:gd name="T110" fmla="*/ 273 w 296"/>
                <a:gd name="T111" fmla="*/ 11 h 324"/>
                <a:gd name="T112" fmla="*/ 247 w 296"/>
                <a:gd name="T113" fmla="*/ 14 h 324"/>
                <a:gd name="T114" fmla="*/ 238 w 296"/>
                <a:gd name="T115" fmla="*/ 0 h 324"/>
                <a:gd name="T116" fmla="*/ 164 w 296"/>
                <a:gd name="T117" fmla="*/ 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6" h="324">
                  <a:moveTo>
                    <a:pt x="164" y="7"/>
                  </a:moveTo>
                  <a:lnTo>
                    <a:pt x="158" y="16"/>
                  </a:lnTo>
                  <a:lnTo>
                    <a:pt x="128" y="13"/>
                  </a:lnTo>
                  <a:lnTo>
                    <a:pt x="120" y="0"/>
                  </a:lnTo>
                  <a:lnTo>
                    <a:pt x="111" y="0"/>
                  </a:lnTo>
                  <a:lnTo>
                    <a:pt x="98" y="26"/>
                  </a:lnTo>
                  <a:lnTo>
                    <a:pt x="88" y="57"/>
                  </a:lnTo>
                  <a:lnTo>
                    <a:pt x="83" y="103"/>
                  </a:lnTo>
                  <a:lnTo>
                    <a:pt x="63" y="128"/>
                  </a:lnTo>
                  <a:lnTo>
                    <a:pt x="56" y="160"/>
                  </a:lnTo>
                  <a:lnTo>
                    <a:pt x="34" y="176"/>
                  </a:lnTo>
                  <a:lnTo>
                    <a:pt x="31" y="169"/>
                  </a:lnTo>
                  <a:lnTo>
                    <a:pt x="19" y="176"/>
                  </a:lnTo>
                  <a:lnTo>
                    <a:pt x="10" y="173"/>
                  </a:lnTo>
                  <a:lnTo>
                    <a:pt x="3" y="179"/>
                  </a:lnTo>
                  <a:lnTo>
                    <a:pt x="0" y="195"/>
                  </a:lnTo>
                  <a:lnTo>
                    <a:pt x="3" y="203"/>
                  </a:lnTo>
                  <a:lnTo>
                    <a:pt x="19" y="194"/>
                  </a:lnTo>
                  <a:lnTo>
                    <a:pt x="57" y="192"/>
                  </a:lnTo>
                  <a:lnTo>
                    <a:pt x="66" y="198"/>
                  </a:lnTo>
                  <a:lnTo>
                    <a:pt x="72" y="219"/>
                  </a:lnTo>
                  <a:lnTo>
                    <a:pt x="86" y="235"/>
                  </a:lnTo>
                  <a:lnTo>
                    <a:pt x="107" y="232"/>
                  </a:lnTo>
                  <a:lnTo>
                    <a:pt x="111" y="214"/>
                  </a:lnTo>
                  <a:lnTo>
                    <a:pt x="131" y="213"/>
                  </a:lnTo>
                  <a:lnTo>
                    <a:pt x="131" y="217"/>
                  </a:lnTo>
                  <a:lnTo>
                    <a:pt x="143" y="219"/>
                  </a:lnTo>
                  <a:lnTo>
                    <a:pt x="146" y="224"/>
                  </a:lnTo>
                  <a:lnTo>
                    <a:pt x="147" y="260"/>
                  </a:lnTo>
                  <a:lnTo>
                    <a:pt x="153" y="277"/>
                  </a:lnTo>
                  <a:lnTo>
                    <a:pt x="149" y="284"/>
                  </a:lnTo>
                  <a:lnTo>
                    <a:pt x="152" y="289"/>
                  </a:lnTo>
                  <a:lnTo>
                    <a:pt x="181" y="281"/>
                  </a:lnTo>
                  <a:lnTo>
                    <a:pt x="213" y="300"/>
                  </a:lnTo>
                  <a:lnTo>
                    <a:pt x="226" y="297"/>
                  </a:lnTo>
                  <a:lnTo>
                    <a:pt x="253" y="319"/>
                  </a:lnTo>
                  <a:lnTo>
                    <a:pt x="266" y="324"/>
                  </a:lnTo>
                  <a:lnTo>
                    <a:pt x="267" y="305"/>
                  </a:lnTo>
                  <a:lnTo>
                    <a:pt x="258" y="306"/>
                  </a:lnTo>
                  <a:lnTo>
                    <a:pt x="251" y="299"/>
                  </a:lnTo>
                  <a:lnTo>
                    <a:pt x="257" y="252"/>
                  </a:lnTo>
                  <a:lnTo>
                    <a:pt x="260" y="242"/>
                  </a:lnTo>
                  <a:lnTo>
                    <a:pt x="283" y="236"/>
                  </a:lnTo>
                  <a:lnTo>
                    <a:pt x="288" y="235"/>
                  </a:lnTo>
                  <a:lnTo>
                    <a:pt x="269" y="201"/>
                  </a:lnTo>
                  <a:lnTo>
                    <a:pt x="269" y="169"/>
                  </a:lnTo>
                  <a:lnTo>
                    <a:pt x="266" y="150"/>
                  </a:lnTo>
                  <a:lnTo>
                    <a:pt x="263" y="138"/>
                  </a:lnTo>
                  <a:lnTo>
                    <a:pt x="261" y="133"/>
                  </a:lnTo>
                  <a:lnTo>
                    <a:pt x="270" y="114"/>
                  </a:lnTo>
                  <a:lnTo>
                    <a:pt x="274" y="83"/>
                  </a:lnTo>
                  <a:lnTo>
                    <a:pt x="285" y="70"/>
                  </a:lnTo>
                  <a:lnTo>
                    <a:pt x="296" y="54"/>
                  </a:lnTo>
                  <a:lnTo>
                    <a:pt x="289" y="45"/>
                  </a:lnTo>
                  <a:lnTo>
                    <a:pt x="289" y="27"/>
                  </a:lnTo>
                  <a:lnTo>
                    <a:pt x="273" y="11"/>
                  </a:lnTo>
                  <a:lnTo>
                    <a:pt x="247" y="14"/>
                  </a:lnTo>
                  <a:lnTo>
                    <a:pt x="238" y="0"/>
                  </a:lnTo>
                  <a:lnTo>
                    <a:pt x="164" y="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40" name="Freeform 7139"/>
            <p:cNvSpPr>
              <a:spLocks/>
            </p:cNvSpPr>
            <p:nvPr/>
          </p:nvSpPr>
          <p:spPr bwMode="gray">
            <a:xfrm>
              <a:off x="6503210" y="4049684"/>
              <a:ext cx="438493" cy="492624"/>
            </a:xfrm>
            <a:custGeom>
              <a:avLst/>
              <a:gdLst>
                <a:gd name="T0" fmla="*/ 164 w 296"/>
                <a:gd name="T1" fmla="*/ 7 h 324"/>
                <a:gd name="T2" fmla="*/ 158 w 296"/>
                <a:gd name="T3" fmla="*/ 16 h 324"/>
                <a:gd name="T4" fmla="*/ 128 w 296"/>
                <a:gd name="T5" fmla="*/ 13 h 324"/>
                <a:gd name="T6" fmla="*/ 120 w 296"/>
                <a:gd name="T7" fmla="*/ 0 h 324"/>
                <a:gd name="T8" fmla="*/ 111 w 296"/>
                <a:gd name="T9" fmla="*/ 0 h 324"/>
                <a:gd name="T10" fmla="*/ 98 w 296"/>
                <a:gd name="T11" fmla="*/ 26 h 324"/>
                <a:gd name="T12" fmla="*/ 88 w 296"/>
                <a:gd name="T13" fmla="*/ 57 h 324"/>
                <a:gd name="T14" fmla="*/ 83 w 296"/>
                <a:gd name="T15" fmla="*/ 103 h 324"/>
                <a:gd name="T16" fmla="*/ 63 w 296"/>
                <a:gd name="T17" fmla="*/ 128 h 324"/>
                <a:gd name="T18" fmla="*/ 56 w 296"/>
                <a:gd name="T19" fmla="*/ 160 h 324"/>
                <a:gd name="T20" fmla="*/ 34 w 296"/>
                <a:gd name="T21" fmla="*/ 176 h 324"/>
                <a:gd name="T22" fmla="*/ 31 w 296"/>
                <a:gd name="T23" fmla="*/ 169 h 324"/>
                <a:gd name="T24" fmla="*/ 19 w 296"/>
                <a:gd name="T25" fmla="*/ 176 h 324"/>
                <a:gd name="T26" fmla="*/ 10 w 296"/>
                <a:gd name="T27" fmla="*/ 173 h 324"/>
                <a:gd name="T28" fmla="*/ 3 w 296"/>
                <a:gd name="T29" fmla="*/ 179 h 324"/>
                <a:gd name="T30" fmla="*/ 0 w 296"/>
                <a:gd name="T31" fmla="*/ 195 h 324"/>
                <a:gd name="T32" fmla="*/ 3 w 296"/>
                <a:gd name="T33" fmla="*/ 203 h 324"/>
                <a:gd name="T34" fmla="*/ 19 w 296"/>
                <a:gd name="T35" fmla="*/ 194 h 324"/>
                <a:gd name="T36" fmla="*/ 57 w 296"/>
                <a:gd name="T37" fmla="*/ 192 h 324"/>
                <a:gd name="T38" fmla="*/ 66 w 296"/>
                <a:gd name="T39" fmla="*/ 198 h 324"/>
                <a:gd name="T40" fmla="*/ 72 w 296"/>
                <a:gd name="T41" fmla="*/ 219 h 324"/>
                <a:gd name="T42" fmla="*/ 86 w 296"/>
                <a:gd name="T43" fmla="*/ 235 h 324"/>
                <a:gd name="T44" fmla="*/ 107 w 296"/>
                <a:gd name="T45" fmla="*/ 232 h 324"/>
                <a:gd name="T46" fmla="*/ 111 w 296"/>
                <a:gd name="T47" fmla="*/ 214 h 324"/>
                <a:gd name="T48" fmla="*/ 131 w 296"/>
                <a:gd name="T49" fmla="*/ 213 h 324"/>
                <a:gd name="T50" fmla="*/ 131 w 296"/>
                <a:gd name="T51" fmla="*/ 217 h 324"/>
                <a:gd name="T52" fmla="*/ 143 w 296"/>
                <a:gd name="T53" fmla="*/ 219 h 324"/>
                <a:gd name="T54" fmla="*/ 146 w 296"/>
                <a:gd name="T55" fmla="*/ 224 h 324"/>
                <a:gd name="T56" fmla="*/ 147 w 296"/>
                <a:gd name="T57" fmla="*/ 260 h 324"/>
                <a:gd name="T58" fmla="*/ 153 w 296"/>
                <a:gd name="T59" fmla="*/ 277 h 324"/>
                <a:gd name="T60" fmla="*/ 149 w 296"/>
                <a:gd name="T61" fmla="*/ 284 h 324"/>
                <a:gd name="T62" fmla="*/ 152 w 296"/>
                <a:gd name="T63" fmla="*/ 289 h 324"/>
                <a:gd name="T64" fmla="*/ 181 w 296"/>
                <a:gd name="T65" fmla="*/ 281 h 324"/>
                <a:gd name="T66" fmla="*/ 213 w 296"/>
                <a:gd name="T67" fmla="*/ 300 h 324"/>
                <a:gd name="T68" fmla="*/ 226 w 296"/>
                <a:gd name="T69" fmla="*/ 297 h 324"/>
                <a:gd name="T70" fmla="*/ 253 w 296"/>
                <a:gd name="T71" fmla="*/ 319 h 324"/>
                <a:gd name="T72" fmla="*/ 266 w 296"/>
                <a:gd name="T73" fmla="*/ 324 h 324"/>
                <a:gd name="T74" fmla="*/ 267 w 296"/>
                <a:gd name="T75" fmla="*/ 305 h 324"/>
                <a:gd name="T76" fmla="*/ 258 w 296"/>
                <a:gd name="T77" fmla="*/ 306 h 324"/>
                <a:gd name="T78" fmla="*/ 251 w 296"/>
                <a:gd name="T79" fmla="*/ 299 h 324"/>
                <a:gd name="T80" fmla="*/ 257 w 296"/>
                <a:gd name="T81" fmla="*/ 252 h 324"/>
                <a:gd name="T82" fmla="*/ 260 w 296"/>
                <a:gd name="T83" fmla="*/ 242 h 324"/>
                <a:gd name="T84" fmla="*/ 283 w 296"/>
                <a:gd name="T85" fmla="*/ 236 h 324"/>
                <a:gd name="T86" fmla="*/ 288 w 296"/>
                <a:gd name="T87" fmla="*/ 235 h 324"/>
                <a:gd name="T88" fmla="*/ 269 w 296"/>
                <a:gd name="T89" fmla="*/ 201 h 324"/>
                <a:gd name="T90" fmla="*/ 269 w 296"/>
                <a:gd name="T91" fmla="*/ 169 h 324"/>
                <a:gd name="T92" fmla="*/ 266 w 296"/>
                <a:gd name="T93" fmla="*/ 150 h 324"/>
                <a:gd name="T94" fmla="*/ 263 w 296"/>
                <a:gd name="T95" fmla="*/ 138 h 324"/>
                <a:gd name="T96" fmla="*/ 261 w 296"/>
                <a:gd name="T97" fmla="*/ 133 h 324"/>
                <a:gd name="T98" fmla="*/ 270 w 296"/>
                <a:gd name="T99" fmla="*/ 114 h 324"/>
                <a:gd name="T100" fmla="*/ 274 w 296"/>
                <a:gd name="T101" fmla="*/ 83 h 324"/>
                <a:gd name="T102" fmla="*/ 285 w 296"/>
                <a:gd name="T103" fmla="*/ 70 h 324"/>
                <a:gd name="T104" fmla="*/ 296 w 296"/>
                <a:gd name="T105" fmla="*/ 54 h 324"/>
                <a:gd name="T106" fmla="*/ 289 w 296"/>
                <a:gd name="T107" fmla="*/ 45 h 324"/>
                <a:gd name="T108" fmla="*/ 289 w 296"/>
                <a:gd name="T109" fmla="*/ 27 h 324"/>
                <a:gd name="T110" fmla="*/ 273 w 296"/>
                <a:gd name="T111" fmla="*/ 11 h 324"/>
                <a:gd name="T112" fmla="*/ 247 w 296"/>
                <a:gd name="T113" fmla="*/ 14 h 324"/>
                <a:gd name="T114" fmla="*/ 238 w 296"/>
                <a:gd name="T115" fmla="*/ 0 h 324"/>
                <a:gd name="T116" fmla="*/ 164 w 296"/>
                <a:gd name="T117" fmla="*/ 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6" h="324">
                  <a:moveTo>
                    <a:pt x="164" y="7"/>
                  </a:moveTo>
                  <a:lnTo>
                    <a:pt x="158" y="16"/>
                  </a:lnTo>
                  <a:lnTo>
                    <a:pt x="128" y="13"/>
                  </a:lnTo>
                  <a:lnTo>
                    <a:pt x="120" y="0"/>
                  </a:lnTo>
                  <a:lnTo>
                    <a:pt x="111" y="0"/>
                  </a:lnTo>
                  <a:lnTo>
                    <a:pt x="98" y="26"/>
                  </a:lnTo>
                  <a:lnTo>
                    <a:pt x="88" y="57"/>
                  </a:lnTo>
                  <a:lnTo>
                    <a:pt x="83" y="103"/>
                  </a:lnTo>
                  <a:lnTo>
                    <a:pt x="63" y="128"/>
                  </a:lnTo>
                  <a:lnTo>
                    <a:pt x="56" y="160"/>
                  </a:lnTo>
                  <a:lnTo>
                    <a:pt x="34" y="176"/>
                  </a:lnTo>
                  <a:lnTo>
                    <a:pt x="31" y="169"/>
                  </a:lnTo>
                  <a:lnTo>
                    <a:pt x="19" y="176"/>
                  </a:lnTo>
                  <a:lnTo>
                    <a:pt x="10" y="173"/>
                  </a:lnTo>
                  <a:lnTo>
                    <a:pt x="3" y="179"/>
                  </a:lnTo>
                  <a:lnTo>
                    <a:pt x="0" y="195"/>
                  </a:lnTo>
                  <a:lnTo>
                    <a:pt x="3" y="203"/>
                  </a:lnTo>
                  <a:lnTo>
                    <a:pt x="19" y="194"/>
                  </a:lnTo>
                  <a:lnTo>
                    <a:pt x="57" y="192"/>
                  </a:lnTo>
                  <a:lnTo>
                    <a:pt x="66" y="198"/>
                  </a:lnTo>
                  <a:lnTo>
                    <a:pt x="72" y="219"/>
                  </a:lnTo>
                  <a:lnTo>
                    <a:pt x="86" y="235"/>
                  </a:lnTo>
                  <a:lnTo>
                    <a:pt x="107" y="232"/>
                  </a:lnTo>
                  <a:lnTo>
                    <a:pt x="111" y="214"/>
                  </a:lnTo>
                  <a:lnTo>
                    <a:pt x="131" y="213"/>
                  </a:lnTo>
                  <a:lnTo>
                    <a:pt x="131" y="217"/>
                  </a:lnTo>
                  <a:lnTo>
                    <a:pt x="143" y="219"/>
                  </a:lnTo>
                  <a:lnTo>
                    <a:pt x="146" y="224"/>
                  </a:lnTo>
                  <a:lnTo>
                    <a:pt x="147" y="260"/>
                  </a:lnTo>
                  <a:lnTo>
                    <a:pt x="153" y="277"/>
                  </a:lnTo>
                  <a:lnTo>
                    <a:pt x="149" y="284"/>
                  </a:lnTo>
                  <a:lnTo>
                    <a:pt x="152" y="289"/>
                  </a:lnTo>
                  <a:lnTo>
                    <a:pt x="181" y="281"/>
                  </a:lnTo>
                  <a:lnTo>
                    <a:pt x="213" y="300"/>
                  </a:lnTo>
                  <a:lnTo>
                    <a:pt x="226" y="297"/>
                  </a:lnTo>
                  <a:lnTo>
                    <a:pt x="253" y="319"/>
                  </a:lnTo>
                  <a:lnTo>
                    <a:pt x="266" y="324"/>
                  </a:lnTo>
                  <a:lnTo>
                    <a:pt x="267" y="305"/>
                  </a:lnTo>
                  <a:lnTo>
                    <a:pt x="258" y="306"/>
                  </a:lnTo>
                  <a:lnTo>
                    <a:pt x="251" y="299"/>
                  </a:lnTo>
                  <a:lnTo>
                    <a:pt x="257" y="252"/>
                  </a:lnTo>
                  <a:lnTo>
                    <a:pt x="260" y="242"/>
                  </a:lnTo>
                  <a:lnTo>
                    <a:pt x="283" y="236"/>
                  </a:lnTo>
                  <a:lnTo>
                    <a:pt x="288" y="235"/>
                  </a:lnTo>
                  <a:lnTo>
                    <a:pt x="269" y="201"/>
                  </a:lnTo>
                  <a:lnTo>
                    <a:pt x="269" y="169"/>
                  </a:lnTo>
                  <a:lnTo>
                    <a:pt x="266" y="150"/>
                  </a:lnTo>
                  <a:lnTo>
                    <a:pt x="263" y="138"/>
                  </a:lnTo>
                  <a:lnTo>
                    <a:pt x="261" y="133"/>
                  </a:lnTo>
                  <a:lnTo>
                    <a:pt x="270" y="114"/>
                  </a:lnTo>
                  <a:lnTo>
                    <a:pt x="274" y="83"/>
                  </a:lnTo>
                  <a:lnTo>
                    <a:pt x="285" y="70"/>
                  </a:lnTo>
                  <a:lnTo>
                    <a:pt x="296" y="54"/>
                  </a:lnTo>
                  <a:lnTo>
                    <a:pt x="289" y="45"/>
                  </a:lnTo>
                  <a:lnTo>
                    <a:pt x="289" y="27"/>
                  </a:lnTo>
                  <a:lnTo>
                    <a:pt x="273" y="11"/>
                  </a:lnTo>
                  <a:lnTo>
                    <a:pt x="247" y="14"/>
                  </a:lnTo>
                  <a:lnTo>
                    <a:pt x="238" y="0"/>
                  </a:lnTo>
                  <a:lnTo>
                    <a:pt x="164" y="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41" name="Freeform 7140"/>
            <p:cNvSpPr>
              <a:spLocks/>
            </p:cNvSpPr>
            <p:nvPr/>
          </p:nvSpPr>
          <p:spPr bwMode="gray">
            <a:xfrm>
              <a:off x="6553577" y="3896119"/>
              <a:ext cx="302204" cy="217423"/>
            </a:xfrm>
            <a:custGeom>
              <a:avLst/>
              <a:gdLst>
                <a:gd name="T0" fmla="*/ 3 w 204"/>
                <a:gd name="T1" fmla="*/ 108 h 143"/>
                <a:gd name="T2" fmla="*/ 0 w 204"/>
                <a:gd name="T3" fmla="*/ 90 h 143"/>
                <a:gd name="T4" fmla="*/ 13 w 204"/>
                <a:gd name="T5" fmla="*/ 61 h 143"/>
                <a:gd name="T6" fmla="*/ 61 w 204"/>
                <a:gd name="T7" fmla="*/ 50 h 143"/>
                <a:gd name="T8" fmla="*/ 71 w 204"/>
                <a:gd name="T9" fmla="*/ 41 h 143"/>
                <a:gd name="T10" fmla="*/ 68 w 204"/>
                <a:gd name="T11" fmla="*/ 36 h 143"/>
                <a:gd name="T12" fmla="*/ 93 w 204"/>
                <a:gd name="T13" fmla="*/ 31 h 143"/>
                <a:gd name="T14" fmla="*/ 113 w 204"/>
                <a:gd name="T15" fmla="*/ 4 h 143"/>
                <a:gd name="T16" fmla="*/ 128 w 204"/>
                <a:gd name="T17" fmla="*/ 0 h 143"/>
                <a:gd name="T18" fmla="*/ 141 w 204"/>
                <a:gd name="T19" fmla="*/ 17 h 143"/>
                <a:gd name="T20" fmla="*/ 140 w 204"/>
                <a:gd name="T21" fmla="*/ 36 h 143"/>
                <a:gd name="T22" fmla="*/ 163 w 204"/>
                <a:gd name="T23" fmla="*/ 48 h 143"/>
                <a:gd name="T24" fmla="*/ 204 w 204"/>
                <a:gd name="T25" fmla="*/ 101 h 143"/>
                <a:gd name="T26" fmla="*/ 130 w 204"/>
                <a:gd name="T27" fmla="*/ 108 h 143"/>
                <a:gd name="T28" fmla="*/ 124 w 204"/>
                <a:gd name="T29" fmla="*/ 117 h 143"/>
                <a:gd name="T30" fmla="*/ 94 w 204"/>
                <a:gd name="T31" fmla="*/ 114 h 143"/>
                <a:gd name="T32" fmla="*/ 86 w 204"/>
                <a:gd name="T33" fmla="*/ 101 h 143"/>
                <a:gd name="T34" fmla="*/ 77 w 204"/>
                <a:gd name="T35" fmla="*/ 101 h 143"/>
                <a:gd name="T36" fmla="*/ 64 w 204"/>
                <a:gd name="T37" fmla="*/ 127 h 143"/>
                <a:gd name="T38" fmla="*/ 54 w 204"/>
                <a:gd name="T39" fmla="*/ 133 h 143"/>
                <a:gd name="T40" fmla="*/ 45 w 204"/>
                <a:gd name="T41" fmla="*/ 127 h 143"/>
                <a:gd name="T42" fmla="*/ 32 w 204"/>
                <a:gd name="T43" fmla="*/ 133 h 143"/>
                <a:gd name="T44" fmla="*/ 24 w 204"/>
                <a:gd name="T45" fmla="*/ 143 h 143"/>
                <a:gd name="T46" fmla="*/ 3 w 204"/>
                <a:gd name="T47" fmla="*/ 10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143">
                  <a:moveTo>
                    <a:pt x="3" y="108"/>
                  </a:moveTo>
                  <a:lnTo>
                    <a:pt x="0" y="90"/>
                  </a:lnTo>
                  <a:lnTo>
                    <a:pt x="13" y="61"/>
                  </a:lnTo>
                  <a:lnTo>
                    <a:pt x="61" y="50"/>
                  </a:lnTo>
                  <a:lnTo>
                    <a:pt x="71" y="41"/>
                  </a:lnTo>
                  <a:lnTo>
                    <a:pt x="68" y="36"/>
                  </a:lnTo>
                  <a:lnTo>
                    <a:pt x="93" y="31"/>
                  </a:lnTo>
                  <a:lnTo>
                    <a:pt x="113" y="4"/>
                  </a:lnTo>
                  <a:lnTo>
                    <a:pt x="128" y="0"/>
                  </a:lnTo>
                  <a:lnTo>
                    <a:pt x="141" y="17"/>
                  </a:lnTo>
                  <a:lnTo>
                    <a:pt x="140" y="36"/>
                  </a:lnTo>
                  <a:lnTo>
                    <a:pt x="163" y="48"/>
                  </a:lnTo>
                  <a:lnTo>
                    <a:pt x="204" y="101"/>
                  </a:lnTo>
                  <a:lnTo>
                    <a:pt x="130" y="108"/>
                  </a:lnTo>
                  <a:lnTo>
                    <a:pt x="124" y="117"/>
                  </a:lnTo>
                  <a:lnTo>
                    <a:pt x="94" y="114"/>
                  </a:lnTo>
                  <a:lnTo>
                    <a:pt x="86" y="101"/>
                  </a:lnTo>
                  <a:lnTo>
                    <a:pt x="77" y="101"/>
                  </a:lnTo>
                  <a:lnTo>
                    <a:pt x="64" y="127"/>
                  </a:lnTo>
                  <a:lnTo>
                    <a:pt x="54" y="133"/>
                  </a:lnTo>
                  <a:lnTo>
                    <a:pt x="45" y="127"/>
                  </a:lnTo>
                  <a:lnTo>
                    <a:pt x="32" y="133"/>
                  </a:lnTo>
                  <a:lnTo>
                    <a:pt x="24" y="143"/>
                  </a:lnTo>
                  <a:lnTo>
                    <a:pt x="3" y="10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42" name="Freeform 7141"/>
            <p:cNvSpPr>
              <a:spLocks/>
            </p:cNvSpPr>
            <p:nvPr/>
          </p:nvSpPr>
          <p:spPr bwMode="gray">
            <a:xfrm>
              <a:off x="6553577" y="3896119"/>
              <a:ext cx="302204" cy="217423"/>
            </a:xfrm>
            <a:custGeom>
              <a:avLst/>
              <a:gdLst>
                <a:gd name="T0" fmla="*/ 3 w 204"/>
                <a:gd name="T1" fmla="*/ 108 h 143"/>
                <a:gd name="T2" fmla="*/ 0 w 204"/>
                <a:gd name="T3" fmla="*/ 90 h 143"/>
                <a:gd name="T4" fmla="*/ 13 w 204"/>
                <a:gd name="T5" fmla="*/ 61 h 143"/>
                <a:gd name="T6" fmla="*/ 61 w 204"/>
                <a:gd name="T7" fmla="*/ 50 h 143"/>
                <a:gd name="T8" fmla="*/ 71 w 204"/>
                <a:gd name="T9" fmla="*/ 41 h 143"/>
                <a:gd name="T10" fmla="*/ 68 w 204"/>
                <a:gd name="T11" fmla="*/ 36 h 143"/>
                <a:gd name="T12" fmla="*/ 93 w 204"/>
                <a:gd name="T13" fmla="*/ 31 h 143"/>
                <a:gd name="T14" fmla="*/ 113 w 204"/>
                <a:gd name="T15" fmla="*/ 4 h 143"/>
                <a:gd name="T16" fmla="*/ 128 w 204"/>
                <a:gd name="T17" fmla="*/ 0 h 143"/>
                <a:gd name="T18" fmla="*/ 141 w 204"/>
                <a:gd name="T19" fmla="*/ 17 h 143"/>
                <a:gd name="T20" fmla="*/ 140 w 204"/>
                <a:gd name="T21" fmla="*/ 36 h 143"/>
                <a:gd name="T22" fmla="*/ 163 w 204"/>
                <a:gd name="T23" fmla="*/ 48 h 143"/>
                <a:gd name="T24" fmla="*/ 204 w 204"/>
                <a:gd name="T25" fmla="*/ 101 h 143"/>
                <a:gd name="T26" fmla="*/ 130 w 204"/>
                <a:gd name="T27" fmla="*/ 108 h 143"/>
                <a:gd name="T28" fmla="*/ 124 w 204"/>
                <a:gd name="T29" fmla="*/ 117 h 143"/>
                <a:gd name="T30" fmla="*/ 94 w 204"/>
                <a:gd name="T31" fmla="*/ 114 h 143"/>
                <a:gd name="T32" fmla="*/ 86 w 204"/>
                <a:gd name="T33" fmla="*/ 101 h 143"/>
                <a:gd name="T34" fmla="*/ 77 w 204"/>
                <a:gd name="T35" fmla="*/ 101 h 143"/>
                <a:gd name="T36" fmla="*/ 64 w 204"/>
                <a:gd name="T37" fmla="*/ 127 h 143"/>
                <a:gd name="T38" fmla="*/ 54 w 204"/>
                <a:gd name="T39" fmla="*/ 133 h 143"/>
                <a:gd name="T40" fmla="*/ 45 w 204"/>
                <a:gd name="T41" fmla="*/ 127 h 143"/>
                <a:gd name="T42" fmla="*/ 32 w 204"/>
                <a:gd name="T43" fmla="*/ 133 h 143"/>
                <a:gd name="T44" fmla="*/ 24 w 204"/>
                <a:gd name="T45" fmla="*/ 143 h 143"/>
                <a:gd name="T46" fmla="*/ 3 w 204"/>
                <a:gd name="T47" fmla="*/ 10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143">
                  <a:moveTo>
                    <a:pt x="3" y="108"/>
                  </a:moveTo>
                  <a:lnTo>
                    <a:pt x="0" y="90"/>
                  </a:lnTo>
                  <a:lnTo>
                    <a:pt x="13" y="61"/>
                  </a:lnTo>
                  <a:lnTo>
                    <a:pt x="61" y="50"/>
                  </a:lnTo>
                  <a:lnTo>
                    <a:pt x="71" y="41"/>
                  </a:lnTo>
                  <a:lnTo>
                    <a:pt x="68" y="36"/>
                  </a:lnTo>
                  <a:lnTo>
                    <a:pt x="93" y="31"/>
                  </a:lnTo>
                  <a:lnTo>
                    <a:pt x="113" y="4"/>
                  </a:lnTo>
                  <a:lnTo>
                    <a:pt x="128" y="0"/>
                  </a:lnTo>
                  <a:lnTo>
                    <a:pt x="141" y="17"/>
                  </a:lnTo>
                  <a:lnTo>
                    <a:pt x="140" y="36"/>
                  </a:lnTo>
                  <a:lnTo>
                    <a:pt x="163" y="48"/>
                  </a:lnTo>
                  <a:lnTo>
                    <a:pt x="204" y="101"/>
                  </a:lnTo>
                  <a:lnTo>
                    <a:pt x="130" y="108"/>
                  </a:lnTo>
                  <a:lnTo>
                    <a:pt x="124" y="117"/>
                  </a:lnTo>
                  <a:lnTo>
                    <a:pt x="94" y="114"/>
                  </a:lnTo>
                  <a:lnTo>
                    <a:pt x="86" y="101"/>
                  </a:lnTo>
                  <a:lnTo>
                    <a:pt x="77" y="101"/>
                  </a:lnTo>
                  <a:lnTo>
                    <a:pt x="64" y="127"/>
                  </a:lnTo>
                  <a:lnTo>
                    <a:pt x="54" y="133"/>
                  </a:lnTo>
                  <a:lnTo>
                    <a:pt x="45" y="127"/>
                  </a:lnTo>
                  <a:lnTo>
                    <a:pt x="32" y="133"/>
                  </a:lnTo>
                  <a:lnTo>
                    <a:pt x="24" y="143"/>
                  </a:lnTo>
                  <a:lnTo>
                    <a:pt x="3" y="10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43" name="Freeform 7142"/>
            <p:cNvSpPr>
              <a:spLocks/>
            </p:cNvSpPr>
            <p:nvPr/>
          </p:nvSpPr>
          <p:spPr bwMode="gray">
            <a:xfrm>
              <a:off x="6978738" y="3791209"/>
              <a:ext cx="343684" cy="302569"/>
            </a:xfrm>
            <a:custGeom>
              <a:avLst/>
              <a:gdLst>
                <a:gd name="T0" fmla="*/ 143 w 232"/>
                <a:gd name="T1" fmla="*/ 44 h 199"/>
                <a:gd name="T2" fmla="*/ 136 w 232"/>
                <a:gd name="T3" fmla="*/ 63 h 199"/>
                <a:gd name="T4" fmla="*/ 136 w 232"/>
                <a:gd name="T5" fmla="*/ 69 h 199"/>
                <a:gd name="T6" fmla="*/ 152 w 232"/>
                <a:gd name="T7" fmla="*/ 69 h 199"/>
                <a:gd name="T8" fmla="*/ 152 w 232"/>
                <a:gd name="T9" fmla="*/ 70 h 199"/>
                <a:gd name="T10" fmla="*/ 152 w 232"/>
                <a:gd name="T11" fmla="*/ 79 h 199"/>
                <a:gd name="T12" fmla="*/ 171 w 232"/>
                <a:gd name="T13" fmla="*/ 103 h 199"/>
                <a:gd name="T14" fmla="*/ 219 w 232"/>
                <a:gd name="T15" fmla="*/ 119 h 199"/>
                <a:gd name="T16" fmla="*/ 232 w 232"/>
                <a:gd name="T17" fmla="*/ 119 h 199"/>
                <a:gd name="T18" fmla="*/ 190 w 232"/>
                <a:gd name="T19" fmla="*/ 173 h 199"/>
                <a:gd name="T20" fmla="*/ 166 w 232"/>
                <a:gd name="T21" fmla="*/ 174 h 199"/>
                <a:gd name="T22" fmla="*/ 139 w 232"/>
                <a:gd name="T23" fmla="*/ 193 h 199"/>
                <a:gd name="T24" fmla="*/ 123 w 232"/>
                <a:gd name="T25" fmla="*/ 186 h 199"/>
                <a:gd name="T26" fmla="*/ 94 w 232"/>
                <a:gd name="T27" fmla="*/ 199 h 199"/>
                <a:gd name="T28" fmla="*/ 76 w 232"/>
                <a:gd name="T29" fmla="*/ 196 h 199"/>
                <a:gd name="T30" fmla="*/ 58 w 232"/>
                <a:gd name="T31" fmla="*/ 181 h 199"/>
                <a:gd name="T32" fmla="*/ 45 w 232"/>
                <a:gd name="T33" fmla="*/ 181 h 199"/>
                <a:gd name="T34" fmla="*/ 45 w 232"/>
                <a:gd name="T35" fmla="*/ 168 h 199"/>
                <a:gd name="T36" fmla="*/ 34 w 232"/>
                <a:gd name="T37" fmla="*/ 162 h 199"/>
                <a:gd name="T38" fmla="*/ 16 w 232"/>
                <a:gd name="T39" fmla="*/ 132 h 199"/>
                <a:gd name="T40" fmla="*/ 0 w 232"/>
                <a:gd name="T41" fmla="*/ 122 h 199"/>
                <a:gd name="T42" fmla="*/ 6 w 232"/>
                <a:gd name="T43" fmla="*/ 113 h 199"/>
                <a:gd name="T44" fmla="*/ 19 w 232"/>
                <a:gd name="T45" fmla="*/ 110 h 199"/>
                <a:gd name="T46" fmla="*/ 19 w 232"/>
                <a:gd name="T47" fmla="*/ 78 h 199"/>
                <a:gd name="T48" fmla="*/ 48 w 232"/>
                <a:gd name="T49" fmla="*/ 34 h 199"/>
                <a:gd name="T50" fmla="*/ 51 w 232"/>
                <a:gd name="T51" fmla="*/ 9 h 199"/>
                <a:gd name="T52" fmla="*/ 63 w 232"/>
                <a:gd name="T53" fmla="*/ 8 h 199"/>
                <a:gd name="T54" fmla="*/ 67 w 232"/>
                <a:gd name="T55" fmla="*/ 14 h 199"/>
                <a:gd name="T56" fmla="*/ 72 w 232"/>
                <a:gd name="T57" fmla="*/ 0 h 199"/>
                <a:gd name="T58" fmla="*/ 80 w 232"/>
                <a:gd name="T59" fmla="*/ 8 h 199"/>
                <a:gd name="T60" fmla="*/ 89 w 232"/>
                <a:gd name="T61" fmla="*/ 3 h 199"/>
                <a:gd name="T62" fmla="*/ 107 w 232"/>
                <a:gd name="T63" fmla="*/ 6 h 199"/>
                <a:gd name="T64" fmla="*/ 143 w 232"/>
                <a:gd name="T65"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199">
                  <a:moveTo>
                    <a:pt x="143" y="44"/>
                  </a:moveTo>
                  <a:lnTo>
                    <a:pt x="136" y="63"/>
                  </a:lnTo>
                  <a:lnTo>
                    <a:pt x="136" y="69"/>
                  </a:lnTo>
                  <a:lnTo>
                    <a:pt x="152" y="69"/>
                  </a:lnTo>
                  <a:lnTo>
                    <a:pt x="152" y="70"/>
                  </a:lnTo>
                  <a:lnTo>
                    <a:pt x="152" y="79"/>
                  </a:lnTo>
                  <a:lnTo>
                    <a:pt x="171" y="103"/>
                  </a:lnTo>
                  <a:lnTo>
                    <a:pt x="219" y="119"/>
                  </a:lnTo>
                  <a:lnTo>
                    <a:pt x="232" y="119"/>
                  </a:lnTo>
                  <a:lnTo>
                    <a:pt x="190" y="173"/>
                  </a:lnTo>
                  <a:lnTo>
                    <a:pt x="166" y="174"/>
                  </a:lnTo>
                  <a:lnTo>
                    <a:pt x="139" y="193"/>
                  </a:lnTo>
                  <a:lnTo>
                    <a:pt x="123" y="186"/>
                  </a:lnTo>
                  <a:lnTo>
                    <a:pt x="94" y="199"/>
                  </a:lnTo>
                  <a:lnTo>
                    <a:pt x="76" y="196"/>
                  </a:lnTo>
                  <a:lnTo>
                    <a:pt x="58" y="181"/>
                  </a:lnTo>
                  <a:lnTo>
                    <a:pt x="45" y="181"/>
                  </a:lnTo>
                  <a:lnTo>
                    <a:pt x="45" y="168"/>
                  </a:lnTo>
                  <a:lnTo>
                    <a:pt x="34" y="162"/>
                  </a:lnTo>
                  <a:lnTo>
                    <a:pt x="16" y="132"/>
                  </a:lnTo>
                  <a:lnTo>
                    <a:pt x="0" y="122"/>
                  </a:lnTo>
                  <a:lnTo>
                    <a:pt x="6" y="113"/>
                  </a:lnTo>
                  <a:lnTo>
                    <a:pt x="19" y="110"/>
                  </a:lnTo>
                  <a:lnTo>
                    <a:pt x="19" y="78"/>
                  </a:lnTo>
                  <a:lnTo>
                    <a:pt x="48" y="34"/>
                  </a:lnTo>
                  <a:lnTo>
                    <a:pt x="51" y="9"/>
                  </a:lnTo>
                  <a:lnTo>
                    <a:pt x="63" y="8"/>
                  </a:lnTo>
                  <a:lnTo>
                    <a:pt x="67" y="14"/>
                  </a:lnTo>
                  <a:lnTo>
                    <a:pt x="72" y="0"/>
                  </a:lnTo>
                  <a:lnTo>
                    <a:pt x="80" y="8"/>
                  </a:lnTo>
                  <a:lnTo>
                    <a:pt x="89" y="3"/>
                  </a:lnTo>
                  <a:lnTo>
                    <a:pt x="107" y="6"/>
                  </a:lnTo>
                  <a:lnTo>
                    <a:pt x="143" y="4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44" name="Freeform 7143"/>
            <p:cNvSpPr>
              <a:spLocks/>
            </p:cNvSpPr>
            <p:nvPr/>
          </p:nvSpPr>
          <p:spPr bwMode="gray">
            <a:xfrm>
              <a:off x="6978738" y="3791209"/>
              <a:ext cx="343684" cy="302569"/>
            </a:xfrm>
            <a:custGeom>
              <a:avLst/>
              <a:gdLst>
                <a:gd name="T0" fmla="*/ 143 w 232"/>
                <a:gd name="T1" fmla="*/ 44 h 199"/>
                <a:gd name="T2" fmla="*/ 136 w 232"/>
                <a:gd name="T3" fmla="*/ 63 h 199"/>
                <a:gd name="T4" fmla="*/ 136 w 232"/>
                <a:gd name="T5" fmla="*/ 69 h 199"/>
                <a:gd name="T6" fmla="*/ 152 w 232"/>
                <a:gd name="T7" fmla="*/ 69 h 199"/>
                <a:gd name="T8" fmla="*/ 152 w 232"/>
                <a:gd name="T9" fmla="*/ 70 h 199"/>
                <a:gd name="T10" fmla="*/ 152 w 232"/>
                <a:gd name="T11" fmla="*/ 79 h 199"/>
                <a:gd name="T12" fmla="*/ 171 w 232"/>
                <a:gd name="T13" fmla="*/ 103 h 199"/>
                <a:gd name="T14" fmla="*/ 219 w 232"/>
                <a:gd name="T15" fmla="*/ 119 h 199"/>
                <a:gd name="T16" fmla="*/ 232 w 232"/>
                <a:gd name="T17" fmla="*/ 119 h 199"/>
                <a:gd name="T18" fmla="*/ 190 w 232"/>
                <a:gd name="T19" fmla="*/ 173 h 199"/>
                <a:gd name="T20" fmla="*/ 166 w 232"/>
                <a:gd name="T21" fmla="*/ 174 h 199"/>
                <a:gd name="T22" fmla="*/ 139 w 232"/>
                <a:gd name="T23" fmla="*/ 193 h 199"/>
                <a:gd name="T24" fmla="*/ 123 w 232"/>
                <a:gd name="T25" fmla="*/ 186 h 199"/>
                <a:gd name="T26" fmla="*/ 94 w 232"/>
                <a:gd name="T27" fmla="*/ 199 h 199"/>
                <a:gd name="T28" fmla="*/ 76 w 232"/>
                <a:gd name="T29" fmla="*/ 196 h 199"/>
                <a:gd name="T30" fmla="*/ 58 w 232"/>
                <a:gd name="T31" fmla="*/ 181 h 199"/>
                <a:gd name="T32" fmla="*/ 45 w 232"/>
                <a:gd name="T33" fmla="*/ 181 h 199"/>
                <a:gd name="T34" fmla="*/ 45 w 232"/>
                <a:gd name="T35" fmla="*/ 168 h 199"/>
                <a:gd name="T36" fmla="*/ 34 w 232"/>
                <a:gd name="T37" fmla="*/ 162 h 199"/>
                <a:gd name="T38" fmla="*/ 16 w 232"/>
                <a:gd name="T39" fmla="*/ 132 h 199"/>
                <a:gd name="T40" fmla="*/ 0 w 232"/>
                <a:gd name="T41" fmla="*/ 122 h 199"/>
                <a:gd name="T42" fmla="*/ 6 w 232"/>
                <a:gd name="T43" fmla="*/ 113 h 199"/>
                <a:gd name="T44" fmla="*/ 19 w 232"/>
                <a:gd name="T45" fmla="*/ 110 h 199"/>
                <a:gd name="T46" fmla="*/ 19 w 232"/>
                <a:gd name="T47" fmla="*/ 78 h 199"/>
                <a:gd name="T48" fmla="*/ 48 w 232"/>
                <a:gd name="T49" fmla="*/ 34 h 199"/>
                <a:gd name="T50" fmla="*/ 51 w 232"/>
                <a:gd name="T51" fmla="*/ 9 h 199"/>
                <a:gd name="T52" fmla="*/ 63 w 232"/>
                <a:gd name="T53" fmla="*/ 8 h 199"/>
                <a:gd name="T54" fmla="*/ 67 w 232"/>
                <a:gd name="T55" fmla="*/ 14 h 199"/>
                <a:gd name="T56" fmla="*/ 72 w 232"/>
                <a:gd name="T57" fmla="*/ 0 h 199"/>
                <a:gd name="T58" fmla="*/ 80 w 232"/>
                <a:gd name="T59" fmla="*/ 8 h 199"/>
                <a:gd name="T60" fmla="*/ 89 w 232"/>
                <a:gd name="T61" fmla="*/ 3 h 199"/>
                <a:gd name="T62" fmla="*/ 107 w 232"/>
                <a:gd name="T63" fmla="*/ 6 h 199"/>
                <a:gd name="T64" fmla="*/ 143 w 232"/>
                <a:gd name="T65"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199">
                  <a:moveTo>
                    <a:pt x="143" y="44"/>
                  </a:moveTo>
                  <a:lnTo>
                    <a:pt x="136" y="63"/>
                  </a:lnTo>
                  <a:lnTo>
                    <a:pt x="136" y="69"/>
                  </a:lnTo>
                  <a:lnTo>
                    <a:pt x="152" y="69"/>
                  </a:lnTo>
                  <a:lnTo>
                    <a:pt x="152" y="70"/>
                  </a:lnTo>
                  <a:lnTo>
                    <a:pt x="152" y="79"/>
                  </a:lnTo>
                  <a:lnTo>
                    <a:pt x="171" y="103"/>
                  </a:lnTo>
                  <a:lnTo>
                    <a:pt x="219" y="119"/>
                  </a:lnTo>
                  <a:lnTo>
                    <a:pt x="232" y="119"/>
                  </a:lnTo>
                  <a:lnTo>
                    <a:pt x="190" y="173"/>
                  </a:lnTo>
                  <a:lnTo>
                    <a:pt x="166" y="174"/>
                  </a:lnTo>
                  <a:lnTo>
                    <a:pt x="139" y="193"/>
                  </a:lnTo>
                  <a:lnTo>
                    <a:pt x="123" y="186"/>
                  </a:lnTo>
                  <a:lnTo>
                    <a:pt x="94" y="199"/>
                  </a:lnTo>
                  <a:lnTo>
                    <a:pt x="76" y="196"/>
                  </a:lnTo>
                  <a:lnTo>
                    <a:pt x="58" y="181"/>
                  </a:lnTo>
                  <a:lnTo>
                    <a:pt x="45" y="181"/>
                  </a:lnTo>
                  <a:lnTo>
                    <a:pt x="45" y="168"/>
                  </a:lnTo>
                  <a:lnTo>
                    <a:pt x="34" y="162"/>
                  </a:lnTo>
                  <a:lnTo>
                    <a:pt x="16" y="132"/>
                  </a:lnTo>
                  <a:lnTo>
                    <a:pt x="0" y="122"/>
                  </a:lnTo>
                  <a:lnTo>
                    <a:pt x="6" y="113"/>
                  </a:lnTo>
                  <a:lnTo>
                    <a:pt x="19" y="110"/>
                  </a:lnTo>
                  <a:lnTo>
                    <a:pt x="19" y="78"/>
                  </a:lnTo>
                  <a:lnTo>
                    <a:pt x="48" y="34"/>
                  </a:lnTo>
                  <a:lnTo>
                    <a:pt x="51" y="9"/>
                  </a:lnTo>
                  <a:lnTo>
                    <a:pt x="63" y="8"/>
                  </a:lnTo>
                  <a:lnTo>
                    <a:pt x="67" y="14"/>
                  </a:lnTo>
                  <a:lnTo>
                    <a:pt x="72" y="0"/>
                  </a:lnTo>
                  <a:lnTo>
                    <a:pt x="80" y="8"/>
                  </a:lnTo>
                  <a:lnTo>
                    <a:pt x="89" y="3"/>
                  </a:lnTo>
                  <a:lnTo>
                    <a:pt x="107" y="6"/>
                  </a:lnTo>
                  <a:lnTo>
                    <a:pt x="143" y="4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45" name="Freeform 7144"/>
            <p:cNvSpPr>
              <a:spLocks/>
            </p:cNvSpPr>
            <p:nvPr/>
          </p:nvSpPr>
          <p:spPr bwMode="gray">
            <a:xfrm>
              <a:off x="7054290" y="3704544"/>
              <a:ext cx="149620" cy="153565"/>
            </a:xfrm>
            <a:custGeom>
              <a:avLst/>
              <a:gdLst>
                <a:gd name="T0" fmla="*/ 92 w 101"/>
                <a:gd name="T1" fmla="*/ 101 h 101"/>
                <a:gd name="T2" fmla="*/ 101 w 101"/>
                <a:gd name="T3" fmla="*/ 95 h 101"/>
                <a:gd name="T4" fmla="*/ 73 w 101"/>
                <a:gd name="T5" fmla="*/ 60 h 101"/>
                <a:gd name="T6" fmla="*/ 45 w 101"/>
                <a:gd name="T7" fmla="*/ 44 h 101"/>
                <a:gd name="T8" fmla="*/ 29 w 101"/>
                <a:gd name="T9" fmla="*/ 0 h 101"/>
                <a:gd name="T10" fmla="*/ 25 w 101"/>
                <a:gd name="T11" fmla="*/ 9 h 101"/>
                <a:gd name="T12" fmla="*/ 7 w 101"/>
                <a:gd name="T13" fmla="*/ 19 h 101"/>
                <a:gd name="T14" fmla="*/ 0 w 101"/>
                <a:gd name="T15" fmla="*/ 66 h 101"/>
                <a:gd name="T16" fmla="*/ 12 w 101"/>
                <a:gd name="T17" fmla="*/ 65 h 101"/>
                <a:gd name="T18" fmla="*/ 16 w 101"/>
                <a:gd name="T19" fmla="*/ 71 h 101"/>
                <a:gd name="T20" fmla="*/ 21 w 101"/>
                <a:gd name="T21" fmla="*/ 57 h 101"/>
                <a:gd name="T22" fmla="*/ 29 w 101"/>
                <a:gd name="T23" fmla="*/ 65 h 101"/>
                <a:gd name="T24" fmla="*/ 38 w 101"/>
                <a:gd name="T25" fmla="*/ 60 h 101"/>
                <a:gd name="T26" fmla="*/ 56 w 101"/>
                <a:gd name="T27" fmla="*/ 63 h 101"/>
                <a:gd name="T28" fmla="*/ 92 w 101"/>
                <a:gd name="T2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01">
                  <a:moveTo>
                    <a:pt x="92" y="101"/>
                  </a:moveTo>
                  <a:lnTo>
                    <a:pt x="101" y="95"/>
                  </a:lnTo>
                  <a:lnTo>
                    <a:pt x="73" y="60"/>
                  </a:lnTo>
                  <a:lnTo>
                    <a:pt x="45" y="44"/>
                  </a:lnTo>
                  <a:lnTo>
                    <a:pt x="29" y="0"/>
                  </a:lnTo>
                  <a:lnTo>
                    <a:pt x="25" y="9"/>
                  </a:lnTo>
                  <a:lnTo>
                    <a:pt x="7" y="19"/>
                  </a:lnTo>
                  <a:lnTo>
                    <a:pt x="0" y="66"/>
                  </a:lnTo>
                  <a:lnTo>
                    <a:pt x="12" y="65"/>
                  </a:lnTo>
                  <a:lnTo>
                    <a:pt x="16" y="71"/>
                  </a:lnTo>
                  <a:lnTo>
                    <a:pt x="21" y="57"/>
                  </a:lnTo>
                  <a:lnTo>
                    <a:pt x="29" y="65"/>
                  </a:lnTo>
                  <a:lnTo>
                    <a:pt x="38" y="60"/>
                  </a:lnTo>
                  <a:lnTo>
                    <a:pt x="56" y="63"/>
                  </a:lnTo>
                  <a:lnTo>
                    <a:pt x="92" y="10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46" name="Freeform 7145"/>
            <p:cNvSpPr>
              <a:spLocks/>
            </p:cNvSpPr>
            <p:nvPr/>
          </p:nvSpPr>
          <p:spPr bwMode="gray">
            <a:xfrm>
              <a:off x="7054290" y="3704544"/>
              <a:ext cx="149620" cy="153565"/>
            </a:xfrm>
            <a:custGeom>
              <a:avLst/>
              <a:gdLst>
                <a:gd name="T0" fmla="*/ 92 w 101"/>
                <a:gd name="T1" fmla="*/ 101 h 101"/>
                <a:gd name="T2" fmla="*/ 101 w 101"/>
                <a:gd name="T3" fmla="*/ 95 h 101"/>
                <a:gd name="T4" fmla="*/ 73 w 101"/>
                <a:gd name="T5" fmla="*/ 60 h 101"/>
                <a:gd name="T6" fmla="*/ 45 w 101"/>
                <a:gd name="T7" fmla="*/ 44 h 101"/>
                <a:gd name="T8" fmla="*/ 29 w 101"/>
                <a:gd name="T9" fmla="*/ 0 h 101"/>
                <a:gd name="T10" fmla="*/ 25 w 101"/>
                <a:gd name="T11" fmla="*/ 9 h 101"/>
                <a:gd name="T12" fmla="*/ 7 w 101"/>
                <a:gd name="T13" fmla="*/ 19 h 101"/>
                <a:gd name="T14" fmla="*/ 0 w 101"/>
                <a:gd name="T15" fmla="*/ 66 h 101"/>
                <a:gd name="T16" fmla="*/ 12 w 101"/>
                <a:gd name="T17" fmla="*/ 65 h 101"/>
                <a:gd name="T18" fmla="*/ 16 w 101"/>
                <a:gd name="T19" fmla="*/ 71 h 101"/>
                <a:gd name="T20" fmla="*/ 21 w 101"/>
                <a:gd name="T21" fmla="*/ 57 h 101"/>
                <a:gd name="T22" fmla="*/ 29 w 101"/>
                <a:gd name="T23" fmla="*/ 65 h 101"/>
                <a:gd name="T24" fmla="*/ 38 w 101"/>
                <a:gd name="T25" fmla="*/ 60 h 101"/>
                <a:gd name="T26" fmla="*/ 56 w 101"/>
                <a:gd name="T27" fmla="*/ 63 h 101"/>
                <a:gd name="T28" fmla="*/ 92 w 101"/>
                <a:gd name="T2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01">
                  <a:moveTo>
                    <a:pt x="92" y="101"/>
                  </a:moveTo>
                  <a:lnTo>
                    <a:pt x="101" y="95"/>
                  </a:lnTo>
                  <a:lnTo>
                    <a:pt x="73" y="60"/>
                  </a:lnTo>
                  <a:lnTo>
                    <a:pt x="45" y="44"/>
                  </a:lnTo>
                  <a:lnTo>
                    <a:pt x="29" y="0"/>
                  </a:lnTo>
                  <a:lnTo>
                    <a:pt x="25" y="9"/>
                  </a:lnTo>
                  <a:lnTo>
                    <a:pt x="7" y="19"/>
                  </a:lnTo>
                  <a:lnTo>
                    <a:pt x="0" y="66"/>
                  </a:lnTo>
                  <a:lnTo>
                    <a:pt x="12" y="65"/>
                  </a:lnTo>
                  <a:lnTo>
                    <a:pt x="16" y="71"/>
                  </a:lnTo>
                  <a:lnTo>
                    <a:pt x="21" y="57"/>
                  </a:lnTo>
                  <a:lnTo>
                    <a:pt x="29" y="65"/>
                  </a:lnTo>
                  <a:lnTo>
                    <a:pt x="38" y="60"/>
                  </a:lnTo>
                  <a:lnTo>
                    <a:pt x="56" y="63"/>
                  </a:lnTo>
                  <a:lnTo>
                    <a:pt x="92" y="10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47" name="Freeform 7148"/>
            <p:cNvSpPr>
              <a:spLocks/>
            </p:cNvSpPr>
            <p:nvPr/>
          </p:nvSpPr>
          <p:spPr bwMode="gray">
            <a:xfrm>
              <a:off x="6103233" y="3786648"/>
              <a:ext cx="173324" cy="144442"/>
            </a:xfrm>
            <a:custGeom>
              <a:avLst/>
              <a:gdLst>
                <a:gd name="T0" fmla="*/ 111 w 117"/>
                <a:gd name="T1" fmla="*/ 41 h 95"/>
                <a:gd name="T2" fmla="*/ 102 w 117"/>
                <a:gd name="T3" fmla="*/ 41 h 95"/>
                <a:gd name="T4" fmla="*/ 86 w 117"/>
                <a:gd name="T5" fmla="*/ 17 h 95"/>
                <a:gd name="T6" fmla="*/ 83 w 117"/>
                <a:gd name="T7" fmla="*/ 0 h 95"/>
                <a:gd name="T8" fmla="*/ 70 w 117"/>
                <a:gd name="T9" fmla="*/ 2 h 95"/>
                <a:gd name="T10" fmla="*/ 41 w 117"/>
                <a:gd name="T11" fmla="*/ 25 h 95"/>
                <a:gd name="T12" fmla="*/ 23 w 117"/>
                <a:gd name="T13" fmla="*/ 30 h 95"/>
                <a:gd name="T14" fmla="*/ 3 w 117"/>
                <a:gd name="T15" fmla="*/ 60 h 95"/>
                <a:gd name="T16" fmla="*/ 0 w 117"/>
                <a:gd name="T17" fmla="*/ 82 h 95"/>
                <a:gd name="T18" fmla="*/ 4 w 117"/>
                <a:gd name="T19" fmla="*/ 89 h 95"/>
                <a:gd name="T20" fmla="*/ 23 w 117"/>
                <a:gd name="T21" fmla="*/ 88 h 95"/>
                <a:gd name="T22" fmla="*/ 38 w 117"/>
                <a:gd name="T23" fmla="*/ 95 h 95"/>
                <a:gd name="T24" fmla="*/ 35 w 117"/>
                <a:gd name="T25" fmla="*/ 73 h 95"/>
                <a:gd name="T26" fmla="*/ 38 w 117"/>
                <a:gd name="T27" fmla="*/ 71 h 95"/>
                <a:gd name="T28" fmla="*/ 76 w 117"/>
                <a:gd name="T29" fmla="*/ 68 h 95"/>
                <a:gd name="T30" fmla="*/ 93 w 117"/>
                <a:gd name="T31" fmla="*/ 71 h 95"/>
                <a:gd name="T32" fmla="*/ 102 w 117"/>
                <a:gd name="T33" fmla="*/ 62 h 95"/>
                <a:gd name="T34" fmla="*/ 110 w 117"/>
                <a:gd name="T35" fmla="*/ 63 h 95"/>
                <a:gd name="T36" fmla="*/ 117 w 117"/>
                <a:gd name="T37" fmla="*/ 54 h 95"/>
                <a:gd name="T38" fmla="*/ 111 w 117"/>
                <a:gd name="T39" fmla="*/ 4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95">
                  <a:moveTo>
                    <a:pt x="111" y="41"/>
                  </a:moveTo>
                  <a:lnTo>
                    <a:pt x="102" y="41"/>
                  </a:lnTo>
                  <a:lnTo>
                    <a:pt x="86" y="17"/>
                  </a:lnTo>
                  <a:lnTo>
                    <a:pt x="83" y="0"/>
                  </a:lnTo>
                  <a:lnTo>
                    <a:pt x="70" y="2"/>
                  </a:lnTo>
                  <a:lnTo>
                    <a:pt x="41" y="25"/>
                  </a:lnTo>
                  <a:lnTo>
                    <a:pt x="23" y="30"/>
                  </a:lnTo>
                  <a:lnTo>
                    <a:pt x="3" y="60"/>
                  </a:lnTo>
                  <a:lnTo>
                    <a:pt x="0" y="82"/>
                  </a:lnTo>
                  <a:lnTo>
                    <a:pt x="4" y="89"/>
                  </a:lnTo>
                  <a:lnTo>
                    <a:pt x="23" y="88"/>
                  </a:lnTo>
                  <a:lnTo>
                    <a:pt x="38" y="95"/>
                  </a:lnTo>
                  <a:lnTo>
                    <a:pt x="35" y="73"/>
                  </a:lnTo>
                  <a:lnTo>
                    <a:pt x="38" y="71"/>
                  </a:lnTo>
                  <a:lnTo>
                    <a:pt x="76" y="68"/>
                  </a:lnTo>
                  <a:lnTo>
                    <a:pt x="93" y="71"/>
                  </a:lnTo>
                  <a:lnTo>
                    <a:pt x="102" y="62"/>
                  </a:lnTo>
                  <a:lnTo>
                    <a:pt x="110" y="63"/>
                  </a:lnTo>
                  <a:lnTo>
                    <a:pt x="117" y="54"/>
                  </a:lnTo>
                  <a:lnTo>
                    <a:pt x="111" y="4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48" name="Freeform 7149"/>
            <p:cNvSpPr>
              <a:spLocks/>
            </p:cNvSpPr>
            <p:nvPr/>
          </p:nvSpPr>
          <p:spPr bwMode="gray">
            <a:xfrm>
              <a:off x="6103233" y="3786648"/>
              <a:ext cx="173324" cy="144442"/>
            </a:xfrm>
            <a:custGeom>
              <a:avLst/>
              <a:gdLst>
                <a:gd name="T0" fmla="*/ 111 w 117"/>
                <a:gd name="T1" fmla="*/ 41 h 95"/>
                <a:gd name="T2" fmla="*/ 102 w 117"/>
                <a:gd name="T3" fmla="*/ 41 h 95"/>
                <a:gd name="T4" fmla="*/ 86 w 117"/>
                <a:gd name="T5" fmla="*/ 17 h 95"/>
                <a:gd name="T6" fmla="*/ 83 w 117"/>
                <a:gd name="T7" fmla="*/ 0 h 95"/>
                <a:gd name="T8" fmla="*/ 70 w 117"/>
                <a:gd name="T9" fmla="*/ 2 h 95"/>
                <a:gd name="T10" fmla="*/ 41 w 117"/>
                <a:gd name="T11" fmla="*/ 25 h 95"/>
                <a:gd name="T12" fmla="*/ 23 w 117"/>
                <a:gd name="T13" fmla="*/ 30 h 95"/>
                <a:gd name="T14" fmla="*/ 3 w 117"/>
                <a:gd name="T15" fmla="*/ 60 h 95"/>
                <a:gd name="T16" fmla="*/ 0 w 117"/>
                <a:gd name="T17" fmla="*/ 82 h 95"/>
                <a:gd name="T18" fmla="*/ 4 w 117"/>
                <a:gd name="T19" fmla="*/ 89 h 95"/>
                <a:gd name="T20" fmla="*/ 23 w 117"/>
                <a:gd name="T21" fmla="*/ 88 h 95"/>
                <a:gd name="T22" fmla="*/ 38 w 117"/>
                <a:gd name="T23" fmla="*/ 95 h 95"/>
                <a:gd name="T24" fmla="*/ 35 w 117"/>
                <a:gd name="T25" fmla="*/ 73 h 95"/>
                <a:gd name="T26" fmla="*/ 38 w 117"/>
                <a:gd name="T27" fmla="*/ 71 h 95"/>
                <a:gd name="T28" fmla="*/ 76 w 117"/>
                <a:gd name="T29" fmla="*/ 68 h 95"/>
                <a:gd name="T30" fmla="*/ 93 w 117"/>
                <a:gd name="T31" fmla="*/ 71 h 95"/>
                <a:gd name="T32" fmla="*/ 102 w 117"/>
                <a:gd name="T33" fmla="*/ 62 h 95"/>
                <a:gd name="T34" fmla="*/ 110 w 117"/>
                <a:gd name="T35" fmla="*/ 63 h 95"/>
                <a:gd name="T36" fmla="*/ 117 w 117"/>
                <a:gd name="T37" fmla="*/ 54 h 95"/>
                <a:gd name="T38" fmla="*/ 111 w 117"/>
                <a:gd name="T39" fmla="*/ 4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95">
                  <a:moveTo>
                    <a:pt x="111" y="41"/>
                  </a:moveTo>
                  <a:lnTo>
                    <a:pt x="102" y="41"/>
                  </a:lnTo>
                  <a:lnTo>
                    <a:pt x="86" y="17"/>
                  </a:lnTo>
                  <a:lnTo>
                    <a:pt x="83" y="0"/>
                  </a:lnTo>
                  <a:lnTo>
                    <a:pt x="70" y="2"/>
                  </a:lnTo>
                  <a:lnTo>
                    <a:pt x="41" y="25"/>
                  </a:lnTo>
                  <a:lnTo>
                    <a:pt x="23" y="30"/>
                  </a:lnTo>
                  <a:lnTo>
                    <a:pt x="3" y="60"/>
                  </a:lnTo>
                  <a:lnTo>
                    <a:pt x="0" y="82"/>
                  </a:lnTo>
                  <a:lnTo>
                    <a:pt x="4" y="89"/>
                  </a:lnTo>
                  <a:lnTo>
                    <a:pt x="23" y="88"/>
                  </a:lnTo>
                  <a:lnTo>
                    <a:pt x="38" y="95"/>
                  </a:lnTo>
                  <a:lnTo>
                    <a:pt x="35" y="73"/>
                  </a:lnTo>
                  <a:lnTo>
                    <a:pt x="38" y="71"/>
                  </a:lnTo>
                  <a:lnTo>
                    <a:pt x="76" y="68"/>
                  </a:lnTo>
                  <a:lnTo>
                    <a:pt x="93" y="71"/>
                  </a:lnTo>
                  <a:lnTo>
                    <a:pt x="102" y="62"/>
                  </a:lnTo>
                  <a:lnTo>
                    <a:pt x="110" y="63"/>
                  </a:lnTo>
                  <a:lnTo>
                    <a:pt x="117" y="54"/>
                  </a:lnTo>
                  <a:lnTo>
                    <a:pt x="111" y="4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49" name="Freeform 7150"/>
            <p:cNvSpPr>
              <a:spLocks/>
            </p:cNvSpPr>
            <p:nvPr/>
          </p:nvSpPr>
          <p:spPr bwMode="gray">
            <a:xfrm>
              <a:off x="6226188" y="3557060"/>
              <a:ext cx="359979" cy="316252"/>
            </a:xfrm>
            <a:custGeom>
              <a:avLst/>
              <a:gdLst>
                <a:gd name="T0" fmla="*/ 205 w 243"/>
                <a:gd name="T1" fmla="*/ 172 h 208"/>
                <a:gd name="T2" fmla="*/ 203 w 243"/>
                <a:gd name="T3" fmla="*/ 162 h 208"/>
                <a:gd name="T4" fmla="*/ 234 w 243"/>
                <a:gd name="T5" fmla="*/ 112 h 208"/>
                <a:gd name="T6" fmla="*/ 243 w 243"/>
                <a:gd name="T7" fmla="*/ 55 h 208"/>
                <a:gd name="T8" fmla="*/ 234 w 243"/>
                <a:gd name="T9" fmla="*/ 49 h 208"/>
                <a:gd name="T10" fmla="*/ 228 w 243"/>
                <a:gd name="T11" fmla="*/ 36 h 208"/>
                <a:gd name="T12" fmla="*/ 228 w 243"/>
                <a:gd name="T13" fmla="*/ 10 h 208"/>
                <a:gd name="T14" fmla="*/ 213 w 243"/>
                <a:gd name="T15" fmla="*/ 3 h 208"/>
                <a:gd name="T16" fmla="*/ 178 w 243"/>
                <a:gd name="T17" fmla="*/ 0 h 208"/>
                <a:gd name="T18" fmla="*/ 83 w 243"/>
                <a:gd name="T19" fmla="*/ 73 h 208"/>
                <a:gd name="T20" fmla="*/ 62 w 243"/>
                <a:gd name="T21" fmla="*/ 77 h 208"/>
                <a:gd name="T22" fmla="*/ 62 w 243"/>
                <a:gd name="T23" fmla="*/ 130 h 208"/>
                <a:gd name="T24" fmla="*/ 56 w 243"/>
                <a:gd name="T25" fmla="*/ 138 h 208"/>
                <a:gd name="T26" fmla="*/ 0 w 243"/>
                <a:gd name="T27" fmla="*/ 151 h 208"/>
                <a:gd name="T28" fmla="*/ 3 w 243"/>
                <a:gd name="T29" fmla="*/ 168 h 208"/>
                <a:gd name="T30" fmla="*/ 19 w 243"/>
                <a:gd name="T31" fmla="*/ 192 h 208"/>
                <a:gd name="T32" fmla="*/ 28 w 243"/>
                <a:gd name="T33" fmla="*/ 192 h 208"/>
                <a:gd name="T34" fmla="*/ 34 w 243"/>
                <a:gd name="T35" fmla="*/ 205 h 208"/>
                <a:gd name="T36" fmla="*/ 37 w 243"/>
                <a:gd name="T37" fmla="*/ 198 h 208"/>
                <a:gd name="T38" fmla="*/ 47 w 243"/>
                <a:gd name="T39" fmla="*/ 198 h 208"/>
                <a:gd name="T40" fmla="*/ 53 w 243"/>
                <a:gd name="T41" fmla="*/ 208 h 208"/>
                <a:gd name="T42" fmla="*/ 54 w 243"/>
                <a:gd name="T43" fmla="*/ 192 h 208"/>
                <a:gd name="T44" fmla="*/ 70 w 243"/>
                <a:gd name="T45" fmla="*/ 173 h 208"/>
                <a:gd name="T46" fmla="*/ 83 w 243"/>
                <a:gd name="T47" fmla="*/ 172 h 208"/>
                <a:gd name="T48" fmla="*/ 105 w 243"/>
                <a:gd name="T49" fmla="*/ 186 h 208"/>
                <a:gd name="T50" fmla="*/ 118 w 243"/>
                <a:gd name="T51" fmla="*/ 179 h 208"/>
                <a:gd name="T52" fmla="*/ 139 w 243"/>
                <a:gd name="T53" fmla="*/ 189 h 208"/>
                <a:gd name="T54" fmla="*/ 158 w 243"/>
                <a:gd name="T55" fmla="*/ 179 h 208"/>
                <a:gd name="T56" fmla="*/ 186 w 243"/>
                <a:gd name="T57" fmla="*/ 182 h 208"/>
                <a:gd name="T58" fmla="*/ 200 w 243"/>
                <a:gd name="T59" fmla="*/ 172 h 208"/>
                <a:gd name="T60" fmla="*/ 205 w 243"/>
                <a:gd name="T61" fmla="*/ 17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3" h="208">
                  <a:moveTo>
                    <a:pt x="205" y="172"/>
                  </a:moveTo>
                  <a:lnTo>
                    <a:pt x="203" y="162"/>
                  </a:lnTo>
                  <a:lnTo>
                    <a:pt x="234" y="112"/>
                  </a:lnTo>
                  <a:lnTo>
                    <a:pt x="243" y="55"/>
                  </a:lnTo>
                  <a:lnTo>
                    <a:pt x="234" y="49"/>
                  </a:lnTo>
                  <a:lnTo>
                    <a:pt x="228" y="36"/>
                  </a:lnTo>
                  <a:lnTo>
                    <a:pt x="228" y="10"/>
                  </a:lnTo>
                  <a:lnTo>
                    <a:pt x="213" y="3"/>
                  </a:lnTo>
                  <a:lnTo>
                    <a:pt x="178" y="0"/>
                  </a:lnTo>
                  <a:lnTo>
                    <a:pt x="83" y="73"/>
                  </a:lnTo>
                  <a:lnTo>
                    <a:pt x="62" y="77"/>
                  </a:lnTo>
                  <a:lnTo>
                    <a:pt x="62" y="130"/>
                  </a:lnTo>
                  <a:lnTo>
                    <a:pt x="56" y="138"/>
                  </a:lnTo>
                  <a:lnTo>
                    <a:pt x="0" y="151"/>
                  </a:lnTo>
                  <a:lnTo>
                    <a:pt x="3" y="168"/>
                  </a:lnTo>
                  <a:lnTo>
                    <a:pt x="19" y="192"/>
                  </a:lnTo>
                  <a:lnTo>
                    <a:pt x="28" y="192"/>
                  </a:lnTo>
                  <a:lnTo>
                    <a:pt x="34" y="205"/>
                  </a:lnTo>
                  <a:lnTo>
                    <a:pt x="37" y="198"/>
                  </a:lnTo>
                  <a:lnTo>
                    <a:pt x="47" y="198"/>
                  </a:lnTo>
                  <a:lnTo>
                    <a:pt x="53" y="208"/>
                  </a:lnTo>
                  <a:lnTo>
                    <a:pt x="54" y="192"/>
                  </a:lnTo>
                  <a:lnTo>
                    <a:pt x="70" y="173"/>
                  </a:lnTo>
                  <a:lnTo>
                    <a:pt x="83" y="172"/>
                  </a:lnTo>
                  <a:lnTo>
                    <a:pt x="105" y="186"/>
                  </a:lnTo>
                  <a:lnTo>
                    <a:pt x="118" y="179"/>
                  </a:lnTo>
                  <a:lnTo>
                    <a:pt x="139" y="189"/>
                  </a:lnTo>
                  <a:lnTo>
                    <a:pt x="158" y="179"/>
                  </a:lnTo>
                  <a:lnTo>
                    <a:pt x="186" y="182"/>
                  </a:lnTo>
                  <a:lnTo>
                    <a:pt x="200" y="172"/>
                  </a:lnTo>
                  <a:lnTo>
                    <a:pt x="205" y="17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50" name="Freeform 7151"/>
            <p:cNvSpPr>
              <a:spLocks/>
            </p:cNvSpPr>
            <p:nvPr/>
          </p:nvSpPr>
          <p:spPr bwMode="gray">
            <a:xfrm>
              <a:off x="6226188" y="3557060"/>
              <a:ext cx="359979" cy="316252"/>
            </a:xfrm>
            <a:custGeom>
              <a:avLst/>
              <a:gdLst>
                <a:gd name="T0" fmla="*/ 205 w 243"/>
                <a:gd name="T1" fmla="*/ 172 h 208"/>
                <a:gd name="T2" fmla="*/ 203 w 243"/>
                <a:gd name="T3" fmla="*/ 162 h 208"/>
                <a:gd name="T4" fmla="*/ 234 w 243"/>
                <a:gd name="T5" fmla="*/ 112 h 208"/>
                <a:gd name="T6" fmla="*/ 243 w 243"/>
                <a:gd name="T7" fmla="*/ 55 h 208"/>
                <a:gd name="T8" fmla="*/ 234 w 243"/>
                <a:gd name="T9" fmla="*/ 49 h 208"/>
                <a:gd name="T10" fmla="*/ 228 w 243"/>
                <a:gd name="T11" fmla="*/ 36 h 208"/>
                <a:gd name="T12" fmla="*/ 228 w 243"/>
                <a:gd name="T13" fmla="*/ 10 h 208"/>
                <a:gd name="T14" fmla="*/ 213 w 243"/>
                <a:gd name="T15" fmla="*/ 3 h 208"/>
                <a:gd name="T16" fmla="*/ 178 w 243"/>
                <a:gd name="T17" fmla="*/ 0 h 208"/>
                <a:gd name="T18" fmla="*/ 83 w 243"/>
                <a:gd name="T19" fmla="*/ 73 h 208"/>
                <a:gd name="T20" fmla="*/ 62 w 243"/>
                <a:gd name="T21" fmla="*/ 77 h 208"/>
                <a:gd name="T22" fmla="*/ 62 w 243"/>
                <a:gd name="T23" fmla="*/ 130 h 208"/>
                <a:gd name="T24" fmla="*/ 56 w 243"/>
                <a:gd name="T25" fmla="*/ 138 h 208"/>
                <a:gd name="T26" fmla="*/ 0 w 243"/>
                <a:gd name="T27" fmla="*/ 151 h 208"/>
                <a:gd name="T28" fmla="*/ 3 w 243"/>
                <a:gd name="T29" fmla="*/ 168 h 208"/>
                <a:gd name="T30" fmla="*/ 19 w 243"/>
                <a:gd name="T31" fmla="*/ 192 h 208"/>
                <a:gd name="T32" fmla="*/ 28 w 243"/>
                <a:gd name="T33" fmla="*/ 192 h 208"/>
                <a:gd name="T34" fmla="*/ 34 w 243"/>
                <a:gd name="T35" fmla="*/ 205 h 208"/>
                <a:gd name="T36" fmla="*/ 37 w 243"/>
                <a:gd name="T37" fmla="*/ 198 h 208"/>
                <a:gd name="T38" fmla="*/ 47 w 243"/>
                <a:gd name="T39" fmla="*/ 198 h 208"/>
                <a:gd name="T40" fmla="*/ 53 w 243"/>
                <a:gd name="T41" fmla="*/ 208 h 208"/>
                <a:gd name="T42" fmla="*/ 54 w 243"/>
                <a:gd name="T43" fmla="*/ 192 h 208"/>
                <a:gd name="T44" fmla="*/ 70 w 243"/>
                <a:gd name="T45" fmla="*/ 173 h 208"/>
                <a:gd name="T46" fmla="*/ 83 w 243"/>
                <a:gd name="T47" fmla="*/ 172 h 208"/>
                <a:gd name="T48" fmla="*/ 105 w 243"/>
                <a:gd name="T49" fmla="*/ 186 h 208"/>
                <a:gd name="T50" fmla="*/ 118 w 243"/>
                <a:gd name="T51" fmla="*/ 179 h 208"/>
                <a:gd name="T52" fmla="*/ 139 w 243"/>
                <a:gd name="T53" fmla="*/ 189 h 208"/>
                <a:gd name="T54" fmla="*/ 158 w 243"/>
                <a:gd name="T55" fmla="*/ 179 h 208"/>
                <a:gd name="T56" fmla="*/ 186 w 243"/>
                <a:gd name="T57" fmla="*/ 182 h 208"/>
                <a:gd name="T58" fmla="*/ 200 w 243"/>
                <a:gd name="T59" fmla="*/ 172 h 208"/>
                <a:gd name="T60" fmla="*/ 205 w 243"/>
                <a:gd name="T61" fmla="*/ 17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3" h="208">
                  <a:moveTo>
                    <a:pt x="205" y="172"/>
                  </a:moveTo>
                  <a:lnTo>
                    <a:pt x="203" y="162"/>
                  </a:lnTo>
                  <a:lnTo>
                    <a:pt x="234" y="112"/>
                  </a:lnTo>
                  <a:lnTo>
                    <a:pt x="243" y="55"/>
                  </a:lnTo>
                  <a:lnTo>
                    <a:pt x="234" y="49"/>
                  </a:lnTo>
                  <a:lnTo>
                    <a:pt x="228" y="36"/>
                  </a:lnTo>
                  <a:lnTo>
                    <a:pt x="228" y="10"/>
                  </a:lnTo>
                  <a:lnTo>
                    <a:pt x="213" y="3"/>
                  </a:lnTo>
                  <a:lnTo>
                    <a:pt x="178" y="0"/>
                  </a:lnTo>
                  <a:lnTo>
                    <a:pt x="83" y="73"/>
                  </a:lnTo>
                  <a:lnTo>
                    <a:pt x="62" y="77"/>
                  </a:lnTo>
                  <a:lnTo>
                    <a:pt x="62" y="130"/>
                  </a:lnTo>
                  <a:lnTo>
                    <a:pt x="56" y="138"/>
                  </a:lnTo>
                  <a:lnTo>
                    <a:pt x="0" y="151"/>
                  </a:lnTo>
                  <a:lnTo>
                    <a:pt x="3" y="168"/>
                  </a:lnTo>
                  <a:lnTo>
                    <a:pt x="19" y="192"/>
                  </a:lnTo>
                  <a:lnTo>
                    <a:pt x="28" y="192"/>
                  </a:lnTo>
                  <a:lnTo>
                    <a:pt x="34" y="205"/>
                  </a:lnTo>
                  <a:lnTo>
                    <a:pt x="37" y="198"/>
                  </a:lnTo>
                  <a:lnTo>
                    <a:pt x="47" y="198"/>
                  </a:lnTo>
                  <a:lnTo>
                    <a:pt x="53" y="208"/>
                  </a:lnTo>
                  <a:lnTo>
                    <a:pt x="54" y="192"/>
                  </a:lnTo>
                  <a:lnTo>
                    <a:pt x="70" y="173"/>
                  </a:lnTo>
                  <a:lnTo>
                    <a:pt x="83" y="172"/>
                  </a:lnTo>
                  <a:lnTo>
                    <a:pt x="105" y="186"/>
                  </a:lnTo>
                  <a:lnTo>
                    <a:pt x="118" y="179"/>
                  </a:lnTo>
                  <a:lnTo>
                    <a:pt x="139" y="189"/>
                  </a:lnTo>
                  <a:lnTo>
                    <a:pt x="158" y="179"/>
                  </a:lnTo>
                  <a:lnTo>
                    <a:pt x="186" y="182"/>
                  </a:lnTo>
                  <a:lnTo>
                    <a:pt x="200" y="172"/>
                  </a:lnTo>
                  <a:lnTo>
                    <a:pt x="205" y="17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51" name="Freeform 7152"/>
            <p:cNvSpPr>
              <a:spLocks/>
            </p:cNvSpPr>
            <p:nvPr/>
          </p:nvSpPr>
          <p:spPr bwMode="gray">
            <a:xfrm>
              <a:off x="5946205" y="3516010"/>
              <a:ext cx="371831" cy="398356"/>
            </a:xfrm>
            <a:custGeom>
              <a:avLst/>
              <a:gdLst>
                <a:gd name="T0" fmla="*/ 189 w 251"/>
                <a:gd name="T1" fmla="*/ 178 h 262"/>
                <a:gd name="T2" fmla="*/ 245 w 251"/>
                <a:gd name="T3" fmla="*/ 165 h 262"/>
                <a:gd name="T4" fmla="*/ 251 w 251"/>
                <a:gd name="T5" fmla="*/ 157 h 262"/>
                <a:gd name="T6" fmla="*/ 251 w 251"/>
                <a:gd name="T7" fmla="*/ 104 h 262"/>
                <a:gd name="T8" fmla="*/ 237 w 251"/>
                <a:gd name="T9" fmla="*/ 107 h 262"/>
                <a:gd name="T10" fmla="*/ 234 w 251"/>
                <a:gd name="T11" fmla="*/ 91 h 262"/>
                <a:gd name="T12" fmla="*/ 214 w 251"/>
                <a:gd name="T13" fmla="*/ 82 h 262"/>
                <a:gd name="T14" fmla="*/ 204 w 251"/>
                <a:gd name="T15" fmla="*/ 68 h 262"/>
                <a:gd name="T16" fmla="*/ 116 w 251"/>
                <a:gd name="T17" fmla="*/ 0 h 262"/>
                <a:gd name="T18" fmla="*/ 90 w 251"/>
                <a:gd name="T19" fmla="*/ 0 h 262"/>
                <a:gd name="T20" fmla="*/ 102 w 251"/>
                <a:gd name="T21" fmla="*/ 168 h 262"/>
                <a:gd name="T22" fmla="*/ 35 w 251"/>
                <a:gd name="T23" fmla="*/ 168 h 262"/>
                <a:gd name="T24" fmla="*/ 21 w 251"/>
                <a:gd name="T25" fmla="*/ 174 h 262"/>
                <a:gd name="T26" fmla="*/ 11 w 251"/>
                <a:gd name="T27" fmla="*/ 162 h 262"/>
                <a:gd name="T28" fmla="*/ 0 w 251"/>
                <a:gd name="T29" fmla="*/ 183 h 262"/>
                <a:gd name="T30" fmla="*/ 11 w 251"/>
                <a:gd name="T31" fmla="*/ 222 h 262"/>
                <a:gd name="T32" fmla="*/ 20 w 251"/>
                <a:gd name="T33" fmla="*/ 231 h 262"/>
                <a:gd name="T34" fmla="*/ 45 w 251"/>
                <a:gd name="T35" fmla="*/ 222 h 262"/>
                <a:gd name="T36" fmla="*/ 62 w 251"/>
                <a:gd name="T37" fmla="*/ 262 h 262"/>
                <a:gd name="T38" fmla="*/ 67 w 251"/>
                <a:gd name="T39" fmla="*/ 259 h 262"/>
                <a:gd name="T40" fmla="*/ 74 w 251"/>
                <a:gd name="T41" fmla="*/ 262 h 262"/>
                <a:gd name="T42" fmla="*/ 87 w 251"/>
                <a:gd name="T43" fmla="*/ 254 h 262"/>
                <a:gd name="T44" fmla="*/ 93 w 251"/>
                <a:gd name="T45" fmla="*/ 262 h 262"/>
                <a:gd name="T46" fmla="*/ 106 w 251"/>
                <a:gd name="T47" fmla="*/ 260 h 262"/>
                <a:gd name="T48" fmla="*/ 109 w 251"/>
                <a:gd name="T49" fmla="*/ 238 h 262"/>
                <a:gd name="T50" fmla="*/ 129 w 251"/>
                <a:gd name="T51" fmla="*/ 208 h 262"/>
                <a:gd name="T52" fmla="*/ 147 w 251"/>
                <a:gd name="T53" fmla="*/ 203 h 262"/>
                <a:gd name="T54" fmla="*/ 176 w 251"/>
                <a:gd name="T55" fmla="*/ 180 h 262"/>
                <a:gd name="T56" fmla="*/ 189 w 251"/>
                <a:gd name="T57" fmla="*/ 17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 h="262">
                  <a:moveTo>
                    <a:pt x="189" y="178"/>
                  </a:moveTo>
                  <a:lnTo>
                    <a:pt x="245" y="165"/>
                  </a:lnTo>
                  <a:lnTo>
                    <a:pt x="251" y="157"/>
                  </a:lnTo>
                  <a:lnTo>
                    <a:pt x="251" y="104"/>
                  </a:lnTo>
                  <a:lnTo>
                    <a:pt x="237" y="107"/>
                  </a:lnTo>
                  <a:lnTo>
                    <a:pt x="234" y="91"/>
                  </a:lnTo>
                  <a:lnTo>
                    <a:pt x="214" y="82"/>
                  </a:lnTo>
                  <a:lnTo>
                    <a:pt x="204" y="68"/>
                  </a:lnTo>
                  <a:lnTo>
                    <a:pt x="116" y="0"/>
                  </a:lnTo>
                  <a:lnTo>
                    <a:pt x="90" y="0"/>
                  </a:lnTo>
                  <a:lnTo>
                    <a:pt x="102" y="168"/>
                  </a:lnTo>
                  <a:lnTo>
                    <a:pt x="35" y="168"/>
                  </a:lnTo>
                  <a:lnTo>
                    <a:pt x="21" y="174"/>
                  </a:lnTo>
                  <a:lnTo>
                    <a:pt x="11" y="162"/>
                  </a:lnTo>
                  <a:lnTo>
                    <a:pt x="0" y="183"/>
                  </a:lnTo>
                  <a:lnTo>
                    <a:pt x="11" y="222"/>
                  </a:lnTo>
                  <a:lnTo>
                    <a:pt x="20" y="231"/>
                  </a:lnTo>
                  <a:lnTo>
                    <a:pt x="45" y="222"/>
                  </a:lnTo>
                  <a:lnTo>
                    <a:pt x="62" y="262"/>
                  </a:lnTo>
                  <a:lnTo>
                    <a:pt x="67" y="259"/>
                  </a:lnTo>
                  <a:lnTo>
                    <a:pt x="74" y="262"/>
                  </a:lnTo>
                  <a:lnTo>
                    <a:pt x="87" y="254"/>
                  </a:lnTo>
                  <a:lnTo>
                    <a:pt x="93" y="262"/>
                  </a:lnTo>
                  <a:lnTo>
                    <a:pt x="106" y="260"/>
                  </a:lnTo>
                  <a:lnTo>
                    <a:pt x="109" y="238"/>
                  </a:lnTo>
                  <a:lnTo>
                    <a:pt x="129" y="208"/>
                  </a:lnTo>
                  <a:lnTo>
                    <a:pt x="147" y="203"/>
                  </a:lnTo>
                  <a:lnTo>
                    <a:pt x="176" y="180"/>
                  </a:lnTo>
                  <a:lnTo>
                    <a:pt x="189" y="17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52" name="Freeform 7153"/>
            <p:cNvSpPr>
              <a:spLocks/>
            </p:cNvSpPr>
            <p:nvPr/>
          </p:nvSpPr>
          <p:spPr bwMode="gray">
            <a:xfrm>
              <a:off x="5946205" y="3516010"/>
              <a:ext cx="371831" cy="398356"/>
            </a:xfrm>
            <a:custGeom>
              <a:avLst/>
              <a:gdLst>
                <a:gd name="T0" fmla="*/ 189 w 251"/>
                <a:gd name="T1" fmla="*/ 178 h 262"/>
                <a:gd name="T2" fmla="*/ 245 w 251"/>
                <a:gd name="T3" fmla="*/ 165 h 262"/>
                <a:gd name="T4" fmla="*/ 251 w 251"/>
                <a:gd name="T5" fmla="*/ 157 h 262"/>
                <a:gd name="T6" fmla="*/ 251 w 251"/>
                <a:gd name="T7" fmla="*/ 104 h 262"/>
                <a:gd name="T8" fmla="*/ 237 w 251"/>
                <a:gd name="T9" fmla="*/ 107 h 262"/>
                <a:gd name="T10" fmla="*/ 234 w 251"/>
                <a:gd name="T11" fmla="*/ 91 h 262"/>
                <a:gd name="T12" fmla="*/ 214 w 251"/>
                <a:gd name="T13" fmla="*/ 82 h 262"/>
                <a:gd name="T14" fmla="*/ 204 w 251"/>
                <a:gd name="T15" fmla="*/ 68 h 262"/>
                <a:gd name="T16" fmla="*/ 116 w 251"/>
                <a:gd name="T17" fmla="*/ 0 h 262"/>
                <a:gd name="T18" fmla="*/ 90 w 251"/>
                <a:gd name="T19" fmla="*/ 0 h 262"/>
                <a:gd name="T20" fmla="*/ 102 w 251"/>
                <a:gd name="T21" fmla="*/ 168 h 262"/>
                <a:gd name="T22" fmla="*/ 35 w 251"/>
                <a:gd name="T23" fmla="*/ 168 h 262"/>
                <a:gd name="T24" fmla="*/ 21 w 251"/>
                <a:gd name="T25" fmla="*/ 174 h 262"/>
                <a:gd name="T26" fmla="*/ 11 w 251"/>
                <a:gd name="T27" fmla="*/ 162 h 262"/>
                <a:gd name="T28" fmla="*/ 0 w 251"/>
                <a:gd name="T29" fmla="*/ 183 h 262"/>
                <a:gd name="T30" fmla="*/ 11 w 251"/>
                <a:gd name="T31" fmla="*/ 222 h 262"/>
                <a:gd name="T32" fmla="*/ 20 w 251"/>
                <a:gd name="T33" fmla="*/ 231 h 262"/>
                <a:gd name="T34" fmla="*/ 45 w 251"/>
                <a:gd name="T35" fmla="*/ 222 h 262"/>
                <a:gd name="T36" fmla="*/ 62 w 251"/>
                <a:gd name="T37" fmla="*/ 262 h 262"/>
                <a:gd name="T38" fmla="*/ 67 w 251"/>
                <a:gd name="T39" fmla="*/ 259 h 262"/>
                <a:gd name="T40" fmla="*/ 74 w 251"/>
                <a:gd name="T41" fmla="*/ 262 h 262"/>
                <a:gd name="T42" fmla="*/ 87 w 251"/>
                <a:gd name="T43" fmla="*/ 254 h 262"/>
                <a:gd name="T44" fmla="*/ 93 w 251"/>
                <a:gd name="T45" fmla="*/ 262 h 262"/>
                <a:gd name="T46" fmla="*/ 106 w 251"/>
                <a:gd name="T47" fmla="*/ 260 h 262"/>
                <a:gd name="T48" fmla="*/ 109 w 251"/>
                <a:gd name="T49" fmla="*/ 238 h 262"/>
                <a:gd name="T50" fmla="*/ 129 w 251"/>
                <a:gd name="T51" fmla="*/ 208 h 262"/>
                <a:gd name="T52" fmla="*/ 147 w 251"/>
                <a:gd name="T53" fmla="*/ 203 h 262"/>
                <a:gd name="T54" fmla="*/ 176 w 251"/>
                <a:gd name="T55" fmla="*/ 180 h 262"/>
                <a:gd name="T56" fmla="*/ 189 w 251"/>
                <a:gd name="T57" fmla="*/ 17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 h="262">
                  <a:moveTo>
                    <a:pt x="189" y="178"/>
                  </a:moveTo>
                  <a:lnTo>
                    <a:pt x="245" y="165"/>
                  </a:lnTo>
                  <a:lnTo>
                    <a:pt x="251" y="157"/>
                  </a:lnTo>
                  <a:lnTo>
                    <a:pt x="251" y="104"/>
                  </a:lnTo>
                  <a:lnTo>
                    <a:pt x="237" y="107"/>
                  </a:lnTo>
                  <a:lnTo>
                    <a:pt x="234" y="91"/>
                  </a:lnTo>
                  <a:lnTo>
                    <a:pt x="214" y="82"/>
                  </a:lnTo>
                  <a:lnTo>
                    <a:pt x="204" y="68"/>
                  </a:lnTo>
                  <a:lnTo>
                    <a:pt x="116" y="0"/>
                  </a:lnTo>
                  <a:lnTo>
                    <a:pt x="90" y="0"/>
                  </a:lnTo>
                  <a:lnTo>
                    <a:pt x="102" y="168"/>
                  </a:lnTo>
                  <a:lnTo>
                    <a:pt x="35" y="168"/>
                  </a:lnTo>
                  <a:lnTo>
                    <a:pt x="21" y="174"/>
                  </a:lnTo>
                  <a:lnTo>
                    <a:pt x="11" y="162"/>
                  </a:lnTo>
                  <a:lnTo>
                    <a:pt x="0" y="183"/>
                  </a:lnTo>
                  <a:lnTo>
                    <a:pt x="11" y="222"/>
                  </a:lnTo>
                  <a:lnTo>
                    <a:pt x="20" y="231"/>
                  </a:lnTo>
                  <a:lnTo>
                    <a:pt x="45" y="222"/>
                  </a:lnTo>
                  <a:lnTo>
                    <a:pt x="62" y="262"/>
                  </a:lnTo>
                  <a:lnTo>
                    <a:pt x="67" y="259"/>
                  </a:lnTo>
                  <a:lnTo>
                    <a:pt x="74" y="262"/>
                  </a:lnTo>
                  <a:lnTo>
                    <a:pt x="87" y="254"/>
                  </a:lnTo>
                  <a:lnTo>
                    <a:pt x="93" y="262"/>
                  </a:lnTo>
                  <a:lnTo>
                    <a:pt x="106" y="260"/>
                  </a:lnTo>
                  <a:lnTo>
                    <a:pt x="109" y="238"/>
                  </a:lnTo>
                  <a:lnTo>
                    <a:pt x="129" y="208"/>
                  </a:lnTo>
                  <a:lnTo>
                    <a:pt x="147" y="203"/>
                  </a:lnTo>
                  <a:lnTo>
                    <a:pt x="176" y="180"/>
                  </a:lnTo>
                  <a:lnTo>
                    <a:pt x="189" y="17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53" name="Freeform 7154"/>
            <p:cNvSpPr>
              <a:spLocks/>
            </p:cNvSpPr>
            <p:nvPr/>
          </p:nvSpPr>
          <p:spPr bwMode="gray">
            <a:xfrm>
              <a:off x="6432102" y="3298586"/>
              <a:ext cx="358497" cy="369468"/>
            </a:xfrm>
            <a:custGeom>
              <a:avLst/>
              <a:gdLst>
                <a:gd name="T0" fmla="*/ 241 w 242"/>
                <a:gd name="T1" fmla="*/ 196 h 243"/>
                <a:gd name="T2" fmla="*/ 238 w 242"/>
                <a:gd name="T3" fmla="*/ 79 h 243"/>
                <a:gd name="T4" fmla="*/ 232 w 242"/>
                <a:gd name="T5" fmla="*/ 60 h 243"/>
                <a:gd name="T6" fmla="*/ 236 w 242"/>
                <a:gd name="T7" fmla="*/ 25 h 243"/>
                <a:gd name="T8" fmla="*/ 207 w 242"/>
                <a:gd name="T9" fmla="*/ 18 h 243"/>
                <a:gd name="T10" fmla="*/ 206 w 242"/>
                <a:gd name="T11" fmla="*/ 12 h 243"/>
                <a:gd name="T12" fmla="*/ 187 w 242"/>
                <a:gd name="T13" fmla="*/ 6 h 243"/>
                <a:gd name="T14" fmla="*/ 162 w 242"/>
                <a:gd name="T15" fmla="*/ 18 h 243"/>
                <a:gd name="T16" fmla="*/ 160 w 242"/>
                <a:gd name="T17" fmla="*/ 46 h 243"/>
                <a:gd name="T18" fmla="*/ 149 w 242"/>
                <a:gd name="T19" fmla="*/ 51 h 243"/>
                <a:gd name="T20" fmla="*/ 141 w 242"/>
                <a:gd name="T21" fmla="*/ 51 h 243"/>
                <a:gd name="T22" fmla="*/ 124 w 242"/>
                <a:gd name="T23" fmla="*/ 38 h 243"/>
                <a:gd name="T24" fmla="*/ 95 w 242"/>
                <a:gd name="T25" fmla="*/ 30 h 243"/>
                <a:gd name="T26" fmla="*/ 92 w 242"/>
                <a:gd name="T27" fmla="*/ 16 h 243"/>
                <a:gd name="T28" fmla="*/ 74 w 242"/>
                <a:gd name="T29" fmla="*/ 9 h 243"/>
                <a:gd name="T30" fmla="*/ 44 w 242"/>
                <a:gd name="T31" fmla="*/ 6 h 243"/>
                <a:gd name="T32" fmla="*/ 28 w 242"/>
                <a:gd name="T33" fmla="*/ 0 h 243"/>
                <a:gd name="T34" fmla="*/ 31 w 242"/>
                <a:gd name="T35" fmla="*/ 13 h 243"/>
                <a:gd name="T36" fmla="*/ 13 w 242"/>
                <a:gd name="T37" fmla="*/ 30 h 243"/>
                <a:gd name="T38" fmla="*/ 13 w 242"/>
                <a:gd name="T39" fmla="*/ 46 h 243"/>
                <a:gd name="T40" fmla="*/ 3 w 242"/>
                <a:gd name="T41" fmla="*/ 51 h 243"/>
                <a:gd name="T42" fmla="*/ 0 w 242"/>
                <a:gd name="T43" fmla="*/ 57 h 243"/>
                <a:gd name="T44" fmla="*/ 7 w 242"/>
                <a:gd name="T45" fmla="*/ 67 h 243"/>
                <a:gd name="T46" fmla="*/ 9 w 242"/>
                <a:gd name="T47" fmla="*/ 95 h 243"/>
                <a:gd name="T48" fmla="*/ 7 w 242"/>
                <a:gd name="T49" fmla="*/ 116 h 243"/>
                <a:gd name="T50" fmla="*/ 3 w 242"/>
                <a:gd name="T51" fmla="*/ 124 h 243"/>
                <a:gd name="T52" fmla="*/ 16 w 242"/>
                <a:gd name="T53" fmla="*/ 152 h 243"/>
                <a:gd name="T54" fmla="*/ 28 w 242"/>
                <a:gd name="T55" fmla="*/ 154 h 243"/>
                <a:gd name="T56" fmla="*/ 39 w 242"/>
                <a:gd name="T57" fmla="*/ 170 h 243"/>
                <a:gd name="T58" fmla="*/ 74 w 242"/>
                <a:gd name="T59" fmla="*/ 173 h 243"/>
                <a:gd name="T60" fmla="*/ 89 w 242"/>
                <a:gd name="T61" fmla="*/ 180 h 243"/>
                <a:gd name="T62" fmla="*/ 109 w 242"/>
                <a:gd name="T63" fmla="*/ 175 h 243"/>
                <a:gd name="T64" fmla="*/ 226 w 242"/>
                <a:gd name="T65" fmla="*/ 243 h 243"/>
                <a:gd name="T66" fmla="*/ 229 w 242"/>
                <a:gd name="T67" fmla="*/ 231 h 243"/>
                <a:gd name="T68" fmla="*/ 242 w 242"/>
                <a:gd name="T69" fmla="*/ 228 h 243"/>
                <a:gd name="T70" fmla="*/ 241 w 242"/>
                <a:gd name="T71" fmla="*/ 19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2" h="243">
                  <a:moveTo>
                    <a:pt x="241" y="196"/>
                  </a:moveTo>
                  <a:lnTo>
                    <a:pt x="238" y="79"/>
                  </a:lnTo>
                  <a:lnTo>
                    <a:pt x="232" y="60"/>
                  </a:lnTo>
                  <a:lnTo>
                    <a:pt x="236" y="25"/>
                  </a:lnTo>
                  <a:lnTo>
                    <a:pt x="207" y="18"/>
                  </a:lnTo>
                  <a:lnTo>
                    <a:pt x="206" y="12"/>
                  </a:lnTo>
                  <a:lnTo>
                    <a:pt x="187" y="6"/>
                  </a:lnTo>
                  <a:lnTo>
                    <a:pt x="162" y="18"/>
                  </a:lnTo>
                  <a:lnTo>
                    <a:pt x="160" y="46"/>
                  </a:lnTo>
                  <a:lnTo>
                    <a:pt x="149" y="51"/>
                  </a:lnTo>
                  <a:lnTo>
                    <a:pt x="141" y="51"/>
                  </a:lnTo>
                  <a:lnTo>
                    <a:pt x="124" y="38"/>
                  </a:lnTo>
                  <a:lnTo>
                    <a:pt x="95" y="30"/>
                  </a:lnTo>
                  <a:lnTo>
                    <a:pt x="92" y="16"/>
                  </a:lnTo>
                  <a:lnTo>
                    <a:pt x="74" y="9"/>
                  </a:lnTo>
                  <a:lnTo>
                    <a:pt x="44" y="6"/>
                  </a:lnTo>
                  <a:lnTo>
                    <a:pt x="28" y="0"/>
                  </a:lnTo>
                  <a:lnTo>
                    <a:pt x="31" y="13"/>
                  </a:lnTo>
                  <a:lnTo>
                    <a:pt x="13" y="30"/>
                  </a:lnTo>
                  <a:lnTo>
                    <a:pt x="13" y="46"/>
                  </a:lnTo>
                  <a:lnTo>
                    <a:pt x="3" y="51"/>
                  </a:lnTo>
                  <a:lnTo>
                    <a:pt x="0" y="57"/>
                  </a:lnTo>
                  <a:lnTo>
                    <a:pt x="7" y="67"/>
                  </a:lnTo>
                  <a:lnTo>
                    <a:pt x="9" y="95"/>
                  </a:lnTo>
                  <a:lnTo>
                    <a:pt x="7" y="116"/>
                  </a:lnTo>
                  <a:lnTo>
                    <a:pt x="3" y="124"/>
                  </a:lnTo>
                  <a:lnTo>
                    <a:pt x="16" y="152"/>
                  </a:lnTo>
                  <a:lnTo>
                    <a:pt x="28" y="154"/>
                  </a:lnTo>
                  <a:lnTo>
                    <a:pt x="39" y="170"/>
                  </a:lnTo>
                  <a:lnTo>
                    <a:pt x="74" y="173"/>
                  </a:lnTo>
                  <a:lnTo>
                    <a:pt x="89" y="180"/>
                  </a:lnTo>
                  <a:lnTo>
                    <a:pt x="109" y="175"/>
                  </a:lnTo>
                  <a:lnTo>
                    <a:pt x="226" y="243"/>
                  </a:lnTo>
                  <a:lnTo>
                    <a:pt x="229" y="231"/>
                  </a:lnTo>
                  <a:lnTo>
                    <a:pt x="242" y="228"/>
                  </a:lnTo>
                  <a:lnTo>
                    <a:pt x="241" y="19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54" name="Freeform 7155"/>
            <p:cNvSpPr>
              <a:spLocks/>
            </p:cNvSpPr>
            <p:nvPr/>
          </p:nvSpPr>
          <p:spPr bwMode="gray">
            <a:xfrm>
              <a:off x="6432102" y="3298586"/>
              <a:ext cx="358497" cy="369468"/>
            </a:xfrm>
            <a:custGeom>
              <a:avLst/>
              <a:gdLst>
                <a:gd name="T0" fmla="*/ 241 w 242"/>
                <a:gd name="T1" fmla="*/ 196 h 243"/>
                <a:gd name="T2" fmla="*/ 238 w 242"/>
                <a:gd name="T3" fmla="*/ 79 h 243"/>
                <a:gd name="T4" fmla="*/ 232 w 242"/>
                <a:gd name="T5" fmla="*/ 60 h 243"/>
                <a:gd name="T6" fmla="*/ 236 w 242"/>
                <a:gd name="T7" fmla="*/ 25 h 243"/>
                <a:gd name="T8" fmla="*/ 207 w 242"/>
                <a:gd name="T9" fmla="*/ 18 h 243"/>
                <a:gd name="T10" fmla="*/ 206 w 242"/>
                <a:gd name="T11" fmla="*/ 12 h 243"/>
                <a:gd name="T12" fmla="*/ 187 w 242"/>
                <a:gd name="T13" fmla="*/ 6 h 243"/>
                <a:gd name="T14" fmla="*/ 162 w 242"/>
                <a:gd name="T15" fmla="*/ 18 h 243"/>
                <a:gd name="T16" fmla="*/ 160 w 242"/>
                <a:gd name="T17" fmla="*/ 46 h 243"/>
                <a:gd name="T18" fmla="*/ 149 w 242"/>
                <a:gd name="T19" fmla="*/ 51 h 243"/>
                <a:gd name="T20" fmla="*/ 141 w 242"/>
                <a:gd name="T21" fmla="*/ 51 h 243"/>
                <a:gd name="T22" fmla="*/ 124 w 242"/>
                <a:gd name="T23" fmla="*/ 38 h 243"/>
                <a:gd name="T24" fmla="*/ 95 w 242"/>
                <a:gd name="T25" fmla="*/ 30 h 243"/>
                <a:gd name="T26" fmla="*/ 92 w 242"/>
                <a:gd name="T27" fmla="*/ 16 h 243"/>
                <a:gd name="T28" fmla="*/ 74 w 242"/>
                <a:gd name="T29" fmla="*/ 9 h 243"/>
                <a:gd name="T30" fmla="*/ 44 w 242"/>
                <a:gd name="T31" fmla="*/ 6 h 243"/>
                <a:gd name="T32" fmla="*/ 28 w 242"/>
                <a:gd name="T33" fmla="*/ 0 h 243"/>
                <a:gd name="T34" fmla="*/ 31 w 242"/>
                <a:gd name="T35" fmla="*/ 13 h 243"/>
                <a:gd name="T36" fmla="*/ 13 w 242"/>
                <a:gd name="T37" fmla="*/ 30 h 243"/>
                <a:gd name="T38" fmla="*/ 13 w 242"/>
                <a:gd name="T39" fmla="*/ 46 h 243"/>
                <a:gd name="T40" fmla="*/ 3 w 242"/>
                <a:gd name="T41" fmla="*/ 51 h 243"/>
                <a:gd name="T42" fmla="*/ 0 w 242"/>
                <a:gd name="T43" fmla="*/ 57 h 243"/>
                <a:gd name="T44" fmla="*/ 7 w 242"/>
                <a:gd name="T45" fmla="*/ 67 h 243"/>
                <a:gd name="T46" fmla="*/ 9 w 242"/>
                <a:gd name="T47" fmla="*/ 95 h 243"/>
                <a:gd name="T48" fmla="*/ 7 w 242"/>
                <a:gd name="T49" fmla="*/ 116 h 243"/>
                <a:gd name="T50" fmla="*/ 3 w 242"/>
                <a:gd name="T51" fmla="*/ 124 h 243"/>
                <a:gd name="T52" fmla="*/ 16 w 242"/>
                <a:gd name="T53" fmla="*/ 152 h 243"/>
                <a:gd name="T54" fmla="*/ 28 w 242"/>
                <a:gd name="T55" fmla="*/ 154 h 243"/>
                <a:gd name="T56" fmla="*/ 39 w 242"/>
                <a:gd name="T57" fmla="*/ 170 h 243"/>
                <a:gd name="T58" fmla="*/ 74 w 242"/>
                <a:gd name="T59" fmla="*/ 173 h 243"/>
                <a:gd name="T60" fmla="*/ 89 w 242"/>
                <a:gd name="T61" fmla="*/ 180 h 243"/>
                <a:gd name="T62" fmla="*/ 109 w 242"/>
                <a:gd name="T63" fmla="*/ 175 h 243"/>
                <a:gd name="T64" fmla="*/ 226 w 242"/>
                <a:gd name="T65" fmla="*/ 243 h 243"/>
                <a:gd name="T66" fmla="*/ 229 w 242"/>
                <a:gd name="T67" fmla="*/ 231 h 243"/>
                <a:gd name="T68" fmla="*/ 242 w 242"/>
                <a:gd name="T69" fmla="*/ 228 h 243"/>
                <a:gd name="T70" fmla="*/ 241 w 242"/>
                <a:gd name="T71" fmla="*/ 19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2" h="243">
                  <a:moveTo>
                    <a:pt x="241" y="196"/>
                  </a:moveTo>
                  <a:lnTo>
                    <a:pt x="238" y="79"/>
                  </a:lnTo>
                  <a:lnTo>
                    <a:pt x="232" y="60"/>
                  </a:lnTo>
                  <a:lnTo>
                    <a:pt x="236" y="25"/>
                  </a:lnTo>
                  <a:lnTo>
                    <a:pt x="207" y="18"/>
                  </a:lnTo>
                  <a:lnTo>
                    <a:pt x="206" y="12"/>
                  </a:lnTo>
                  <a:lnTo>
                    <a:pt x="187" y="6"/>
                  </a:lnTo>
                  <a:lnTo>
                    <a:pt x="162" y="18"/>
                  </a:lnTo>
                  <a:lnTo>
                    <a:pt x="160" y="46"/>
                  </a:lnTo>
                  <a:lnTo>
                    <a:pt x="149" y="51"/>
                  </a:lnTo>
                  <a:lnTo>
                    <a:pt x="141" y="51"/>
                  </a:lnTo>
                  <a:lnTo>
                    <a:pt x="124" y="38"/>
                  </a:lnTo>
                  <a:lnTo>
                    <a:pt x="95" y="30"/>
                  </a:lnTo>
                  <a:lnTo>
                    <a:pt x="92" y="16"/>
                  </a:lnTo>
                  <a:lnTo>
                    <a:pt x="74" y="9"/>
                  </a:lnTo>
                  <a:lnTo>
                    <a:pt x="44" y="6"/>
                  </a:lnTo>
                  <a:lnTo>
                    <a:pt x="28" y="0"/>
                  </a:lnTo>
                  <a:lnTo>
                    <a:pt x="31" y="13"/>
                  </a:lnTo>
                  <a:lnTo>
                    <a:pt x="13" y="30"/>
                  </a:lnTo>
                  <a:lnTo>
                    <a:pt x="13" y="46"/>
                  </a:lnTo>
                  <a:lnTo>
                    <a:pt x="3" y="51"/>
                  </a:lnTo>
                  <a:lnTo>
                    <a:pt x="0" y="57"/>
                  </a:lnTo>
                  <a:lnTo>
                    <a:pt x="7" y="67"/>
                  </a:lnTo>
                  <a:lnTo>
                    <a:pt x="9" y="95"/>
                  </a:lnTo>
                  <a:lnTo>
                    <a:pt x="7" y="116"/>
                  </a:lnTo>
                  <a:lnTo>
                    <a:pt x="3" y="124"/>
                  </a:lnTo>
                  <a:lnTo>
                    <a:pt x="16" y="152"/>
                  </a:lnTo>
                  <a:lnTo>
                    <a:pt x="28" y="154"/>
                  </a:lnTo>
                  <a:lnTo>
                    <a:pt x="39" y="170"/>
                  </a:lnTo>
                  <a:lnTo>
                    <a:pt x="74" y="173"/>
                  </a:lnTo>
                  <a:lnTo>
                    <a:pt x="89" y="180"/>
                  </a:lnTo>
                  <a:lnTo>
                    <a:pt x="109" y="175"/>
                  </a:lnTo>
                  <a:lnTo>
                    <a:pt x="226" y="243"/>
                  </a:lnTo>
                  <a:lnTo>
                    <a:pt x="229" y="231"/>
                  </a:lnTo>
                  <a:lnTo>
                    <a:pt x="242" y="228"/>
                  </a:lnTo>
                  <a:lnTo>
                    <a:pt x="241" y="19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55" name="Freeform 7156"/>
            <p:cNvSpPr>
              <a:spLocks/>
            </p:cNvSpPr>
            <p:nvPr/>
          </p:nvSpPr>
          <p:spPr bwMode="gray">
            <a:xfrm>
              <a:off x="6038051" y="3196716"/>
              <a:ext cx="451825" cy="481981"/>
            </a:xfrm>
            <a:custGeom>
              <a:avLst/>
              <a:gdLst>
                <a:gd name="T0" fmla="*/ 253 w 305"/>
                <a:gd name="T1" fmla="*/ 3 h 317"/>
                <a:gd name="T2" fmla="*/ 225 w 305"/>
                <a:gd name="T3" fmla="*/ 0 h 317"/>
                <a:gd name="T4" fmla="*/ 210 w 305"/>
                <a:gd name="T5" fmla="*/ 6 h 317"/>
                <a:gd name="T6" fmla="*/ 190 w 305"/>
                <a:gd name="T7" fmla="*/ 2 h 317"/>
                <a:gd name="T8" fmla="*/ 148 w 305"/>
                <a:gd name="T9" fmla="*/ 9 h 317"/>
                <a:gd name="T10" fmla="*/ 102 w 305"/>
                <a:gd name="T11" fmla="*/ 31 h 317"/>
                <a:gd name="T12" fmla="*/ 108 w 305"/>
                <a:gd name="T13" fmla="*/ 38 h 317"/>
                <a:gd name="T14" fmla="*/ 114 w 305"/>
                <a:gd name="T15" fmla="*/ 80 h 317"/>
                <a:gd name="T16" fmla="*/ 75 w 305"/>
                <a:gd name="T17" fmla="*/ 92 h 317"/>
                <a:gd name="T18" fmla="*/ 76 w 305"/>
                <a:gd name="T19" fmla="*/ 102 h 317"/>
                <a:gd name="T20" fmla="*/ 48 w 305"/>
                <a:gd name="T21" fmla="*/ 123 h 317"/>
                <a:gd name="T22" fmla="*/ 9 w 305"/>
                <a:gd name="T23" fmla="*/ 136 h 317"/>
                <a:gd name="T24" fmla="*/ 0 w 305"/>
                <a:gd name="T25" fmla="*/ 143 h 317"/>
                <a:gd name="T26" fmla="*/ 0 w 305"/>
                <a:gd name="T27" fmla="*/ 164 h 317"/>
                <a:gd name="T28" fmla="*/ 0 w 305"/>
                <a:gd name="T29" fmla="*/ 172 h 317"/>
                <a:gd name="T30" fmla="*/ 54 w 305"/>
                <a:gd name="T31" fmla="*/ 210 h 317"/>
                <a:gd name="T32" fmla="*/ 142 w 305"/>
                <a:gd name="T33" fmla="*/ 278 h 317"/>
                <a:gd name="T34" fmla="*/ 152 w 305"/>
                <a:gd name="T35" fmla="*/ 292 h 317"/>
                <a:gd name="T36" fmla="*/ 172 w 305"/>
                <a:gd name="T37" fmla="*/ 301 h 317"/>
                <a:gd name="T38" fmla="*/ 175 w 305"/>
                <a:gd name="T39" fmla="*/ 317 h 317"/>
                <a:gd name="T40" fmla="*/ 189 w 305"/>
                <a:gd name="T41" fmla="*/ 314 h 317"/>
                <a:gd name="T42" fmla="*/ 210 w 305"/>
                <a:gd name="T43" fmla="*/ 310 h 317"/>
                <a:gd name="T44" fmla="*/ 305 w 305"/>
                <a:gd name="T45" fmla="*/ 237 h 317"/>
                <a:gd name="T46" fmla="*/ 294 w 305"/>
                <a:gd name="T47" fmla="*/ 221 h 317"/>
                <a:gd name="T48" fmla="*/ 282 w 305"/>
                <a:gd name="T49" fmla="*/ 219 h 317"/>
                <a:gd name="T50" fmla="*/ 269 w 305"/>
                <a:gd name="T51" fmla="*/ 191 h 317"/>
                <a:gd name="T52" fmla="*/ 273 w 305"/>
                <a:gd name="T53" fmla="*/ 183 h 317"/>
                <a:gd name="T54" fmla="*/ 275 w 305"/>
                <a:gd name="T55" fmla="*/ 162 h 317"/>
                <a:gd name="T56" fmla="*/ 273 w 305"/>
                <a:gd name="T57" fmla="*/ 134 h 317"/>
                <a:gd name="T58" fmla="*/ 266 w 305"/>
                <a:gd name="T59" fmla="*/ 124 h 317"/>
                <a:gd name="T60" fmla="*/ 269 w 305"/>
                <a:gd name="T61" fmla="*/ 118 h 317"/>
                <a:gd name="T62" fmla="*/ 264 w 305"/>
                <a:gd name="T63" fmla="*/ 91 h 317"/>
                <a:gd name="T64" fmla="*/ 253 w 305"/>
                <a:gd name="T65" fmla="*/ 79 h 317"/>
                <a:gd name="T66" fmla="*/ 243 w 305"/>
                <a:gd name="T67" fmla="*/ 57 h 317"/>
                <a:gd name="T68" fmla="*/ 254 w 305"/>
                <a:gd name="T69" fmla="*/ 38 h 317"/>
                <a:gd name="T70" fmla="*/ 254 w 305"/>
                <a:gd name="T71" fmla="*/ 7 h 317"/>
                <a:gd name="T72" fmla="*/ 262 w 305"/>
                <a:gd name="T73" fmla="*/ 0 h 317"/>
                <a:gd name="T74" fmla="*/ 253 w 305"/>
                <a:gd name="T75" fmla="*/ 3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317">
                  <a:moveTo>
                    <a:pt x="253" y="3"/>
                  </a:moveTo>
                  <a:lnTo>
                    <a:pt x="225" y="0"/>
                  </a:lnTo>
                  <a:lnTo>
                    <a:pt x="210" y="6"/>
                  </a:lnTo>
                  <a:lnTo>
                    <a:pt x="190" y="2"/>
                  </a:lnTo>
                  <a:lnTo>
                    <a:pt x="148" y="9"/>
                  </a:lnTo>
                  <a:lnTo>
                    <a:pt x="102" y="31"/>
                  </a:lnTo>
                  <a:lnTo>
                    <a:pt x="108" y="38"/>
                  </a:lnTo>
                  <a:lnTo>
                    <a:pt x="114" y="80"/>
                  </a:lnTo>
                  <a:lnTo>
                    <a:pt x="75" y="92"/>
                  </a:lnTo>
                  <a:lnTo>
                    <a:pt x="76" y="102"/>
                  </a:lnTo>
                  <a:lnTo>
                    <a:pt x="48" y="123"/>
                  </a:lnTo>
                  <a:lnTo>
                    <a:pt x="9" y="136"/>
                  </a:lnTo>
                  <a:lnTo>
                    <a:pt x="0" y="143"/>
                  </a:lnTo>
                  <a:lnTo>
                    <a:pt x="0" y="164"/>
                  </a:lnTo>
                  <a:lnTo>
                    <a:pt x="0" y="172"/>
                  </a:lnTo>
                  <a:lnTo>
                    <a:pt x="54" y="210"/>
                  </a:lnTo>
                  <a:lnTo>
                    <a:pt x="142" y="278"/>
                  </a:lnTo>
                  <a:lnTo>
                    <a:pt x="152" y="292"/>
                  </a:lnTo>
                  <a:lnTo>
                    <a:pt x="172" y="301"/>
                  </a:lnTo>
                  <a:lnTo>
                    <a:pt x="175" y="317"/>
                  </a:lnTo>
                  <a:lnTo>
                    <a:pt x="189" y="314"/>
                  </a:lnTo>
                  <a:lnTo>
                    <a:pt x="210" y="310"/>
                  </a:lnTo>
                  <a:lnTo>
                    <a:pt x="305" y="237"/>
                  </a:lnTo>
                  <a:lnTo>
                    <a:pt x="294" y="221"/>
                  </a:lnTo>
                  <a:lnTo>
                    <a:pt x="282" y="219"/>
                  </a:lnTo>
                  <a:lnTo>
                    <a:pt x="269" y="191"/>
                  </a:lnTo>
                  <a:lnTo>
                    <a:pt x="273" y="183"/>
                  </a:lnTo>
                  <a:lnTo>
                    <a:pt x="275" y="162"/>
                  </a:lnTo>
                  <a:lnTo>
                    <a:pt x="273" y="134"/>
                  </a:lnTo>
                  <a:lnTo>
                    <a:pt x="266" y="124"/>
                  </a:lnTo>
                  <a:lnTo>
                    <a:pt x="269" y="118"/>
                  </a:lnTo>
                  <a:lnTo>
                    <a:pt x="264" y="91"/>
                  </a:lnTo>
                  <a:lnTo>
                    <a:pt x="253" y="79"/>
                  </a:lnTo>
                  <a:lnTo>
                    <a:pt x="243" y="57"/>
                  </a:lnTo>
                  <a:lnTo>
                    <a:pt x="254" y="38"/>
                  </a:lnTo>
                  <a:lnTo>
                    <a:pt x="254" y="7"/>
                  </a:lnTo>
                  <a:lnTo>
                    <a:pt x="262" y="0"/>
                  </a:lnTo>
                  <a:lnTo>
                    <a:pt x="253"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56" name="Freeform 7157"/>
            <p:cNvSpPr>
              <a:spLocks/>
            </p:cNvSpPr>
            <p:nvPr/>
          </p:nvSpPr>
          <p:spPr bwMode="gray">
            <a:xfrm>
              <a:off x="6038051" y="3196716"/>
              <a:ext cx="451825" cy="481981"/>
            </a:xfrm>
            <a:custGeom>
              <a:avLst/>
              <a:gdLst>
                <a:gd name="T0" fmla="*/ 253 w 305"/>
                <a:gd name="T1" fmla="*/ 3 h 317"/>
                <a:gd name="T2" fmla="*/ 225 w 305"/>
                <a:gd name="T3" fmla="*/ 0 h 317"/>
                <a:gd name="T4" fmla="*/ 210 w 305"/>
                <a:gd name="T5" fmla="*/ 6 h 317"/>
                <a:gd name="T6" fmla="*/ 190 w 305"/>
                <a:gd name="T7" fmla="*/ 2 h 317"/>
                <a:gd name="T8" fmla="*/ 148 w 305"/>
                <a:gd name="T9" fmla="*/ 9 h 317"/>
                <a:gd name="T10" fmla="*/ 102 w 305"/>
                <a:gd name="T11" fmla="*/ 31 h 317"/>
                <a:gd name="T12" fmla="*/ 108 w 305"/>
                <a:gd name="T13" fmla="*/ 38 h 317"/>
                <a:gd name="T14" fmla="*/ 114 w 305"/>
                <a:gd name="T15" fmla="*/ 80 h 317"/>
                <a:gd name="T16" fmla="*/ 75 w 305"/>
                <a:gd name="T17" fmla="*/ 92 h 317"/>
                <a:gd name="T18" fmla="*/ 76 w 305"/>
                <a:gd name="T19" fmla="*/ 102 h 317"/>
                <a:gd name="T20" fmla="*/ 48 w 305"/>
                <a:gd name="T21" fmla="*/ 123 h 317"/>
                <a:gd name="T22" fmla="*/ 9 w 305"/>
                <a:gd name="T23" fmla="*/ 136 h 317"/>
                <a:gd name="T24" fmla="*/ 0 w 305"/>
                <a:gd name="T25" fmla="*/ 143 h 317"/>
                <a:gd name="T26" fmla="*/ 0 w 305"/>
                <a:gd name="T27" fmla="*/ 164 h 317"/>
                <a:gd name="T28" fmla="*/ 0 w 305"/>
                <a:gd name="T29" fmla="*/ 172 h 317"/>
                <a:gd name="T30" fmla="*/ 54 w 305"/>
                <a:gd name="T31" fmla="*/ 210 h 317"/>
                <a:gd name="T32" fmla="*/ 142 w 305"/>
                <a:gd name="T33" fmla="*/ 278 h 317"/>
                <a:gd name="T34" fmla="*/ 152 w 305"/>
                <a:gd name="T35" fmla="*/ 292 h 317"/>
                <a:gd name="T36" fmla="*/ 172 w 305"/>
                <a:gd name="T37" fmla="*/ 301 h 317"/>
                <a:gd name="T38" fmla="*/ 175 w 305"/>
                <a:gd name="T39" fmla="*/ 317 h 317"/>
                <a:gd name="T40" fmla="*/ 189 w 305"/>
                <a:gd name="T41" fmla="*/ 314 h 317"/>
                <a:gd name="T42" fmla="*/ 210 w 305"/>
                <a:gd name="T43" fmla="*/ 310 h 317"/>
                <a:gd name="T44" fmla="*/ 305 w 305"/>
                <a:gd name="T45" fmla="*/ 237 h 317"/>
                <a:gd name="T46" fmla="*/ 294 w 305"/>
                <a:gd name="T47" fmla="*/ 221 h 317"/>
                <a:gd name="T48" fmla="*/ 282 w 305"/>
                <a:gd name="T49" fmla="*/ 219 h 317"/>
                <a:gd name="T50" fmla="*/ 269 w 305"/>
                <a:gd name="T51" fmla="*/ 191 h 317"/>
                <a:gd name="T52" fmla="*/ 273 w 305"/>
                <a:gd name="T53" fmla="*/ 183 h 317"/>
                <a:gd name="T54" fmla="*/ 275 w 305"/>
                <a:gd name="T55" fmla="*/ 162 h 317"/>
                <a:gd name="T56" fmla="*/ 273 w 305"/>
                <a:gd name="T57" fmla="*/ 134 h 317"/>
                <a:gd name="T58" fmla="*/ 266 w 305"/>
                <a:gd name="T59" fmla="*/ 124 h 317"/>
                <a:gd name="T60" fmla="*/ 269 w 305"/>
                <a:gd name="T61" fmla="*/ 118 h 317"/>
                <a:gd name="T62" fmla="*/ 264 w 305"/>
                <a:gd name="T63" fmla="*/ 91 h 317"/>
                <a:gd name="T64" fmla="*/ 253 w 305"/>
                <a:gd name="T65" fmla="*/ 79 h 317"/>
                <a:gd name="T66" fmla="*/ 243 w 305"/>
                <a:gd name="T67" fmla="*/ 57 h 317"/>
                <a:gd name="T68" fmla="*/ 254 w 305"/>
                <a:gd name="T69" fmla="*/ 38 h 317"/>
                <a:gd name="T70" fmla="*/ 254 w 305"/>
                <a:gd name="T71" fmla="*/ 7 h 317"/>
                <a:gd name="T72" fmla="*/ 262 w 305"/>
                <a:gd name="T73" fmla="*/ 0 h 317"/>
                <a:gd name="T74" fmla="*/ 253 w 305"/>
                <a:gd name="T75" fmla="*/ 3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317">
                  <a:moveTo>
                    <a:pt x="253" y="3"/>
                  </a:moveTo>
                  <a:lnTo>
                    <a:pt x="225" y="0"/>
                  </a:lnTo>
                  <a:lnTo>
                    <a:pt x="210" y="6"/>
                  </a:lnTo>
                  <a:lnTo>
                    <a:pt x="190" y="2"/>
                  </a:lnTo>
                  <a:lnTo>
                    <a:pt x="148" y="9"/>
                  </a:lnTo>
                  <a:lnTo>
                    <a:pt x="102" y="31"/>
                  </a:lnTo>
                  <a:lnTo>
                    <a:pt x="108" y="38"/>
                  </a:lnTo>
                  <a:lnTo>
                    <a:pt x="114" y="80"/>
                  </a:lnTo>
                  <a:lnTo>
                    <a:pt x="75" y="92"/>
                  </a:lnTo>
                  <a:lnTo>
                    <a:pt x="76" y="102"/>
                  </a:lnTo>
                  <a:lnTo>
                    <a:pt x="48" y="123"/>
                  </a:lnTo>
                  <a:lnTo>
                    <a:pt x="9" y="136"/>
                  </a:lnTo>
                  <a:lnTo>
                    <a:pt x="0" y="143"/>
                  </a:lnTo>
                  <a:lnTo>
                    <a:pt x="0" y="164"/>
                  </a:lnTo>
                  <a:lnTo>
                    <a:pt x="0" y="172"/>
                  </a:lnTo>
                  <a:lnTo>
                    <a:pt x="54" y="210"/>
                  </a:lnTo>
                  <a:lnTo>
                    <a:pt x="142" y="278"/>
                  </a:lnTo>
                  <a:lnTo>
                    <a:pt x="152" y="292"/>
                  </a:lnTo>
                  <a:lnTo>
                    <a:pt x="172" y="301"/>
                  </a:lnTo>
                  <a:lnTo>
                    <a:pt x="175" y="317"/>
                  </a:lnTo>
                  <a:lnTo>
                    <a:pt x="189" y="314"/>
                  </a:lnTo>
                  <a:lnTo>
                    <a:pt x="210" y="310"/>
                  </a:lnTo>
                  <a:lnTo>
                    <a:pt x="305" y="237"/>
                  </a:lnTo>
                  <a:lnTo>
                    <a:pt x="294" y="221"/>
                  </a:lnTo>
                  <a:lnTo>
                    <a:pt x="282" y="219"/>
                  </a:lnTo>
                  <a:lnTo>
                    <a:pt x="269" y="191"/>
                  </a:lnTo>
                  <a:lnTo>
                    <a:pt x="273" y="183"/>
                  </a:lnTo>
                  <a:lnTo>
                    <a:pt x="275" y="162"/>
                  </a:lnTo>
                  <a:lnTo>
                    <a:pt x="273" y="134"/>
                  </a:lnTo>
                  <a:lnTo>
                    <a:pt x="266" y="124"/>
                  </a:lnTo>
                  <a:lnTo>
                    <a:pt x="269" y="118"/>
                  </a:lnTo>
                  <a:lnTo>
                    <a:pt x="264" y="91"/>
                  </a:lnTo>
                  <a:lnTo>
                    <a:pt x="253" y="79"/>
                  </a:lnTo>
                  <a:lnTo>
                    <a:pt x="243" y="57"/>
                  </a:lnTo>
                  <a:lnTo>
                    <a:pt x="254" y="38"/>
                  </a:lnTo>
                  <a:lnTo>
                    <a:pt x="254" y="7"/>
                  </a:lnTo>
                  <a:lnTo>
                    <a:pt x="262" y="0"/>
                  </a:lnTo>
                  <a:lnTo>
                    <a:pt x="253"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57" name="Freeform 7158"/>
            <p:cNvSpPr>
              <a:spLocks/>
            </p:cNvSpPr>
            <p:nvPr/>
          </p:nvSpPr>
          <p:spPr bwMode="gray">
            <a:xfrm>
              <a:off x="6526912" y="3564663"/>
              <a:ext cx="242948" cy="424204"/>
            </a:xfrm>
            <a:custGeom>
              <a:avLst/>
              <a:gdLst>
                <a:gd name="T0" fmla="*/ 25 w 164"/>
                <a:gd name="T1" fmla="*/ 31 h 279"/>
                <a:gd name="T2" fmla="*/ 31 w 164"/>
                <a:gd name="T3" fmla="*/ 44 h 279"/>
                <a:gd name="T4" fmla="*/ 40 w 164"/>
                <a:gd name="T5" fmla="*/ 50 h 279"/>
                <a:gd name="T6" fmla="*/ 31 w 164"/>
                <a:gd name="T7" fmla="*/ 107 h 279"/>
                <a:gd name="T8" fmla="*/ 0 w 164"/>
                <a:gd name="T9" fmla="*/ 157 h 279"/>
                <a:gd name="T10" fmla="*/ 2 w 164"/>
                <a:gd name="T11" fmla="*/ 167 h 279"/>
                <a:gd name="T12" fmla="*/ 10 w 164"/>
                <a:gd name="T13" fmla="*/ 179 h 279"/>
                <a:gd name="T14" fmla="*/ 18 w 164"/>
                <a:gd name="T15" fmla="*/ 184 h 279"/>
                <a:gd name="T16" fmla="*/ 22 w 164"/>
                <a:gd name="T17" fmla="*/ 215 h 279"/>
                <a:gd name="T18" fmla="*/ 29 w 164"/>
                <a:gd name="T19" fmla="*/ 231 h 279"/>
                <a:gd name="T20" fmla="*/ 15 w 164"/>
                <a:gd name="T21" fmla="*/ 234 h 279"/>
                <a:gd name="T22" fmla="*/ 10 w 164"/>
                <a:gd name="T23" fmla="*/ 244 h 279"/>
                <a:gd name="T24" fmla="*/ 25 w 164"/>
                <a:gd name="T25" fmla="*/ 257 h 279"/>
                <a:gd name="T26" fmla="*/ 31 w 164"/>
                <a:gd name="T27" fmla="*/ 279 h 279"/>
                <a:gd name="T28" fmla="*/ 79 w 164"/>
                <a:gd name="T29" fmla="*/ 268 h 279"/>
                <a:gd name="T30" fmla="*/ 89 w 164"/>
                <a:gd name="T31" fmla="*/ 259 h 279"/>
                <a:gd name="T32" fmla="*/ 86 w 164"/>
                <a:gd name="T33" fmla="*/ 254 h 279"/>
                <a:gd name="T34" fmla="*/ 111 w 164"/>
                <a:gd name="T35" fmla="*/ 249 h 279"/>
                <a:gd name="T36" fmla="*/ 131 w 164"/>
                <a:gd name="T37" fmla="*/ 222 h 279"/>
                <a:gd name="T38" fmla="*/ 146 w 164"/>
                <a:gd name="T39" fmla="*/ 218 h 279"/>
                <a:gd name="T40" fmla="*/ 146 w 164"/>
                <a:gd name="T41" fmla="*/ 209 h 279"/>
                <a:gd name="T42" fmla="*/ 131 w 164"/>
                <a:gd name="T43" fmla="*/ 181 h 279"/>
                <a:gd name="T44" fmla="*/ 149 w 164"/>
                <a:gd name="T45" fmla="*/ 133 h 279"/>
                <a:gd name="T46" fmla="*/ 162 w 164"/>
                <a:gd name="T47" fmla="*/ 133 h 279"/>
                <a:gd name="T48" fmla="*/ 164 w 164"/>
                <a:gd name="T49" fmla="*/ 127 h 279"/>
                <a:gd name="T50" fmla="*/ 162 w 164"/>
                <a:gd name="T51" fmla="*/ 68 h 279"/>
                <a:gd name="T52" fmla="*/ 45 w 164"/>
                <a:gd name="T53" fmla="*/ 0 h 279"/>
                <a:gd name="T54" fmla="*/ 25 w 164"/>
                <a:gd name="T55" fmla="*/ 5 h 279"/>
                <a:gd name="T56" fmla="*/ 25 w 164"/>
                <a:gd name="T57" fmla="*/ 3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 h="279">
                  <a:moveTo>
                    <a:pt x="25" y="31"/>
                  </a:moveTo>
                  <a:lnTo>
                    <a:pt x="31" y="44"/>
                  </a:lnTo>
                  <a:lnTo>
                    <a:pt x="40" y="50"/>
                  </a:lnTo>
                  <a:lnTo>
                    <a:pt x="31" y="107"/>
                  </a:lnTo>
                  <a:lnTo>
                    <a:pt x="0" y="157"/>
                  </a:lnTo>
                  <a:lnTo>
                    <a:pt x="2" y="167"/>
                  </a:lnTo>
                  <a:lnTo>
                    <a:pt x="10" y="179"/>
                  </a:lnTo>
                  <a:lnTo>
                    <a:pt x="18" y="184"/>
                  </a:lnTo>
                  <a:lnTo>
                    <a:pt x="22" y="215"/>
                  </a:lnTo>
                  <a:lnTo>
                    <a:pt x="29" y="231"/>
                  </a:lnTo>
                  <a:lnTo>
                    <a:pt x="15" y="234"/>
                  </a:lnTo>
                  <a:lnTo>
                    <a:pt x="10" y="244"/>
                  </a:lnTo>
                  <a:lnTo>
                    <a:pt x="25" y="257"/>
                  </a:lnTo>
                  <a:lnTo>
                    <a:pt x="31" y="279"/>
                  </a:lnTo>
                  <a:lnTo>
                    <a:pt x="79" y="268"/>
                  </a:lnTo>
                  <a:lnTo>
                    <a:pt x="89" y="259"/>
                  </a:lnTo>
                  <a:lnTo>
                    <a:pt x="86" y="254"/>
                  </a:lnTo>
                  <a:lnTo>
                    <a:pt x="111" y="249"/>
                  </a:lnTo>
                  <a:lnTo>
                    <a:pt x="131" y="222"/>
                  </a:lnTo>
                  <a:lnTo>
                    <a:pt x="146" y="218"/>
                  </a:lnTo>
                  <a:lnTo>
                    <a:pt x="146" y="209"/>
                  </a:lnTo>
                  <a:lnTo>
                    <a:pt x="131" y="181"/>
                  </a:lnTo>
                  <a:lnTo>
                    <a:pt x="149" y="133"/>
                  </a:lnTo>
                  <a:lnTo>
                    <a:pt x="162" y="133"/>
                  </a:lnTo>
                  <a:lnTo>
                    <a:pt x="164" y="127"/>
                  </a:lnTo>
                  <a:lnTo>
                    <a:pt x="162" y="68"/>
                  </a:lnTo>
                  <a:lnTo>
                    <a:pt x="45" y="0"/>
                  </a:lnTo>
                  <a:lnTo>
                    <a:pt x="25" y="5"/>
                  </a:lnTo>
                  <a:lnTo>
                    <a:pt x="25" y="3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58" name="Freeform 7159"/>
            <p:cNvSpPr>
              <a:spLocks/>
            </p:cNvSpPr>
            <p:nvPr/>
          </p:nvSpPr>
          <p:spPr bwMode="gray">
            <a:xfrm>
              <a:off x="6526912" y="3564663"/>
              <a:ext cx="242948" cy="424204"/>
            </a:xfrm>
            <a:custGeom>
              <a:avLst/>
              <a:gdLst>
                <a:gd name="T0" fmla="*/ 25 w 164"/>
                <a:gd name="T1" fmla="*/ 31 h 279"/>
                <a:gd name="T2" fmla="*/ 31 w 164"/>
                <a:gd name="T3" fmla="*/ 44 h 279"/>
                <a:gd name="T4" fmla="*/ 40 w 164"/>
                <a:gd name="T5" fmla="*/ 50 h 279"/>
                <a:gd name="T6" fmla="*/ 31 w 164"/>
                <a:gd name="T7" fmla="*/ 107 h 279"/>
                <a:gd name="T8" fmla="*/ 0 w 164"/>
                <a:gd name="T9" fmla="*/ 157 h 279"/>
                <a:gd name="T10" fmla="*/ 2 w 164"/>
                <a:gd name="T11" fmla="*/ 167 h 279"/>
                <a:gd name="T12" fmla="*/ 10 w 164"/>
                <a:gd name="T13" fmla="*/ 179 h 279"/>
                <a:gd name="T14" fmla="*/ 18 w 164"/>
                <a:gd name="T15" fmla="*/ 184 h 279"/>
                <a:gd name="T16" fmla="*/ 22 w 164"/>
                <a:gd name="T17" fmla="*/ 215 h 279"/>
                <a:gd name="T18" fmla="*/ 29 w 164"/>
                <a:gd name="T19" fmla="*/ 231 h 279"/>
                <a:gd name="T20" fmla="*/ 15 w 164"/>
                <a:gd name="T21" fmla="*/ 234 h 279"/>
                <a:gd name="T22" fmla="*/ 10 w 164"/>
                <a:gd name="T23" fmla="*/ 244 h 279"/>
                <a:gd name="T24" fmla="*/ 25 w 164"/>
                <a:gd name="T25" fmla="*/ 257 h 279"/>
                <a:gd name="T26" fmla="*/ 31 w 164"/>
                <a:gd name="T27" fmla="*/ 279 h 279"/>
                <a:gd name="T28" fmla="*/ 79 w 164"/>
                <a:gd name="T29" fmla="*/ 268 h 279"/>
                <a:gd name="T30" fmla="*/ 89 w 164"/>
                <a:gd name="T31" fmla="*/ 259 h 279"/>
                <a:gd name="T32" fmla="*/ 86 w 164"/>
                <a:gd name="T33" fmla="*/ 254 h 279"/>
                <a:gd name="T34" fmla="*/ 111 w 164"/>
                <a:gd name="T35" fmla="*/ 249 h 279"/>
                <a:gd name="T36" fmla="*/ 131 w 164"/>
                <a:gd name="T37" fmla="*/ 222 h 279"/>
                <a:gd name="T38" fmla="*/ 146 w 164"/>
                <a:gd name="T39" fmla="*/ 218 h 279"/>
                <a:gd name="T40" fmla="*/ 146 w 164"/>
                <a:gd name="T41" fmla="*/ 209 h 279"/>
                <a:gd name="T42" fmla="*/ 131 w 164"/>
                <a:gd name="T43" fmla="*/ 181 h 279"/>
                <a:gd name="T44" fmla="*/ 149 w 164"/>
                <a:gd name="T45" fmla="*/ 133 h 279"/>
                <a:gd name="T46" fmla="*/ 162 w 164"/>
                <a:gd name="T47" fmla="*/ 133 h 279"/>
                <a:gd name="T48" fmla="*/ 164 w 164"/>
                <a:gd name="T49" fmla="*/ 127 h 279"/>
                <a:gd name="T50" fmla="*/ 162 w 164"/>
                <a:gd name="T51" fmla="*/ 68 h 279"/>
                <a:gd name="T52" fmla="*/ 45 w 164"/>
                <a:gd name="T53" fmla="*/ 0 h 279"/>
                <a:gd name="T54" fmla="*/ 25 w 164"/>
                <a:gd name="T55" fmla="*/ 5 h 279"/>
                <a:gd name="T56" fmla="*/ 25 w 164"/>
                <a:gd name="T57" fmla="*/ 3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 h="279">
                  <a:moveTo>
                    <a:pt x="25" y="31"/>
                  </a:moveTo>
                  <a:lnTo>
                    <a:pt x="31" y="44"/>
                  </a:lnTo>
                  <a:lnTo>
                    <a:pt x="40" y="50"/>
                  </a:lnTo>
                  <a:lnTo>
                    <a:pt x="31" y="107"/>
                  </a:lnTo>
                  <a:lnTo>
                    <a:pt x="0" y="157"/>
                  </a:lnTo>
                  <a:lnTo>
                    <a:pt x="2" y="167"/>
                  </a:lnTo>
                  <a:lnTo>
                    <a:pt x="10" y="179"/>
                  </a:lnTo>
                  <a:lnTo>
                    <a:pt x="18" y="184"/>
                  </a:lnTo>
                  <a:lnTo>
                    <a:pt x="22" y="215"/>
                  </a:lnTo>
                  <a:lnTo>
                    <a:pt x="29" y="231"/>
                  </a:lnTo>
                  <a:lnTo>
                    <a:pt x="15" y="234"/>
                  </a:lnTo>
                  <a:lnTo>
                    <a:pt x="10" y="244"/>
                  </a:lnTo>
                  <a:lnTo>
                    <a:pt x="25" y="257"/>
                  </a:lnTo>
                  <a:lnTo>
                    <a:pt x="31" y="279"/>
                  </a:lnTo>
                  <a:lnTo>
                    <a:pt x="79" y="268"/>
                  </a:lnTo>
                  <a:lnTo>
                    <a:pt x="89" y="259"/>
                  </a:lnTo>
                  <a:lnTo>
                    <a:pt x="86" y="254"/>
                  </a:lnTo>
                  <a:lnTo>
                    <a:pt x="111" y="249"/>
                  </a:lnTo>
                  <a:lnTo>
                    <a:pt x="131" y="222"/>
                  </a:lnTo>
                  <a:lnTo>
                    <a:pt x="146" y="218"/>
                  </a:lnTo>
                  <a:lnTo>
                    <a:pt x="146" y="209"/>
                  </a:lnTo>
                  <a:lnTo>
                    <a:pt x="131" y="181"/>
                  </a:lnTo>
                  <a:lnTo>
                    <a:pt x="149" y="133"/>
                  </a:lnTo>
                  <a:lnTo>
                    <a:pt x="162" y="133"/>
                  </a:lnTo>
                  <a:lnTo>
                    <a:pt x="164" y="127"/>
                  </a:lnTo>
                  <a:lnTo>
                    <a:pt x="162" y="68"/>
                  </a:lnTo>
                  <a:lnTo>
                    <a:pt x="45" y="0"/>
                  </a:lnTo>
                  <a:lnTo>
                    <a:pt x="25" y="5"/>
                  </a:lnTo>
                  <a:lnTo>
                    <a:pt x="25" y="3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59" name="Freeform 7160"/>
            <p:cNvSpPr>
              <a:spLocks/>
            </p:cNvSpPr>
            <p:nvPr/>
          </p:nvSpPr>
          <p:spPr bwMode="gray">
            <a:xfrm>
              <a:off x="7193540" y="3713668"/>
              <a:ext cx="237024" cy="135319"/>
            </a:xfrm>
            <a:custGeom>
              <a:avLst/>
              <a:gdLst>
                <a:gd name="T0" fmla="*/ 1 w 160"/>
                <a:gd name="T1" fmla="*/ 22 h 89"/>
                <a:gd name="T2" fmla="*/ 16 w 160"/>
                <a:gd name="T3" fmla="*/ 12 h 89"/>
                <a:gd name="T4" fmla="*/ 46 w 160"/>
                <a:gd name="T5" fmla="*/ 48 h 89"/>
                <a:gd name="T6" fmla="*/ 102 w 160"/>
                <a:gd name="T7" fmla="*/ 10 h 89"/>
                <a:gd name="T8" fmla="*/ 150 w 160"/>
                <a:gd name="T9" fmla="*/ 0 h 89"/>
                <a:gd name="T10" fmla="*/ 160 w 160"/>
                <a:gd name="T11" fmla="*/ 21 h 89"/>
                <a:gd name="T12" fmla="*/ 157 w 160"/>
                <a:gd name="T13" fmla="*/ 22 h 89"/>
                <a:gd name="T14" fmla="*/ 150 w 160"/>
                <a:gd name="T15" fmla="*/ 25 h 89"/>
                <a:gd name="T16" fmla="*/ 148 w 160"/>
                <a:gd name="T17" fmla="*/ 38 h 89"/>
                <a:gd name="T18" fmla="*/ 109 w 160"/>
                <a:gd name="T19" fmla="*/ 53 h 89"/>
                <a:gd name="T20" fmla="*/ 70 w 160"/>
                <a:gd name="T21" fmla="*/ 78 h 89"/>
                <a:gd name="T22" fmla="*/ 49 w 160"/>
                <a:gd name="T23" fmla="*/ 78 h 89"/>
                <a:gd name="T24" fmla="*/ 38 w 160"/>
                <a:gd name="T25" fmla="*/ 86 h 89"/>
                <a:gd name="T26" fmla="*/ 16 w 160"/>
                <a:gd name="T27" fmla="*/ 89 h 89"/>
                <a:gd name="T28" fmla="*/ 0 w 160"/>
                <a:gd name="T29" fmla="*/ 25 h 89"/>
                <a:gd name="T30" fmla="*/ 1 w 160"/>
                <a:gd name="T31"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89">
                  <a:moveTo>
                    <a:pt x="1" y="22"/>
                  </a:moveTo>
                  <a:lnTo>
                    <a:pt x="16" y="12"/>
                  </a:lnTo>
                  <a:lnTo>
                    <a:pt x="46" y="48"/>
                  </a:lnTo>
                  <a:lnTo>
                    <a:pt x="102" y="10"/>
                  </a:lnTo>
                  <a:lnTo>
                    <a:pt x="150" y="0"/>
                  </a:lnTo>
                  <a:lnTo>
                    <a:pt x="160" y="21"/>
                  </a:lnTo>
                  <a:lnTo>
                    <a:pt x="157" y="22"/>
                  </a:lnTo>
                  <a:lnTo>
                    <a:pt x="150" y="25"/>
                  </a:lnTo>
                  <a:lnTo>
                    <a:pt x="148" y="38"/>
                  </a:lnTo>
                  <a:lnTo>
                    <a:pt x="109" y="53"/>
                  </a:lnTo>
                  <a:lnTo>
                    <a:pt x="70" y="78"/>
                  </a:lnTo>
                  <a:lnTo>
                    <a:pt x="49" y="78"/>
                  </a:lnTo>
                  <a:lnTo>
                    <a:pt x="38" y="86"/>
                  </a:lnTo>
                  <a:lnTo>
                    <a:pt x="16" y="89"/>
                  </a:lnTo>
                  <a:lnTo>
                    <a:pt x="0" y="25"/>
                  </a:lnTo>
                  <a:lnTo>
                    <a:pt x="1" y="2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60" name="Freeform 7161"/>
            <p:cNvSpPr>
              <a:spLocks/>
            </p:cNvSpPr>
            <p:nvPr/>
          </p:nvSpPr>
          <p:spPr bwMode="gray">
            <a:xfrm>
              <a:off x="7193540" y="3713668"/>
              <a:ext cx="237024" cy="135319"/>
            </a:xfrm>
            <a:custGeom>
              <a:avLst/>
              <a:gdLst>
                <a:gd name="T0" fmla="*/ 1 w 160"/>
                <a:gd name="T1" fmla="*/ 22 h 89"/>
                <a:gd name="T2" fmla="*/ 16 w 160"/>
                <a:gd name="T3" fmla="*/ 12 h 89"/>
                <a:gd name="T4" fmla="*/ 46 w 160"/>
                <a:gd name="T5" fmla="*/ 48 h 89"/>
                <a:gd name="T6" fmla="*/ 102 w 160"/>
                <a:gd name="T7" fmla="*/ 10 h 89"/>
                <a:gd name="T8" fmla="*/ 150 w 160"/>
                <a:gd name="T9" fmla="*/ 0 h 89"/>
                <a:gd name="T10" fmla="*/ 160 w 160"/>
                <a:gd name="T11" fmla="*/ 21 h 89"/>
                <a:gd name="T12" fmla="*/ 157 w 160"/>
                <a:gd name="T13" fmla="*/ 22 h 89"/>
                <a:gd name="T14" fmla="*/ 150 w 160"/>
                <a:gd name="T15" fmla="*/ 25 h 89"/>
                <a:gd name="T16" fmla="*/ 148 w 160"/>
                <a:gd name="T17" fmla="*/ 38 h 89"/>
                <a:gd name="T18" fmla="*/ 109 w 160"/>
                <a:gd name="T19" fmla="*/ 53 h 89"/>
                <a:gd name="T20" fmla="*/ 70 w 160"/>
                <a:gd name="T21" fmla="*/ 78 h 89"/>
                <a:gd name="T22" fmla="*/ 49 w 160"/>
                <a:gd name="T23" fmla="*/ 78 h 89"/>
                <a:gd name="T24" fmla="*/ 38 w 160"/>
                <a:gd name="T25" fmla="*/ 86 h 89"/>
                <a:gd name="T26" fmla="*/ 16 w 160"/>
                <a:gd name="T27" fmla="*/ 89 h 89"/>
                <a:gd name="T28" fmla="*/ 0 w 160"/>
                <a:gd name="T29" fmla="*/ 25 h 89"/>
                <a:gd name="T30" fmla="*/ 1 w 160"/>
                <a:gd name="T31"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89">
                  <a:moveTo>
                    <a:pt x="1" y="22"/>
                  </a:moveTo>
                  <a:lnTo>
                    <a:pt x="16" y="12"/>
                  </a:lnTo>
                  <a:lnTo>
                    <a:pt x="46" y="48"/>
                  </a:lnTo>
                  <a:lnTo>
                    <a:pt x="102" y="10"/>
                  </a:lnTo>
                  <a:lnTo>
                    <a:pt x="150" y="0"/>
                  </a:lnTo>
                  <a:lnTo>
                    <a:pt x="160" y="21"/>
                  </a:lnTo>
                  <a:lnTo>
                    <a:pt x="157" y="22"/>
                  </a:lnTo>
                  <a:lnTo>
                    <a:pt x="150" y="25"/>
                  </a:lnTo>
                  <a:lnTo>
                    <a:pt x="148" y="38"/>
                  </a:lnTo>
                  <a:lnTo>
                    <a:pt x="109" y="53"/>
                  </a:lnTo>
                  <a:lnTo>
                    <a:pt x="70" y="78"/>
                  </a:lnTo>
                  <a:lnTo>
                    <a:pt x="49" y="78"/>
                  </a:lnTo>
                  <a:lnTo>
                    <a:pt x="38" y="86"/>
                  </a:lnTo>
                  <a:lnTo>
                    <a:pt x="16" y="89"/>
                  </a:lnTo>
                  <a:lnTo>
                    <a:pt x="0" y="25"/>
                  </a:lnTo>
                  <a:lnTo>
                    <a:pt x="1" y="2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61" name="Freeform 7162"/>
            <p:cNvSpPr>
              <a:spLocks/>
            </p:cNvSpPr>
            <p:nvPr/>
          </p:nvSpPr>
          <p:spPr bwMode="gray">
            <a:xfrm>
              <a:off x="7415750" y="3523611"/>
              <a:ext cx="157028" cy="221985"/>
            </a:xfrm>
            <a:custGeom>
              <a:avLst/>
              <a:gdLst>
                <a:gd name="T0" fmla="*/ 23 w 106"/>
                <a:gd name="T1" fmla="*/ 140 h 146"/>
                <a:gd name="T2" fmla="*/ 38 w 106"/>
                <a:gd name="T3" fmla="*/ 140 h 146"/>
                <a:gd name="T4" fmla="*/ 45 w 106"/>
                <a:gd name="T5" fmla="*/ 127 h 146"/>
                <a:gd name="T6" fmla="*/ 58 w 106"/>
                <a:gd name="T7" fmla="*/ 122 h 146"/>
                <a:gd name="T8" fmla="*/ 70 w 106"/>
                <a:gd name="T9" fmla="*/ 106 h 146"/>
                <a:gd name="T10" fmla="*/ 83 w 106"/>
                <a:gd name="T11" fmla="*/ 102 h 146"/>
                <a:gd name="T12" fmla="*/ 80 w 106"/>
                <a:gd name="T13" fmla="*/ 84 h 146"/>
                <a:gd name="T14" fmla="*/ 102 w 106"/>
                <a:gd name="T15" fmla="*/ 60 h 146"/>
                <a:gd name="T16" fmla="*/ 106 w 106"/>
                <a:gd name="T17" fmla="*/ 44 h 146"/>
                <a:gd name="T18" fmla="*/ 90 w 106"/>
                <a:gd name="T19" fmla="*/ 23 h 146"/>
                <a:gd name="T20" fmla="*/ 66 w 106"/>
                <a:gd name="T21" fmla="*/ 14 h 146"/>
                <a:gd name="T22" fmla="*/ 52 w 106"/>
                <a:gd name="T23" fmla="*/ 0 h 146"/>
                <a:gd name="T24" fmla="*/ 42 w 106"/>
                <a:gd name="T25" fmla="*/ 13 h 146"/>
                <a:gd name="T26" fmla="*/ 42 w 106"/>
                <a:gd name="T27" fmla="*/ 22 h 146"/>
                <a:gd name="T28" fmla="*/ 39 w 106"/>
                <a:gd name="T29" fmla="*/ 25 h 146"/>
                <a:gd name="T30" fmla="*/ 38 w 106"/>
                <a:gd name="T31" fmla="*/ 25 h 146"/>
                <a:gd name="T32" fmla="*/ 44 w 106"/>
                <a:gd name="T33" fmla="*/ 29 h 146"/>
                <a:gd name="T34" fmla="*/ 50 w 106"/>
                <a:gd name="T35" fmla="*/ 41 h 146"/>
                <a:gd name="T36" fmla="*/ 52 w 106"/>
                <a:gd name="T37" fmla="*/ 60 h 146"/>
                <a:gd name="T38" fmla="*/ 38 w 106"/>
                <a:gd name="T39" fmla="*/ 92 h 146"/>
                <a:gd name="T40" fmla="*/ 0 w 106"/>
                <a:gd name="T41" fmla="*/ 125 h 146"/>
                <a:gd name="T42" fmla="*/ 10 w 106"/>
                <a:gd name="T43" fmla="*/ 146 h 146"/>
                <a:gd name="T44" fmla="*/ 23 w 106"/>
                <a:gd name="T45" fmla="*/ 14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46">
                  <a:moveTo>
                    <a:pt x="23" y="140"/>
                  </a:moveTo>
                  <a:lnTo>
                    <a:pt x="38" y="140"/>
                  </a:lnTo>
                  <a:lnTo>
                    <a:pt x="45" y="127"/>
                  </a:lnTo>
                  <a:lnTo>
                    <a:pt x="58" y="122"/>
                  </a:lnTo>
                  <a:lnTo>
                    <a:pt x="70" y="106"/>
                  </a:lnTo>
                  <a:lnTo>
                    <a:pt x="83" y="102"/>
                  </a:lnTo>
                  <a:lnTo>
                    <a:pt x="80" y="84"/>
                  </a:lnTo>
                  <a:lnTo>
                    <a:pt x="102" y="60"/>
                  </a:lnTo>
                  <a:lnTo>
                    <a:pt x="106" y="44"/>
                  </a:lnTo>
                  <a:lnTo>
                    <a:pt x="90" y="23"/>
                  </a:lnTo>
                  <a:lnTo>
                    <a:pt x="66" y="14"/>
                  </a:lnTo>
                  <a:lnTo>
                    <a:pt x="52" y="0"/>
                  </a:lnTo>
                  <a:lnTo>
                    <a:pt x="42" y="13"/>
                  </a:lnTo>
                  <a:lnTo>
                    <a:pt x="42" y="22"/>
                  </a:lnTo>
                  <a:lnTo>
                    <a:pt x="39" y="25"/>
                  </a:lnTo>
                  <a:lnTo>
                    <a:pt x="38" y="25"/>
                  </a:lnTo>
                  <a:lnTo>
                    <a:pt x="44" y="29"/>
                  </a:lnTo>
                  <a:lnTo>
                    <a:pt x="50" y="41"/>
                  </a:lnTo>
                  <a:lnTo>
                    <a:pt x="52" y="60"/>
                  </a:lnTo>
                  <a:lnTo>
                    <a:pt x="38" y="92"/>
                  </a:lnTo>
                  <a:lnTo>
                    <a:pt x="0" y="125"/>
                  </a:lnTo>
                  <a:lnTo>
                    <a:pt x="10" y="146"/>
                  </a:lnTo>
                  <a:lnTo>
                    <a:pt x="23" y="14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62" name="Freeform 7163"/>
            <p:cNvSpPr>
              <a:spLocks/>
            </p:cNvSpPr>
            <p:nvPr/>
          </p:nvSpPr>
          <p:spPr bwMode="gray">
            <a:xfrm>
              <a:off x="7415750" y="3523611"/>
              <a:ext cx="157028" cy="221985"/>
            </a:xfrm>
            <a:custGeom>
              <a:avLst/>
              <a:gdLst>
                <a:gd name="T0" fmla="*/ 23 w 106"/>
                <a:gd name="T1" fmla="*/ 140 h 146"/>
                <a:gd name="T2" fmla="*/ 38 w 106"/>
                <a:gd name="T3" fmla="*/ 140 h 146"/>
                <a:gd name="T4" fmla="*/ 45 w 106"/>
                <a:gd name="T5" fmla="*/ 127 h 146"/>
                <a:gd name="T6" fmla="*/ 58 w 106"/>
                <a:gd name="T7" fmla="*/ 122 h 146"/>
                <a:gd name="T8" fmla="*/ 70 w 106"/>
                <a:gd name="T9" fmla="*/ 106 h 146"/>
                <a:gd name="T10" fmla="*/ 83 w 106"/>
                <a:gd name="T11" fmla="*/ 102 h 146"/>
                <a:gd name="T12" fmla="*/ 80 w 106"/>
                <a:gd name="T13" fmla="*/ 84 h 146"/>
                <a:gd name="T14" fmla="*/ 102 w 106"/>
                <a:gd name="T15" fmla="*/ 60 h 146"/>
                <a:gd name="T16" fmla="*/ 106 w 106"/>
                <a:gd name="T17" fmla="*/ 44 h 146"/>
                <a:gd name="T18" fmla="*/ 90 w 106"/>
                <a:gd name="T19" fmla="*/ 23 h 146"/>
                <a:gd name="T20" fmla="*/ 66 w 106"/>
                <a:gd name="T21" fmla="*/ 14 h 146"/>
                <a:gd name="T22" fmla="*/ 52 w 106"/>
                <a:gd name="T23" fmla="*/ 0 h 146"/>
                <a:gd name="T24" fmla="*/ 42 w 106"/>
                <a:gd name="T25" fmla="*/ 13 h 146"/>
                <a:gd name="T26" fmla="*/ 42 w 106"/>
                <a:gd name="T27" fmla="*/ 22 h 146"/>
                <a:gd name="T28" fmla="*/ 39 w 106"/>
                <a:gd name="T29" fmla="*/ 25 h 146"/>
                <a:gd name="T30" fmla="*/ 38 w 106"/>
                <a:gd name="T31" fmla="*/ 25 h 146"/>
                <a:gd name="T32" fmla="*/ 44 w 106"/>
                <a:gd name="T33" fmla="*/ 29 h 146"/>
                <a:gd name="T34" fmla="*/ 50 w 106"/>
                <a:gd name="T35" fmla="*/ 41 h 146"/>
                <a:gd name="T36" fmla="*/ 52 w 106"/>
                <a:gd name="T37" fmla="*/ 60 h 146"/>
                <a:gd name="T38" fmla="*/ 38 w 106"/>
                <a:gd name="T39" fmla="*/ 92 h 146"/>
                <a:gd name="T40" fmla="*/ 0 w 106"/>
                <a:gd name="T41" fmla="*/ 125 h 146"/>
                <a:gd name="T42" fmla="*/ 10 w 106"/>
                <a:gd name="T43" fmla="*/ 146 h 146"/>
                <a:gd name="T44" fmla="*/ 23 w 106"/>
                <a:gd name="T45" fmla="*/ 14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46">
                  <a:moveTo>
                    <a:pt x="23" y="140"/>
                  </a:moveTo>
                  <a:lnTo>
                    <a:pt x="38" y="140"/>
                  </a:lnTo>
                  <a:lnTo>
                    <a:pt x="45" y="127"/>
                  </a:lnTo>
                  <a:lnTo>
                    <a:pt x="58" y="122"/>
                  </a:lnTo>
                  <a:lnTo>
                    <a:pt x="70" y="106"/>
                  </a:lnTo>
                  <a:lnTo>
                    <a:pt x="83" y="102"/>
                  </a:lnTo>
                  <a:lnTo>
                    <a:pt x="80" y="84"/>
                  </a:lnTo>
                  <a:lnTo>
                    <a:pt x="102" y="60"/>
                  </a:lnTo>
                  <a:lnTo>
                    <a:pt x="106" y="44"/>
                  </a:lnTo>
                  <a:lnTo>
                    <a:pt x="90" y="23"/>
                  </a:lnTo>
                  <a:lnTo>
                    <a:pt x="66" y="14"/>
                  </a:lnTo>
                  <a:lnTo>
                    <a:pt x="52" y="0"/>
                  </a:lnTo>
                  <a:lnTo>
                    <a:pt x="42" y="13"/>
                  </a:lnTo>
                  <a:lnTo>
                    <a:pt x="42" y="22"/>
                  </a:lnTo>
                  <a:lnTo>
                    <a:pt x="39" y="25"/>
                  </a:lnTo>
                  <a:lnTo>
                    <a:pt x="38" y="25"/>
                  </a:lnTo>
                  <a:lnTo>
                    <a:pt x="44" y="29"/>
                  </a:lnTo>
                  <a:lnTo>
                    <a:pt x="50" y="41"/>
                  </a:lnTo>
                  <a:lnTo>
                    <a:pt x="52" y="60"/>
                  </a:lnTo>
                  <a:lnTo>
                    <a:pt x="38" y="92"/>
                  </a:lnTo>
                  <a:lnTo>
                    <a:pt x="0" y="125"/>
                  </a:lnTo>
                  <a:lnTo>
                    <a:pt x="10" y="146"/>
                  </a:lnTo>
                  <a:lnTo>
                    <a:pt x="23" y="14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63" name="Freeform 7164"/>
            <p:cNvSpPr>
              <a:spLocks/>
            </p:cNvSpPr>
            <p:nvPr/>
          </p:nvSpPr>
          <p:spPr bwMode="gray">
            <a:xfrm>
              <a:off x="6997995" y="3322912"/>
              <a:ext cx="494787" cy="463736"/>
            </a:xfrm>
            <a:custGeom>
              <a:avLst/>
              <a:gdLst>
                <a:gd name="T0" fmla="*/ 164 w 334"/>
                <a:gd name="T1" fmla="*/ 63 h 305"/>
                <a:gd name="T2" fmla="*/ 206 w 334"/>
                <a:gd name="T3" fmla="*/ 65 h 305"/>
                <a:gd name="T4" fmla="*/ 235 w 334"/>
                <a:gd name="T5" fmla="*/ 100 h 305"/>
                <a:gd name="T6" fmla="*/ 257 w 334"/>
                <a:gd name="T7" fmla="*/ 142 h 305"/>
                <a:gd name="T8" fmla="*/ 248 w 334"/>
                <a:gd name="T9" fmla="*/ 158 h 305"/>
                <a:gd name="T10" fmla="*/ 260 w 334"/>
                <a:gd name="T11" fmla="*/ 162 h 305"/>
                <a:gd name="T12" fmla="*/ 264 w 334"/>
                <a:gd name="T13" fmla="*/ 162 h 305"/>
                <a:gd name="T14" fmla="*/ 270 w 334"/>
                <a:gd name="T15" fmla="*/ 162 h 305"/>
                <a:gd name="T16" fmla="*/ 276 w 334"/>
                <a:gd name="T17" fmla="*/ 162 h 305"/>
                <a:gd name="T18" fmla="*/ 279 w 334"/>
                <a:gd name="T19" fmla="*/ 162 h 305"/>
                <a:gd name="T20" fmla="*/ 285 w 334"/>
                <a:gd name="T21" fmla="*/ 162 h 305"/>
                <a:gd name="T22" fmla="*/ 292 w 334"/>
                <a:gd name="T23" fmla="*/ 162 h 305"/>
                <a:gd name="T24" fmla="*/ 295 w 334"/>
                <a:gd name="T25" fmla="*/ 162 h 305"/>
                <a:gd name="T26" fmla="*/ 299 w 334"/>
                <a:gd name="T27" fmla="*/ 159 h 305"/>
                <a:gd name="T28" fmla="*/ 304 w 334"/>
                <a:gd name="T29" fmla="*/ 158 h 305"/>
                <a:gd name="T30" fmla="*/ 308 w 334"/>
                <a:gd name="T31" fmla="*/ 157 h 305"/>
                <a:gd name="T32" fmla="*/ 310 w 334"/>
                <a:gd name="T33" fmla="*/ 154 h 305"/>
                <a:gd name="T34" fmla="*/ 326 w 334"/>
                <a:gd name="T35" fmla="*/ 161 h 305"/>
                <a:gd name="T36" fmla="*/ 334 w 334"/>
                <a:gd name="T37" fmla="*/ 192 h 305"/>
                <a:gd name="T38" fmla="*/ 282 w 334"/>
                <a:gd name="T39" fmla="*/ 257 h 305"/>
                <a:gd name="T40" fmla="*/ 178 w 334"/>
                <a:gd name="T41" fmla="*/ 305 h 305"/>
                <a:gd name="T42" fmla="*/ 133 w 334"/>
                <a:gd name="T43" fmla="*/ 279 h 305"/>
                <a:gd name="T44" fmla="*/ 127 w 334"/>
                <a:gd name="T45" fmla="*/ 269 h 305"/>
                <a:gd name="T46" fmla="*/ 83 w 334"/>
                <a:gd name="T47" fmla="*/ 212 h 305"/>
                <a:gd name="T48" fmla="*/ 73 w 334"/>
                <a:gd name="T49" fmla="*/ 168 h 305"/>
                <a:gd name="T50" fmla="*/ 48 w 334"/>
                <a:gd name="T51" fmla="*/ 141 h 305"/>
                <a:gd name="T52" fmla="*/ 0 w 334"/>
                <a:gd name="T53" fmla="*/ 76 h 305"/>
                <a:gd name="T54" fmla="*/ 21 w 334"/>
                <a:gd name="T55" fmla="*/ 53 h 305"/>
                <a:gd name="T56" fmla="*/ 38 w 334"/>
                <a:gd name="T57" fmla="*/ 41 h 305"/>
                <a:gd name="T58" fmla="*/ 32 w 334"/>
                <a:gd name="T59" fmla="*/ 14 h 305"/>
                <a:gd name="T60" fmla="*/ 86 w 334"/>
                <a:gd name="T61" fmla="*/ 8 h 305"/>
                <a:gd name="T62" fmla="*/ 130 w 334"/>
                <a:gd name="T63" fmla="*/ 34 h 305"/>
                <a:gd name="T64" fmla="*/ 152 w 334"/>
                <a:gd name="T65" fmla="*/ 5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4" h="305">
                  <a:moveTo>
                    <a:pt x="152" y="54"/>
                  </a:moveTo>
                  <a:lnTo>
                    <a:pt x="164" y="63"/>
                  </a:lnTo>
                  <a:lnTo>
                    <a:pt x="178" y="56"/>
                  </a:lnTo>
                  <a:lnTo>
                    <a:pt x="206" y="65"/>
                  </a:lnTo>
                  <a:lnTo>
                    <a:pt x="206" y="66"/>
                  </a:lnTo>
                  <a:lnTo>
                    <a:pt x="235" y="100"/>
                  </a:lnTo>
                  <a:lnTo>
                    <a:pt x="247" y="126"/>
                  </a:lnTo>
                  <a:lnTo>
                    <a:pt x="257" y="142"/>
                  </a:lnTo>
                  <a:lnTo>
                    <a:pt x="248" y="151"/>
                  </a:lnTo>
                  <a:lnTo>
                    <a:pt x="248" y="158"/>
                  </a:lnTo>
                  <a:lnTo>
                    <a:pt x="260" y="162"/>
                  </a:lnTo>
                  <a:lnTo>
                    <a:pt x="260" y="162"/>
                  </a:lnTo>
                  <a:lnTo>
                    <a:pt x="261" y="162"/>
                  </a:lnTo>
                  <a:lnTo>
                    <a:pt x="264" y="162"/>
                  </a:lnTo>
                  <a:lnTo>
                    <a:pt x="269" y="162"/>
                  </a:lnTo>
                  <a:lnTo>
                    <a:pt x="270" y="162"/>
                  </a:lnTo>
                  <a:lnTo>
                    <a:pt x="273" y="162"/>
                  </a:lnTo>
                  <a:lnTo>
                    <a:pt x="276" y="162"/>
                  </a:lnTo>
                  <a:lnTo>
                    <a:pt x="276" y="162"/>
                  </a:lnTo>
                  <a:lnTo>
                    <a:pt x="279" y="162"/>
                  </a:lnTo>
                  <a:lnTo>
                    <a:pt x="282" y="162"/>
                  </a:lnTo>
                  <a:lnTo>
                    <a:pt x="285" y="162"/>
                  </a:lnTo>
                  <a:lnTo>
                    <a:pt x="289" y="162"/>
                  </a:lnTo>
                  <a:lnTo>
                    <a:pt x="292" y="162"/>
                  </a:lnTo>
                  <a:lnTo>
                    <a:pt x="294" y="162"/>
                  </a:lnTo>
                  <a:lnTo>
                    <a:pt x="295" y="162"/>
                  </a:lnTo>
                  <a:lnTo>
                    <a:pt x="297" y="161"/>
                  </a:lnTo>
                  <a:lnTo>
                    <a:pt x="299" y="159"/>
                  </a:lnTo>
                  <a:lnTo>
                    <a:pt x="302" y="159"/>
                  </a:lnTo>
                  <a:lnTo>
                    <a:pt x="304" y="158"/>
                  </a:lnTo>
                  <a:lnTo>
                    <a:pt x="305" y="158"/>
                  </a:lnTo>
                  <a:lnTo>
                    <a:pt x="308" y="157"/>
                  </a:lnTo>
                  <a:lnTo>
                    <a:pt x="310" y="155"/>
                  </a:lnTo>
                  <a:lnTo>
                    <a:pt x="310" y="154"/>
                  </a:lnTo>
                  <a:lnTo>
                    <a:pt x="320" y="157"/>
                  </a:lnTo>
                  <a:lnTo>
                    <a:pt x="326" y="161"/>
                  </a:lnTo>
                  <a:lnTo>
                    <a:pt x="332" y="173"/>
                  </a:lnTo>
                  <a:lnTo>
                    <a:pt x="334" y="192"/>
                  </a:lnTo>
                  <a:lnTo>
                    <a:pt x="320" y="224"/>
                  </a:lnTo>
                  <a:lnTo>
                    <a:pt x="282" y="257"/>
                  </a:lnTo>
                  <a:lnTo>
                    <a:pt x="234" y="267"/>
                  </a:lnTo>
                  <a:lnTo>
                    <a:pt x="178" y="305"/>
                  </a:lnTo>
                  <a:lnTo>
                    <a:pt x="148" y="269"/>
                  </a:lnTo>
                  <a:lnTo>
                    <a:pt x="133" y="279"/>
                  </a:lnTo>
                  <a:lnTo>
                    <a:pt x="132" y="282"/>
                  </a:lnTo>
                  <a:lnTo>
                    <a:pt x="127" y="269"/>
                  </a:lnTo>
                  <a:lnTo>
                    <a:pt x="101" y="224"/>
                  </a:lnTo>
                  <a:lnTo>
                    <a:pt x="83" y="212"/>
                  </a:lnTo>
                  <a:lnTo>
                    <a:pt x="75" y="200"/>
                  </a:lnTo>
                  <a:lnTo>
                    <a:pt x="73" y="168"/>
                  </a:lnTo>
                  <a:lnTo>
                    <a:pt x="62" y="151"/>
                  </a:lnTo>
                  <a:lnTo>
                    <a:pt x="48" y="141"/>
                  </a:lnTo>
                  <a:lnTo>
                    <a:pt x="8" y="76"/>
                  </a:lnTo>
                  <a:lnTo>
                    <a:pt x="0" y="76"/>
                  </a:lnTo>
                  <a:lnTo>
                    <a:pt x="3" y="51"/>
                  </a:lnTo>
                  <a:lnTo>
                    <a:pt x="21" y="53"/>
                  </a:lnTo>
                  <a:lnTo>
                    <a:pt x="29" y="41"/>
                  </a:lnTo>
                  <a:lnTo>
                    <a:pt x="38" y="41"/>
                  </a:lnTo>
                  <a:lnTo>
                    <a:pt x="47" y="30"/>
                  </a:lnTo>
                  <a:lnTo>
                    <a:pt x="32" y="14"/>
                  </a:lnTo>
                  <a:lnTo>
                    <a:pt x="63" y="0"/>
                  </a:lnTo>
                  <a:lnTo>
                    <a:pt x="86" y="8"/>
                  </a:lnTo>
                  <a:lnTo>
                    <a:pt x="118" y="27"/>
                  </a:lnTo>
                  <a:lnTo>
                    <a:pt x="130" y="34"/>
                  </a:lnTo>
                  <a:lnTo>
                    <a:pt x="133" y="46"/>
                  </a:lnTo>
                  <a:lnTo>
                    <a:pt x="152" y="5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64" name="Freeform 7165"/>
            <p:cNvSpPr>
              <a:spLocks/>
            </p:cNvSpPr>
            <p:nvPr/>
          </p:nvSpPr>
          <p:spPr bwMode="gray">
            <a:xfrm>
              <a:off x="6997995" y="3322912"/>
              <a:ext cx="494787" cy="463736"/>
            </a:xfrm>
            <a:custGeom>
              <a:avLst/>
              <a:gdLst>
                <a:gd name="T0" fmla="*/ 164 w 334"/>
                <a:gd name="T1" fmla="*/ 63 h 305"/>
                <a:gd name="T2" fmla="*/ 206 w 334"/>
                <a:gd name="T3" fmla="*/ 65 h 305"/>
                <a:gd name="T4" fmla="*/ 235 w 334"/>
                <a:gd name="T5" fmla="*/ 100 h 305"/>
                <a:gd name="T6" fmla="*/ 257 w 334"/>
                <a:gd name="T7" fmla="*/ 142 h 305"/>
                <a:gd name="T8" fmla="*/ 248 w 334"/>
                <a:gd name="T9" fmla="*/ 158 h 305"/>
                <a:gd name="T10" fmla="*/ 260 w 334"/>
                <a:gd name="T11" fmla="*/ 162 h 305"/>
                <a:gd name="T12" fmla="*/ 264 w 334"/>
                <a:gd name="T13" fmla="*/ 162 h 305"/>
                <a:gd name="T14" fmla="*/ 270 w 334"/>
                <a:gd name="T15" fmla="*/ 162 h 305"/>
                <a:gd name="T16" fmla="*/ 276 w 334"/>
                <a:gd name="T17" fmla="*/ 162 h 305"/>
                <a:gd name="T18" fmla="*/ 279 w 334"/>
                <a:gd name="T19" fmla="*/ 162 h 305"/>
                <a:gd name="T20" fmla="*/ 285 w 334"/>
                <a:gd name="T21" fmla="*/ 162 h 305"/>
                <a:gd name="T22" fmla="*/ 292 w 334"/>
                <a:gd name="T23" fmla="*/ 162 h 305"/>
                <a:gd name="T24" fmla="*/ 295 w 334"/>
                <a:gd name="T25" fmla="*/ 162 h 305"/>
                <a:gd name="T26" fmla="*/ 299 w 334"/>
                <a:gd name="T27" fmla="*/ 159 h 305"/>
                <a:gd name="T28" fmla="*/ 304 w 334"/>
                <a:gd name="T29" fmla="*/ 158 h 305"/>
                <a:gd name="T30" fmla="*/ 308 w 334"/>
                <a:gd name="T31" fmla="*/ 157 h 305"/>
                <a:gd name="T32" fmla="*/ 310 w 334"/>
                <a:gd name="T33" fmla="*/ 154 h 305"/>
                <a:gd name="T34" fmla="*/ 326 w 334"/>
                <a:gd name="T35" fmla="*/ 161 h 305"/>
                <a:gd name="T36" fmla="*/ 334 w 334"/>
                <a:gd name="T37" fmla="*/ 192 h 305"/>
                <a:gd name="T38" fmla="*/ 282 w 334"/>
                <a:gd name="T39" fmla="*/ 257 h 305"/>
                <a:gd name="T40" fmla="*/ 178 w 334"/>
                <a:gd name="T41" fmla="*/ 305 h 305"/>
                <a:gd name="T42" fmla="*/ 133 w 334"/>
                <a:gd name="T43" fmla="*/ 279 h 305"/>
                <a:gd name="T44" fmla="*/ 127 w 334"/>
                <a:gd name="T45" fmla="*/ 269 h 305"/>
                <a:gd name="T46" fmla="*/ 83 w 334"/>
                <a:gd name="T47" fmla="*/ 212 h 305"/>
                <a:gd name="T48" fmla="*/ 73 w 334"/>
                <a:gd name="T49" fmla="*/ 168 h 305"/>
                <a:gd name="T50" fmla="*/ 48 w 334"/>
                <a:gd name="T51" fmla="*/ 141 h 305"/>
                <a:gd name="T52" fmla="*/ 0 w 334"/>
                <a:gd name="T53" fmla="*/ 76 h 305"/>
                <a:gd name="T54" fmla="*/ 21 w 334"/>
                <a:gd name="T55" fmla="*/ 53 h 305"/>
                <a:gd name="T56" fmla="*/ 38 w 334"/>
                <a:gd name="T57" fmla="*/ 41 h 305"/>
                <a:gd name="T58" fmla="*/ 32 w 334"/>
                <a:gd name="T59" fmla="*/ 14 h 305"/>
                <a:gd name="T60" fmla="*/ 86 w 334"/>
                <a:gd name="T61" fmla="*/ 8 h 305"/>
                <a:gd name="T62" fmla="*/ 130 w 334"/>
                <a:gd name="T63" fmla="*/ 34 h 305"/>
                <a:gd name="T64" fmla="*/ 152 w 334"/>
                <a:gd name="T65" fmla="*/ 5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4" h="305">
                  <a:moveTo>
                    <a:pt x="152" y="54"/>
                  </a:moveTo>
                  <a:lnTo>
                    <a:pt x="164" y="63"/>
                  </a:lnTo>
                  <a:lnTo>
                    <a:pt x="178" y="56"/>
                  </a:lnTo>
                  <a:lnTo>
                    <a:pt x="206" y="65"/>
                  </a:lnTo>
                  <a:lnTo>
                    <a:pt x="206" y="66"/>
                  </a:lnTo>
                  <a:lnTo>
                    <a:pt x="235" y="100"/>
                  </a:lnTo>
                  <a:lnTo>
                    <a:pt x="247" y="126"/>
                  </a:lnTo>
                  <a:lnTo>
                    <a:pt x="257" y="142"/>
                  </a:lnTo>
                  <a:lnTo>
                    <a:pt x="248" y="151"/>
                  </a:lnTo>
                  <a:lnTo>
                    <a:pt x="248" y="158"/>
                  </a:lnTo>
                  <a:lnTo>
                    <a:pt x="260" y="162"/>
                  </a:lnTo>
                  <a:lnTo>
                    <a:pt x="260" y="162"/>
                  </a:lnTo>
                  <a:lnTo>
                    <a:pt x="261" y="162"/>
                  </a:lnTo>
                  <a:lnTo>
                    <a:pt x="264" y="162"/>
                  </a:lnTo>
                  <a:lnTo>
                    <a:pt x="269" y="162"/>
                  </a:lnTo>
                  <a:lnTo>
                    <a:pt x="270" y="162"/>
                  </a:lnTo>
                  <a:lnTo>
                    <a:pt x="273" y="162"/>
                  </a:lnTo>
                  <a:lnTo>
                    <a:pt x="276" y="162"/>
                  </a:lnTo>
                  <a:lnTo>
                    <a:pt x="276" y="162"/>
                  </a:lnTo>
                  <a:lnTo>
                    <a:pt x="279" y="162"/>
                  </a:lnTo>
                  <a:lnTo>
                    <a:pt x="282" y="162"/>
                  </a:lnTo>
                  <a:lnTo>
                    <a:pt x="285" y="162"/>
                  </a:lnTo>
                  <a:lnTo>
                    <a:pt x="289" y="162"/>
                  </a:lnTo>
                  <a:lnTo>
                    <a:pt x="292" y="162"/>
                  </a:lnTo>
                  <a:lnTo>
                    <a:pt x="294" y="162"/>
                  </a:lnTo>
                  <a:lnTo>
                    <a:pt x="295" y="162"/>
                  </a:lnTo>
                  <a:lnTo>
                    <a:pt x="297" y="161"/>
                  </a:lnTo>
                  <a:lnTo>
                    <a:pt x="299" y="159"/>
                  </a:lnTo>
                  <a:lnTo>
                    <a:pt x="302" y="159"/>
                  </a:lnTo>
                  <a:lnTo>
                    <a:pt x="304" y="158"/>
                  </a:lnTo>
                  <a:lnTo>
                    <a:pt x="305" y="158"/>
                  </a:lnTo>
                  <a:lnTo>
                    <a:pt x="308" y="157"/>
                  </a:lnTo>
                  <a:lnTo>
                    <a:pt x="310" y="155"/>
                  </a:lnTo>
                  <a:lnTo>
                    <a:pt x="310" y="154"/>
                  </a:lnTo>
                  <a:lnTo>
                    <a:pt x="320" y="157"/>
                  </a:lnTo>
                  <a:lnTo>
                    <a:pt x="326" y="161"/>
                  </a:lnTo>
                  <a:lnTo>
                    <a:pt x="332" y="173"/>
                  </a:lnTo>
                  <a:lnTo>
                    <a:pt x="334" y="192"/>
                  </a:lnTo>
                  <a:lnTo>
                    <a:pt x="320" y="224"/>
                  </a:lnTo>
                  <a:lnTo>
                    <a:pt x="282" y="257"/>
                  </a:lnTo>
                  <a:lnTo>
                    <a:pt x="234" y="267"/>
                  </a:lnTo>
                  <a:lnTo>
                    <a:pt x="178" y="305"/>
                  </a:lnTo>
                  <a:lnTo>
                    <a:pt x="148" y="269"/>
                  </a:lnTo>
                  <a:lnTo>
                    <a:pt x="133" y="279"/>
                  </a:lnTo>
                  <a:lnTo>
                    <a:pt x="132" y="282"/>
                  </a:lnTo>
                  <a:lnTo>
                    <a:pt x="127" y="269"/>
                  </a:lnTo>
                  <a:lnTo>
                    <a:pt x="101" y="224"/>
                  </a:lnTo>
                  <a:lnTo>
                    <a:pt x="83" y="212"/>
                  </a:lnTo>
                  <a:lnTo>
                    <a:pt x="75" y="200"/>
                  </a:lnTo>
                  <a:lnTo>
                    <a:pt x="73" y="168"/>
                  </a:lnTo>
                  <a:lnTo>
                    <a:pt x="62" y="151"/>
                  </a:lnTo>
                  <a:lnTo>
                    <a:pt x="48" y="141"/>
                  </a:lnTo>
                  <a:lnTo>
                    <a:pt x="8" y="76"/>
                  </a:lnTo>
                  <a:lnTo>
                    <a:pt x="0" y="76"/>
                  </a:lnTo>
                  <a:lnTo>
                    <a:pt x="3" y="51"/>
                  </a:lnTo>
                  <a:lnTo>
                    <a:pt x="21" y="53"/>
                  </a:lnTo>
                  <a:lnTo>
                    <a:pt x="29" y="41"/>
                  </a:lnTo>
                  <a:lnTo>
                    <a:pt x="38" y="41"/>
                  </a:lnTo>
                  <a:lnTo>
                    <a:pt x="47" y="30"/>
                  </a:lnTo>
                  <a:lnTo>
                    <a:pt x="32" y="14"/>
                  </a:lnTo>
                  <a:lnTo>
                    <a:pt x="63" y="0"/>
                  </a:lnTo>
                  <a:lnTo>
                    <a:pt x="86" y="8"/>
                  </a:lnTo>
                  <a:lnTo>
                    <a:pt x="118" y="27"/>
                  </a:lnTo>
                  <a:lnTo>
                    <a:pt x="130" y="34"/>
                  </a:lnTo>
                  <a:lnTo>
                    <a:pt x="133" y="46"/>
                  </a:lnTo>
                  <a:lnTo>
                    <a:pt x="152" y="5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65" name="Freeform 7166"/>
            <p:cNvSpPr>
              <a:spLocks/>
            </p:cNvSpPr>
            <p:nvPr/>
          </p:nvSpPr>
          <p:spPr bwMode="gray">
            <a:xfrm>
              <a:off x="7363901" y="3491682"/>
              <a:ext cx="20739" cy="47134"/>
            </a:xfrm>
            <a:custGeom>
              <a:avLst/>
              <a:gdLst>
                <a:gd name="T0" fmla="*/ 0 w 14"/>
                <a:gd name="T1" fmla="*/ 15 h 31"/>
                <a:gd name="T2" fmla="*/ 6 w 14"/>
                <a:gd name="T3" fmla="*/ 0 h 31"/>
                <a:gd name="T4" fmla="*/ 13 w 14"/>
                <a:gd name="T5" fmla="*/ 5 h 31"/>
                <a:gd name="T6" fmla="*/ 14 w 14"/>
                <a:gd name="T7" fmla="*/ 21 h 31"/>
                <a:gd name="T8" fmla="*/ 10 w 14"/>
                <a:gd name="T9" fmla="*/ 31 h 31"/>
                <a:gd name="T10" fmla="*/ 0 w 14"/>
                <a:gd name="T11" fmla="*/ 15 h 31"/>
              </a:gdLst>
              <a:ahLst/>
              <a:cxnLst>
                <a:cxn ang="0">
                  <a:pos x="T0" y="T1"/>
                </a:cxn>
                <a:cxn ang="0">
                  <a:pos x="T2" y="T3"/>
                </a:cxn>
                <a:cxn ang="0">
                  <a:pos x="T4" y="T5"/>
                </a:cxn>
                <a:cxn ang="0">
                  <a:pos x="T6" y="T7"/>
                </a:cxn>
                <a:cxn ang="0">
                  <a:pos x="T8" y="T9"/>
                </a:cxn>
                <a:cxn ang="0">
                  <a:pos x="T10" y="T11"/>
                </a:cxn>
              </a:cxnLst>
              <a:rect l="0" t="0" r="r" b="b"/>
              <a:pathLst>
                <a:path w="14" h="31">
                  <a:moveTo>
                    <a:pt x="0" y="15"/>
                  </a:moveTo>
                  <a:lnTo>
                    <a:pt x="6" y="0"/>
                  </a:lnTo>
                  <a:lnTo>
                    <a:pt x="13" y="5"/>
                  </a:lnTo>
                  <a:lnTo>
                    <a:pt x="14" y="21"/>
                  </a:lnTo>
                  <a:lnTo>
                    <a:pt x="10" y="31"/>
                  </a:lnTo>
                  <a:lnTo>
                    <a:pt x="0" y="1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66" name="Freeform 7167"/>
            <p:cNvSpPr>
              <a:spLocks/>
            </p:cNvSpPr>
            <p:nvPr/>
          </p:nvSpPr>
          <p:spPr bwMode="gray">
            <a:xfrm>
              <a:off x="7363901" y="3491682"/>
              <a:ext cx="20739" cy="47134"/>
            </a:xfrm>
            <a:custGeom>
              <a:avLst/>
              <a:gdLst>
                <a:gd name="T0" fmla="*/ 0 w 14"/>
                <a:gd name="T1" fmla="*/ 15 h 31"/>
                <a:gd name="T2" fmla="*/ 6 w 14"/>
                <a:gd name="T3" fmla="*/ 0 h 31"/>
                <a:gd name="T4" fmla="*/ 13 w 14"/>
                <a:gd name="T5" fmla="*/ 5 h 31"/>
                <a:gd name="T6" fmla="*/ 14 w 14"/>
                <a:gd name="T7" fmla="*/ 21 h 31"/>
                <a:gd name="T8" fmla="*/ 10 w 14"/>
                <a:gd name="T9" fmla="*/ 31 h 31"/>
                <a:gd name="T10" fmla="*/ 0 w 14"/>
                <a:gd name="T11" fmla="*/ 15 h 31"/>
              </a:gdLst>
              <a:ahLst/>
              <a:cxnLst>
                <a:cxn ang="0">
                  <a:pos x="T0" y="T1"/>
                </a:cxn>
                <a:cxn ang="0">
                  <a:pos x="T2" y="T3"/>
                </a:cxn>
                <a:cxn ang="0">
                  <a:pos x="T4" y="T5"/>
                </a:cxn>
                <a:cxn ang="0">
                  <a:pos x="T6" y="T7"/>
                </a:cxn>
                <a:cxn ang="0">
                  <a:pos x="T8" y="T9"/>
                </a:cxn>
                <a:cxn ang="0">
                  <a:pos x="T10" y="T11"/>
                </a:cxn>
              </a:cxnLst>
              <a:rect l="0" t="0" r="r" b="b"/>
              <a:pathLst>
                <a:path w="14" h="31">
                  <a:moveTo>
                    <a:pt x="0" y="15"/>
                  </a:moveTo>
                  <a:lnTo>
                    <a:pt x="6" y="0"/>
                  </a:lnTo>
                  <a:lnTo>
                    <a:pt x="13" y="5"/>
                  </a:lnTo>
                  <a:lnTo>
                    <a:pt x="14" y="21"/>
                  </a:lnTo>
                  <a:lnTo>
                    <a:pt x="10" y="31"/>
                  </a:lnTo>
                  <a:lnTo>
                    <a:pt x="0" y="1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67" name="Freeform 7168"/>
            <p:cNvSpPr>
              <a:spLocks/>
            </p:cNvSpPr>
            <p:nvPr/>
          </p:nvSpPr>
          <p:spPr bwMode="gray">
            <a:xfrm>
              <a:off x="7365383" y="3494722"/>
              <a:ext cx="127399" cy="74502"/>
            </a:xfrm>
            <a:custGeom>
              <a:avLst/>
              <a:gdLst>
                <a:gd name="T0" fmla="*/ 85 w 86"/>
                <a:gd name="T1" fmla="*/ 13 h 49"/>
                <a:gd name="T2" fmla="*/ 86 w 86"/>
                <a:gd name="T3" fmla="*/ 19 h 49"/>
                <a:gd name="T4" fmla="*/ 76 w 86"/>
                <a:gd name="T5" fmla="*/ 32 h 49"/>
                <a:gd name="T6" fmla="*/ 76 w 86"/>
                <a:gd name="T7" fmla="*/ 41 h 49"/>
                <a:gd name="T8" fmla="*/ 73 w 86"/>
                <a:gd name="T9" fmla="*/ 44 h 49"/>
                <a:gd name="T10" fmla="*/ 72 w 86"/>
                <a:gd name="T11" fmla="*/ 44 h 49"/>
                <a:gd name="T12" fmla="*/ 62 w 86"/>
                <a:gd name="T13" fmla="*/ 41 h 49"/>
                <a:gd name="T14" fmla="*/ 62 w 86"/>
                <a:gd name="T15" fmla="*/ 42 h 49"/>
                <a:gd name="T16" fmla="*/ 60 w 86"/>
                <a:gd name="T17" fmla="*/ 44 h 49"/>
                <a:gd name="T18" fmla="*/ 57 w 86"/>
                <a:gd name="T19" fmla="*/ 45 h 49"/>
                <a:gd name="T20" fmla="*/ 56 w 86"/>
                <a:gd name="T21" fmla="*/ 45 h 49"/>
                <a:gd name="T22" fmla="*/ 54 w 86"/>
                <a:gd name="T23" fmla="*/ 46 h 49"/>
                <a:gd name="T24" fmla="*/ 51 w 86"/>
                <a:gd name="T25" fmla="*/ 46 h 49"/>
                <a:gd name="T26" fmla="*/ 49 w 86"/>
                <a:gd name="T27" fmla="*/ 48 h 49"/>
                <a:gd name="T28" fmla="*/ 47 w 86"/>
                <a:gd name="T29" fmla="*/ 49 h 49"/>
                <a:gd name="T30" fmla="*/ 46 w 86"/>
                <a:gd name="T31" fmla="*/ 49 h 49"/>
                <a:gd name="T32" fmla="*/ 44 w 86"/>
                <a:gd name="T33" fmla="*/ 49 h 49"/>
                <a:gd name="T34" fmla="*/ 41 w 86"/>
                <a:gd name="T35" fmla="*/ 49 h 49"/>
                <a:gd name="T36" fmla="*/ 37 w 86"/>
                <a:gd name="T37" fmla="*/ 49 h 49"/>
                <a:gd name="T38" fmla="*/ 34 w 86"/>
                <a:gd name="T39" fmla="*/ 49 h 49"/>
                <a:gd name="T40" fmla="*/ 31 w 86"/>
                <a:gd name="T41" fmla="*/ 49 h 49"/>
                <a:gd name="T42" fmla="*/ 28 w 86"/>
                <a:gd name="T43" fmla="*/ 49 h 49"/>
                <a:gd name="T44" fmla="*/ 28 w 86"/>
                <a:gd name="T45" fmla="*/ 49 h 49"/>
                <a:gd name="T46" fmla="*/ 25 w 86"/>
                <a:gd name="T47" fmla="*/ 49 h 49"/>
                <a:gd name="T48" fmla="*/ 22 w 86"/>
                <a:gd name="T49" fmla="*/ 49 h 49"/>
                <a:gd name="T50" fmla="*/ 21 w 86"/>
                <a:gd name="T51" fmla="*/ 49 h 49"/>
                <a:gd name="T52" fmla="*/ 16 w 86"/>
                <a:gd name="T53" fmla="*/ 49 h 49"/>
                <a:gd name="T54" fmla="*/ 13 w 86"/>
                <a:gd name="T55" fmla="*/ 49 h 49"/>
                <a:gd name="T56" fmla="*/ 12 w 86"/>
                <a:gd name="T57" fmla="*/ 49 h 49"/>
                <a:gd name="T58" fmla="*/ 12 w 86"/>
                <a:gd name="T59" fmla="*/ 49 h 49"/>
                <a:gd name="T60" fmla="*/ 0 w 86"/>
                <a:gd name="T61" fmla="*/ 45 h 49"/>
                <a:gd name="T62" fmla="*/ 0 w 86"/>
                <a:gd name="T63" fmla="*/ 38 h 49"/>
                <a:gd name="T64" fmla="*/ 9 w 86"/>
                <a:gd name="T65" fmla="*/ 29 h 49"/>
                <a:gd name="T66" fmla="*/ 25 w 86"/>
                <a:gd name="T67" fmla="*/ 35 h 49"/>
                <a:gd name="T68" fmla="*/ 31 w 86"/>
                <a:gd name="T69" fmla="*/ 30 h 49"/>
                <a:gd name="T70" fmla="*/ 54 w 86"/>
                <a:gd name="T71" fmla="*/ 30 h 49"/>
                <a:gd name="T72" fmla="*/ 76 w 86"/>
                <a:gd name="T73" fmla="*/ 0 h 49"/>
                <a:gd name="T74" fmla="*/ 85 w 86"/>
                <a:gd name="T75"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49">
                  <a:moveTo>
                    <a:pt x="85" y="13"/>
                  </a:moveTo>
                  <a:lnTo>
                    <a:pt x="86" y="19"/>
                  </a:lnTo>
                  <a:lnTo>
                    <a:pt x="76" y="32"/>
                  </a:lnTo>
                  <a:lnTo>
                    <a:pt x="76" y="41"/>
                  </a:lnTo>
                  <a:lnTo>
                    <a:pt x="73" y="44"/>
                  </a:lnTo>
                  <a:lnTo>
                    <a:pt x="72" y="44"/>
                  </a:lnTo>
                  <a:lnTo>
                    <a:pt x="62" y="41"/>
                  </a:lnTo>
                  <a:lnTo>
                    <a:pt x="62" y="42"/>
                  </a:lnTo>
                  <a:lnTo>
                    <a:pt x="60" y="44"/>
                  </a:lnTo>
                  <a:lnTo>
                    <a:pt x="57" y="45"/>
                  </a:lnTo>
                  <a:lnTo>
                    <a:pt x="56" y="45"/>
                  </a:lnTo>
                  <a:lnTo>
                    <a:pt x="54" y="46"/>
                  </a:lnTo>
                  <a:lnTo>
                    <a:pt x="51" y="46"/>
                  </a:lnTo>
                  <a:lnTo>
                    <a:pt x="49" y="48"/>
                  </a:lnTo>
                  <a:lnTo>
                    <a:pt x="47" y="49"/>
                  </a:lnTo>
                  <a:lnTo>
                    <a:pt x="46" y="49"/>
                  </a:lnTo>
                  <a:lnTo>
                    <a:pt x="44" y="49"/>
                  </a:lnTo>
                  <a:lnTo>
                    <a:pt x="41" y="49"/>
                  </a:lnTo>
                  <a:lnTo>
                    <a:pt x="37" y="49"/>
                  </a:lnTo>
                  <a:lnTo>
                    <a:pt x="34" y="49"/>
                  </a:lnTo>
                  <a:lnTo>
                    <a:pt x="31" y="49"/>
                  </a:lnTo>
                  <a:lnTo>
                    <a:pt x="28" y="49"/>
                  </a:lnTo>
                  <a:lnTo>
                    <a:pt x="28" y="49"/>
                  </a:lnTo>
                  <a:lnTo>
                    <a:pt x="25" y="49"/>
                  </a:lnTo>
                  <a:lnTo>
                    <a:pt x="22" y="49"/>
                  </a:lnTo>
                  <a:lnTo>
                    <a:pt x="21" y="49"/>
                  </a:lnTo>
                  <a:lnTo>
                    <a:pt x="16" y="49"/>
                  </a:lnTo>
                  <a:lnTo>
                    <a:pt x="13" y="49"/>
                  </a:lnTo>
                  <a:lnTo>
                    <a:pt x="12" y="49"/>
                  </a:lnTo>
                  <a:lnTo>
                    <a:pt x="12" y="49"/>
                  </a:lnTo>
                  <a:lnTo>
                    <a:pt x="0" y="45"/>
                  </a:lnTo>
                  <a:lnTo>
                    <a:pt x="0" y="38"/>
                  </a:lnTo>
                  <a:lnTo>
                    <a:pt x="9" y="29"/>
                  </a:lnTo>
                  <a:lnTo>
                    <a:pt x="25" y="35"/>
                  </a:lnTo>
                  <a:lnTo>
                    <a:pt x="31" y="30"/>
                  </a:lnTo>
                  <a:lnTo>
                    <a:pt x="54" y="30"/>
                  </a:lnTo>
                  <a:lnTo>
                    <a:pt x="76" y="0"/>
                  </a:lnTo>
                  <a:lnTo>
                    <a:pt x="85" y="1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68" name="Freeform 7169"/>
            <p:cNvSpPr>
              <a:spLocks/>
            </p:cNvSpPr>
            <p:nvPr/>
          </p:nvSpPr>
          <p:spPr bwMode="gray">
            <a:xfrm>
              <a:off x="7365383" y="3494722"/>
              <a:ext cx="127399" cy="74502"/>
            </a:xfrm>
            <a:custGeom>
              <a:avLst/>
              <a:gdLst>
                <a:gd name="T0" fmla="*/ 85 w 86"/>
                <a:gd name="T1" fmla="*/ 13 h 49"/>
                <a:gd name="T2" fmla="*/ 86 w 86"/>
                <a:gd name="T3" fmla="*/ 19 h 49"/>
                <a:gd name="T4" fmla="*/ 76 w 86"/>
                <a:gd name="T5" fmla="*/ 32 h 49"/>
                <a:gd name="T6" fmla="*/ 76 w 86"/>
                <a:gd name="T7" fmla="*/ 41 h 49"/>
                <a:gd name="T8" fmla="*/ 73 w 86"/>
                <a:gd name="T9" fmla="*/ 44 h 49"/>
                <a:gd name="T10" fmla="*/ 72 w 86"/>
                <a:gd name="T11" fmla="*/ 44 h 49"/>
                <a:gd name="T12" fmla="*/ 62 w 86"/>
                <a:gd name="T13" fmla="*/ 41 h 49"/>
                <a:gd name="T14" fmla="*/ 62 w 86"/>
                <a:gd name="T15" fmla="*/ 42 h 49"/>
                <a:gd name="T16" fmla="*/ 60 w 86"/>
                <a:gd name="T17" fmla="*/ 44 h 49"/>
                <a:gd name="T18" fmla="*/ 57 w 86"/>
                <a:gd name="T19" fmla="*/ 45 h 49"/>
                <a:gd name="T20" fmla="*/ 56 w 86"/>
                <a:gd name="T21" fmla="*/ 45 h 49"/>
                <a:gd name="T22" fmla="*/ 54 w 86"/>
                <a:gd name="T23" fmla="*/ 46 h 49"/>
                <a:gd name="T24" fmla="*/ 51 w 86"/>
                <a:gd name="T25" fmla="*/ 46 h 49"/>
                <a:gd name="T26" fmla="*/ 49 w 86"/>
                <a:gd name="T27" fmla="*/ 48 h 49"/>
                <a:gd name="T28" fmla="*/ 47 w 86"/>
                <a:gd name="T29" fmla="*/ 49 h 49"/>
                <a:gd name="T30" fmla="*/ 46 w 86"/>
                <a:gd name="T31" fmla="*/ 49 h 49"/>
                <a:gd name="T32" fmla="*/ 44 w 86"/>
                <a:gd name="T33" fmla="*/ 49 h 49"/>
                <a:gd name="T34" fmla="*/ 41 w 86"/>
                <a:gd name="T35" fmla="*/ 49 h 49"/>
                <a:gd name="T36" fmla="*/ 37 w 86"/>
                <a:gd name="T37" fmla="*/ 49 h 49"/>
                <a:gd name="T38" fmla="*/ 34 w 86"/>
                <a:gd name="T39" fmla="*/ 49 h 49"/>
                <a:gd name="T40" fmla="*/ 31 w 86"/>
                <a:gd name="T41" fmla="*/ 49 h 49"/>
                <a:gd name="T42" fmla="*/ 28 w 86"/>
                <a:gd name="T43" fmla="*/ 49 h 49"/>
                <a:gd name="T44" fmla="*/ 28 w 86"/>
                <a:gd name="T45" fmla="*/ 49 h 49"/>
                <a:gd name="T46" fmla="*/ 25 w 86"/>
                <a:gd name="T47" fmla="*/ 49 h 49"/>
                <a:gd name="T48" fmla="*/ 22 w 86"/>
                <a:gd name="T49" fmla="*/ 49 h 49"/>
                <a:gd name="T50" fmla="*/ 21 w 86"/>
                <a:gd name="T51" fmla="*/ 49 h 49"/>
                <a:gd name="T52" fmla="*/ 16 w 86"/>
                <a:gd name="T53" fmla="*/ 49 h 49"/>
                <a:gd name="T54" fmla="*/ 13 w 86"/>
                <a:gd name="T55" fmla="*/ 49 h 49"/>
                <a:gd name="T56" fmla="*/ 12 w 86"/>
                <a:gd name="T57" fmla="*/ 49 h 49"/>
                <a:gd name="T58" fmla="*/ 12 w 86"/>
                <a:gd name="T59" fmla="*/ 49 h 49"/>
                <a:gd name="T60" fmla="*/ 0 w 86"/>
                <a:gd name="T61" fmla="*/ 45 h 49"/>
                <a:gd name="T62" fmla="*/ 0 w 86"/>
                <a:gd name="T63" fmla="*/ 38 h 49"/>
                <a:gd name="T64" fmla="*/ 9 w 86"/>
                <a:gd name="T65" fmla="*/ 29 h 49"/>
                <a:gd name="T66" fmla="*/ 25 w 86"/>
                <a:gd name="T67" fmla="*/ 35 h 49"/>
                <a:gd name="T68" fmla="*/ 31 w 86"/>
                <a:gd name="T69" fmla="*/ 30 h 49"/>
                <a:gd name="T70" fmla="*/ 54 w 86"/>
                <a:gd name="T71" fmla="*/ 30 h 49"/>
                <a:gd name="T72" fmla="*/ 76 w 86"/>
                <a:gd name="T73" fmla="*/ 0 h 49"/>
                <a:gd name="T74" fmla="*/ 85 w 86"/>
                <a:gd name="T75"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49">
                  <a:moveTo>
                    <a:pt x="85" y="13"/>
                  </a:moveTo>
                  <a:lnTo>
                    <a:pt x="86" y="19"/>
                  </a:lnTo>
                  <a:lnTo>
                    <a:pt x="76" y="32"/>
                  </a:lnTo>
                  <a:lnTo>
                    <a:pt x="76" y="41"/>
                  </a:lnTo>
                  <a:lnTo>
                    <a:pt x="73" y="44"/>
                  </a:lnTo>
                  <a:lnTo>
                    <a:pt x="72" y="44"/>
                  </a:lnTo>
                  <a:lnTo>
                    <a:pt x="62" y="41"/>
                  </a:lnTo>
                  <a:lnTo>
                    <a:pt x="62" y="42"/>
                  </a:lnTo>
                  <a:lnTo>
                    <a:pt x="60" y="44"/>
                  </a:lnTo>
                  <a:lnTo>
                    <a:pt x="57" y="45"/>
                  </a:lnTo>
                  <a:lnTo>
                    <a:pt x="56" y="45"/>
                  </a:lnTo>
                  <a:lnTo>
                    <a:pt x="54" y="46"/>
                  </a:lnTo>
                  <a:lnTo>
                    <a:pt x="51" y="46"/>
                  </a:lnTo>
                  <a:lnTo>
                    <a:pt x="49" y="48"/>
                  </a:lnTo>
                  <a:lnTo>
                    <a:pt x="47" y="49"/>
                  </a:lnTo>
                  <a:lnTo>
                    <a:pt x="46" y="49"/>
                  </a:lnTo>
                  <a:lnTo>
                    <a:pt x="44" y="49"/>
                  </a:lnTo>
                  <a:lnTo>
                    <a:pt x="41" y="49"/>
                  </a:lnTo>
                  <a:lnTo>
                    <a:pt x="37" y="49"/>
                  </a:lnTo>
                  <a:lnTo>
                    <a:pt x="34" y="49"/>
                  </a:lnTo>
                  <a:lnTo>
                    <a:pt x="31" y="49"/>
                  </a:lnTo>
                  <a:lnTo>
                    <a:pt x="28" y="49"/>
                  </a:lnTo>
                  <a:lnTo>
                    <a:pt x="28" y="49"/>
                  </a:lnTo>
                  <a:lnTo>
                    <a:pt x="25" y="49"/>
                  </a:lnTo>
                  <a:lnTo>
                    <a:pt x="22" y="49"/>
                  </a:lnTo>
                  <a:lnTo>
                    <a:pt x="21" y="49"/>
                  </a:lnTo>
                  <a:lnTo>
                    <a:pt x="16" y="49"/>
                  </a:lnTo>
                  <a:lnTo>
                    <a:pt x="13" y="49"/>
                  </a:lnTo>
                  <a:lnTo>
                    <a:pt x="12" y="49"/>
                  </a:lnTo>
                  <a:lnTo>
                    <a:pt x="12" y="49"/>
                  </a:lnTo>
                  <a:lnTo>
                    <a:pt x="0" y="45"/>
                  </a:lnTo>
                  <a:lnTo>
                    <a:pt x="0" y="38"/>
                  </a:lnTo>
                  <a:lnTo>
                    <a:pt x="9" y="29"/>
                  </a:lnTo>
                  <a:lnTo>
                    <a:pt x="25" y="35"/>
                  </a:lnTo>
                  <a:lnTo>
                    <a:pt x="31" y="30"/>
                  </a:lnTo>
                  <a:lnTo>
                    <a:pt x="54" y="30"/>
                  </a:lnTo>
                  <a:lnTo>
                    <a:pt x="76" y="0"/>
                  </a:lnTo>
                  <a:lnTo>
                    <a:pt x="85" y="1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69" name="Freeform 7170"/>
            <p:cNvSpPr>
              <a:spLocks/>
            </p:cNvSpPr>
            <p:nvPr/>
          </p:nvSpPr>
          <p:spPr bwMode="gray">
            <a:xfrm>
              <a:off x="7477967" y="3487121"/>
              <a:ext cx="13333" cy="27368"/>
            </a:xfrm>
            <a:custGeom>
              <a:avLst/>
              <a:gdLst>
                <a:gd name="T0" fmla="*/ 9 w 9"/>
                <a:gd name="T1" fmla="*/ 18 h 18"/>
                <a:gd name="T2" fmla="*/ 9 w 9"/>
                <a:gd name="T3" fmla="*/ 0 h 18"/>
                <a:gd name="T4" fmla="*/ 5 w 9"/>
                <a:gd name="T5" fmla="*/ 0 h 18"/>
                <a:gd name="T6" fmla="*/ 0 w 9"/>
                <a:gd name="T7" fmla="*/ 5 h 18"/>
                <a:gd name="T8" fmla="*/ 9 w 9"/>
                <a:gd name="T9" fmla="*/ 18 h 18"/>
              </a:gdLst>
              <a:ahLst/>
              <a:cxnLst>
                <a:cxn ang="0">
                  <a:pos x="T0" y="T1"/>
                </a:cxn>
                <a:cxn ang="0">
                  <a:pos x="T2" y="T3"/>
                </a:cxn>
                <a:cxn ang="0">
                  <a:pos x="T4" y="T5"/>
                </a:cxn>
                <a:cxn ang="0">
                  <a:pos x="T6" y="T7"/>
                </a:cxn>
                <a:cxn ang="0">
                  <a:pos x="T8" y="T9"/>
                </a:cxn>
              </a:cxnLst>
              <a:rect l="0" t="0" r="r" b="b"/>
              <a:pathLst>
                <a:path w="9" h="18">
                  <a:moveTo>
                    <a:pt x="9" y="18"/>
                  </a:moveTo>
                  <a:lnTo>
                    <a:pt x="9" y="0"/>
                  </a:lnTo>
                  <a:lnTo>
                    <a:pt x="5" y="0"/>
                  </a:lnTo>
                  <a:lnTo>
                    <a:pt x="0" y="5"/>
                  </a:lnTo>
                  <a:lnTo>
                    <a:pt x="9" y="1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70" name="Freeform 7171"/>
            <p:cNvSpPr>
              <a:spLocks/>
            </p:cNvSpPr>
            <p:nvPr/>
          </p:nvSpPr>
          <p:spPr bwMode="gray">
            <a:xfrm>
              <a:off x="7477967" y="3487121"/>
              <a:ext cx="13333" cy="27368"/>
            </a:xfrm>
            <a:custGeom>
              <a:avLst/>
              <a:gdLst>
                <a:gd name="T0" fmla="*/ 9 w 9"/>
                <a:gd name="T1" fmla="*/ 18 h 18"/>
                <a:gd name="T2" fmla="*/ 9 w 9"/>
                <a:gd name="T3" fmla="*/ 0 h 18"/>
                <a:gd name="T4" fmla="*/ 5 w 9"/>
                <a:gd name="T5" fmla="*/ 0 h 18"/>
                <a:gd name="T6" fmla="*/ 0 w 9"/>
                <a:gd name="T7" fmla="*/ 5 h 18"/>
                <a:gd name="T8" fmla="*/ 9 w 9"/>
                <a:gd name="T9" fmla="*/ 18 h 18"/>
              </a:gdLst>
              <a:ahLst/>
              <a:cxnLst>
                <a:cxn ang="0">
                  <a:pos x="T0" y="T1"/>
                </a:cxn>
                <a:cxn ang="0">
                  <a:pos x="T2" y="T3"/>
                </a:cxn>
                <a:cxn ang="0">
                  <a:pos x="T4" y="T5"/>
                </a:cxn>
                <a:cxn ang="0">
                  <a:pos x="T6" y="T7"/>
                </a:cxn>
                <a:cxn ang="0">
                  <a:pos x="T8" y="T9"/>
                </a:cxn>
              </a:cxnLst>
              <a:rect l="0" t="0" r="r" b="b"/>
              <a:pathLst>
                <a:path w="9" h="18">
                  <a:moveTo>
                    <a:pt x="9" y="18"/>
                  </a:moveTo>
                  <a:lnTo>
                    <a:pt x="9" y="0"/>
                  </a:lnTo>
                  <a:lnTo>
                    <a:pt x="5" y="0"/>
                  </a:lnTo>
                  <a:lnTo>
                    <a:pt x="0" y="5"/>
                  </a:lnTo>
                  <a:lnTo>
                    <a:pt x="9" y="1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71" name="Freeform 7172"/>
            <p:cNvSpPr>
              <a:spLocks/>
            </p:cNvSpPr>
            <p:nvPr/>
          </p:nvSpPr>
          <p:spPr bwMode="gray">
            <a:xfrm>
              <a:off x="9236386" y="4197167"/>
              <a:ext cx="235542" cy="238710"/>
            </a:xfrm>
            <a:custGeom>
              <a:avLst/>
              <a:gdLst>
                <a:gd name="T0" fmla="*/ 157 w 159"/>
                <a:gd name="T1" fmla="*/ 157 h 157"/>
                <a:gd name="T2" fmla="*/ 137 w 159"/>
                <a:gd name="T3" fmla="*/ 135 h 157"/>
                <a:gd name="T4" fmla="*/ 100 w 159"/>
                <a:gd name="T5" fmla="*/ 141 h 157"/>
                <a:gd name="T6" fmla="*/ 112 w 159"/>
                <a:gd name="T7" fmla="*/ 125 h 157"/>
                <a:gd name="T8" fmla="*/ 119 w 159"/>
                <a:gd name="T9" fmla="*/ 122 h 157"/>
                <a:gd name="T10" fmla="*/ 112 w 159"/>
                <a:gd name="T11" fmla="*/ 92 h 157"/>
                <a:gd name="T12" fmla="*/ 99 w 159"/>
                <a:gd name="T13" fmla="*/ 82 h 157"/>
                <a:gd name="T14" fmla="*/ 64 w 159"/>
                <a:gd name="T15" fmla="*/ 71 h 157"/>
                <a:gd name="T16" fmla="*/ 42 w 159"/>
                <a:gd name="T17" fmla="*/ 56 h 157"/>
                <a:gd name="T18" fmla="*/ 36 w 159"/>
                <a:gd name="T19" fmla="*/ 65 h 157"/>
                <a:gd name="T20" fmla="*/ 30 w 159"/>
                <a:gd name="T21" fmla="*/ 65 h 157"/>
                <a:gd name="T22" fmla="*/ 29 w 159"/>
                <a:gd name="T23" fmla="*/ 53 h 157"/>
                <a:gd name="T24" fmla="*/ 16 w 159"/>
                <a:gd name="T25" fmla="*/ 44 h 157"/>
                <a:gd name="T26" fmla="*/ 45 w 159"/>
                <a:gd name="T27" fmla="*/ 38 h 157"/>
                <a:gd name="T28" fmla="*/ 48 w 159"/>
                <a:gd name="T29" fmla="*/ 30 h 157"/>
                <a:gd name="T30" fmla="*/ 22 w 159"/>
                <a:gd name="T31" fmla="*/ 34 h 157"/>
                <a:gd name="T32" fmla="*/ 16 w 159"/>
                <a:gd name="T33" fmla="*/ 30 h 157"/>
                <a:gd name="T34" fmla="*/ 16 w 159"/>
                <a:gd name="T35" fmla="*/ 22 h 157"/>
                <a:gd name="T36" fmla="*/ 0 w 159"/>
                <a:gd name="T37" fmla="*/ 18 h 157"/>
                <a:gd name="T38" fmla="*/ 22 w 159"/>
                <a:gd name="T39" fmla="*/ 0 h 157"/>
                <a:gd name="T40" fmla="*/ 32 w 159"/>
                <a:gd name="T41" fmla="*/ 0 h 157"/>
                <a:gd name="T42" fmla="*/ 38 w 159"/>
                <a:gd name="T43" fmla="*/ 6 h 157"/>
                <a:gd name="T44" fmla="*/ 49 w 159"/>
                <a:gd name="T45" fmla="*/ 6 h 157"/>
                <a:gd name="T46" fmla="*/ 52 w 159"/>
                <a:gd name="T47" fmla="*/ 36 h 157"/>
                <a:gd name="T48" fmla="*/ 65 w 159"/>
                <a:gd name="T49" fmla="*/ 53 h 157"/>
                <a:gd name="T50" fmla="*/ 73 w 159"/>
                <a:gd name="T51" fmla="*/ 53 h 157"/>
                <a:gd name="T52" fmla="*/ 89 w 159"/>
                <a:gd name="T53" fmla="*/ 33 h 157"/>
                <a:gd name="T54" fmla="*/ 109 w 159"/>
                <a:gd name="T55" fmla="*/ 19 h 157"/>
                <a:gd name="T56" fmla="*/ 159 w 159"/>
                <a:gd name="T57" fmla="*/ 41 h 157"/>
                <a:gd name="T58" fmla="*/ 157 w 159"/>
                <a:gd name="T59"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57">
                  <a:moveTo>
                    <a:pt x="157" y="157"/>
                  </a:moveTo>
                  <a:lnTo>
                    <a:pt x="137" y="135"/>
                  </a:lnTo>
                  <a:lnTo>
                    <a:pt x="100" y="141"/>
                  </a:lnTo>
                  <a:lnTo>
                    <a:pt x="112" y="125"/>
                  </a:lnTo>
                  <a:lnTo>
                    <a:pt x="119" y="122"/>
                  </a:lnTo>
                  <a:lnTo>
                    <a:pt x="112" y="92"/>
                  </a:lnTo>
                  <a:lnTo>
                    <a:pt x="99" y="82"/>
                  </a:lnTo>
                  <a:lnTo>
                    <a:pt x="64" y="71"/>
                  </a:lnTo>
                  <a:lnTo>
                    <a:pt x="42" y="56"/>
                  </a:lnTo>
                  <a:lnTo>
                    <a:pt x="36" y="65"/>
                  </a:lnTo>
                  <a:lnTo>
                    <a:pt x="30" y="65"/>
                  </a:lnTo>
                  <a:lnTo>
                    <a:pt x="29" y="53"/>
                  </a:lnTo>
                  <a:lnTo>
                    <a:pt x="16" y="44"/>
                  </a:lnTo>
                  <a:lnTo>
                    <a:pt x="45" y="38"/>
                  </a:lnTo>
                  <a:lnTo>
                    <a:pt x="48" y="30"/>
                  </a:lnTo>
                  <a:lnTo>
                    <a:pt x="22" y="34"/>
                  </a:lnTo>
                  <a:lnTo>
                    <a:pt x="16" y="30"/>
                  </a:lnTo>
                  <a:lnTo>
                    <a:pt x="16" y="22"/>
                  </a:lnTo>
                  <a:lnTo>
                    <a:pt x="0" y="18"/>
                  </a:lnTo>
                  <a:lnTo>
                    <a:pt x="22" y="0"/>
                  </a:lnTo>
                  <a:lnTo>
                    <a:pt x="32" y="0"/>
                  </a:lnTo>
                  <a:lnTo>
                    <a:pt x="38" y="6"/>
                  </a:lnTo>
                  <a:lnTo>
                    <a:pt x="49" y="6"/>
                  </a:lnTo>
                  <a:lnTo>
                    <a:pt x="52" y="36"/>
                  </a:lnTo>
                  <a:lnTo>
                    <a:pt x="65" y="53"/>
                  </a:lnTo>
                  <a:lnTo>
                    <a:pt x="73" y="53"/>
                  </a:lnTo>
                  <a:lnTo>
                    <a:pt x="89" y="33"/>
                  </a:lnTo>
                  <a:lnTo>
                    <a:pt x="109" y="19"/>
                  </a:lnTo>
                  <a:lnTo>
                    <a:pt x="159" y="41"/>
                  </a:lnTo>
                  <a:lnTo>
                    <a:pt x="157" y="15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72" name="Freeform 7173"/>
            <p:cNvSpPr>
              <a:spLocks/>
            </p:cNvSpPr>
            <p:nvPr/>
          </p:nvSpPr>
          <p:spPr bwMode="gray">
            <a:xfrm>
              <a:off x="9236386" y="4197167"/>
              <a:ext cx="235542" cy="238710"/>
            </a:xfrm>
            <a:custGeom>
              <a:avLst/>
              <a:gdLst>
                <a:gd name="T0" fmla="*/ 157 w 159"/>
                <a:gd name="T1" fmla="*/ 157 h 157"/>
                <a:gd name="T2" fmla="*/ 137 w 159"/>
                <a:gd name="T3" fmla="*/ 135 h 157"/>
                <a:gd name="T4" fmla="*/ 100 w 159"/>
                <a:gd name="T5" fmla="*/ 141 h 157"/>
                <a:gd name="T6" fmla="*/ 112 w 159"/>
                <a:gd name="T7" fmla="*/ 125 h 157"/>
                <a:gd name="T8" fmla="*/ 119 w 159"/>
                <a:gd name="T9" fmla="*/ 122 h 157"/>
                <a:gd name="T10" fmla="*/ 112 w 159"/>
                <a:gd name="T11" fmla="*/ 92 h 157"/>
                <a:gd name="T12" fmla="*/ 99 w 159"/>
                <a:gd name="T13" fmla="*/ 82 h 157"/>
                <a:gd name="T14" fmla="*/ 64 w 159"/>
                <a:gd name="T15" fmla="*/ 71 h 157"/>
                <a:gd name="T16" fmla="*/ 42 w 159"/>
                <a:gd name="T17" fmla="*/ 56 h 157"/>
                <a:gd name="T18" fmla="*/ 36 w 159"/>
                <a:gd name="T19" fmla="*/ 65 h 157"/>
                <a:gd name="T20" fmla="*/ 30 w 159"/>
                <a:gd name="T21" fmla="*/ 65 h 157"/>
                <a:gd name="T22" fmla="*/ 29 w 159"/>
                <a:gd name="T23" fmla="*/ 53 h 157"/>
                <a:gd name="T24" fmla="*/ 16 w 159"/>
                <a:gd name="T25" fmla="*/ 44 h 157"/>
                <a:gd name="T26" fmla="*/ 45 w 159"/>
                <a:gd name="T27" fmla="*/ 38 h 157"/>
                <a:gd name="T28" fmla="*/ 48 w 159"/>
                <a:gd name="T29" fmla="*/ 30 h 157"/>
                <a:gd name="T30" fmla="*/ 22 w 159"/>
                <a:gd name="T31" fmla="*/ 34 h 157"/>
                <a:gd name="T32" fmla="*/ 16 w 159"/>
                <a:gd name="T33" fmla="*/ 30 h 157"/>
                <a:gd name="T34" fmla="*/ 16 w 159"/>
                <a:gd name="T35" fmla="*/ 22 h 157"/>
                <a:gd name="T36" fmla="*/ 0 w 159"/>
                <a:gd name="T37" fmla="*/ 18 h 157"/>
                <a:gd name="T38" fmla="*/ 22 w 159"/>
                <a:gd name="T39" fmla="*/ 0 h 157"/>
                <a:gd name="T40" fmla="*/ 32 w 159"/>
                <a:gd name="T41" fmla="*/ 0 h 157"/>
                <a:gd name="T42" fmla="*/ 38 w 159"/>
                <a:gd name="T43" fmla="*/ 6 h 157"/>
                <a:gd name="T44" fmla="*/ 49 w 159"/>
                <a:gd name="T45" fmla="*/ 6 h 157"/>
                <a:gd name="T46" fmla="*/ 52 w 159"/>
                <a:gd name="T47" fmla="*/ 36 h 157"/>
                <a:gd name="T48" fmla="*/ 65 w 159"/>
                <a:gd name="T49" fmla="*/ 53 h 157"/>
                <a:gd name="T50" fmla="*/ 73 w 159"/>
                <a:gd name="T51" fmla="*/ 53 h 157"/>
                <a:gd name="T52" fmla="*/ 89 w 159"/>
                <a:gd name="T53" fmla="*/ 33 h 157"/>
                <a:gd name="T54" fmla="*/ 109 w 159"/>
                <a:gd name="T55" fmla="*/ 19 h 157"/>
                <a:gd name="T56" fmla="*/ 159 w 159"/>
                <a:gd name="T57" fmla="*/ 41 h 157"/>
                <a:gd name="T58" fmla="*/ 157 w 159"/>
                <a:gd name="T59"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57">
                  <a:moveTo>
                    <a:pt x="157" y="157"/>
                  </a:moveTo>
                  <a:lnTo>
                    <a:pt x="137" y="135"/>
                  </a:lnTo>
                  <a:lnTo>
                    <a:pt x="100" y="141"/>
                  </a:lnTo>
                  <a:lnTo>
                    <a:pt x="112" y="125"/>
                  </a:lnTo>
                  <a:lnTo>
                    <a:pt x="119" y="122"/>
                  </a:lnTo>
                  <a:lnTo>
                    <a:pt x="112" y="92"/>
                  </a:lnTo>
                  <a:lnTo>
                    <a:pt x="99" y="82"/>
                  </a:lnTo>
                  <a:lnTo>
                    <a:pt x="64" y="71"/>
                  </a:lnTo>
                  <a:lnTo>
                    <a:pt x="42" y="56"/>
                  </a:lnTo>
                  <a:lnTo>
                    <a:pt x="36" y="65"/>
                  </a:lnTo>
                  <a:lnTo>
                    <a:pt x="30" y="65"/>
                  </a:lnTo>
                  <a:lnTo>
                    <a:pt x="29" y="53"/>
                  </a:lnTo>
                  <a:lnTo>
                    <a:pt x="16" y="44"/>
                  </a:lnTo>
                  <a:lnTo>
                    <a:pt x="45" y="38"/>
                  </a:lnTo>
                  <a:lnTo>
                    <a:pt x="48" y="30"/>
                  </a:lnTo>
                  <a:lnTo>
                    <a:pt x="22" y="34"/>
                  </a:lnTo>
                  <a:lnTo>
                    <a:pt x="16" y="30"/>
                  </a:lnTo>
                  <a:lnTo>
                    <a:pt x="16" y="22"/>
                  </a:lnTo>
                  <a:lnTo>
                    <a:pt x="0" y="18"/>
                  </a:lnTo>
                  <a:lnTo>
                    <a:pt x="22" y="0"/>
                  </a:lnTo>
                  <a:lnTo>
                    <a:pt x="32" y="0"/>
                  </a:lnTo>
                  <a:lnTo>
                    <a:pt x="38" y="6"/>
                  </a:lnTo>
                  <a:lnTo>
                    <a:pt x="49" y="6"/>
                  </a:lnTo>
                  <a:lnTo>
                    <a:pt x="52" y="36"/>
                  </a:lnTo>
                  <a:lnTo>
                    <a:pt x="65" y="53"/>
                  </a:lnTo>
                  <a:lnTo>
                    <a:pt x="73" y="53"/>
                  </a:lnTo>
                  <a:lnTo>
                    <a:pt x="89" y="33"/>
                  </a:lnTo>
                  <a:lnTo>
                    <a:pt x="109" y="19"/>
                  </a:lnTo>
                  <a:lnTo>
                    <a:pt x="159" y="41"/>
                  </a:lnTo>
                  <a:lnTo>
                    <a:pt x="157" y="15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73" name="Freeform 7174"/>
            <p:cNvSpPr>
              <a:spLocks/>
            </p:cNvSpPr>
            <p:nvPr/>
          </p:nvSpPr>
          <p:spPr bwMode="gray">
            <a:xfrm>
              <a:off x="9468964" y="4259506"/>
              <a:ext cx="214803" cy="215902"/>
            </a:xfrm>
            <a:custGeom>
              <a:avLst/>
              <a:gdLst>
                <a:gd name="T0" fmla="*/ 2 w 145"/>
                <a:gd name="T1" fmla="*/ 0 h 142"/>
                <a:gd name="T2" fmla="*/ 40 w 145"/>
                <a:gd name="T3" fmla="*/ 15 h 142"/>
                <a:gd name="T4" fmla="*/ 69 w 145"/>
                <a:gd name="T5" fmla="*/ 32 h 142"/>
                <a:gd name="T6" fmla="*/ 73 w 145"/>
                <a:gd name="T7" fmla="*/ 50 h 142"/>
                <a:gd name="T8" fmla="*/ 89 w 145"/>
                <a:gd name="T9" fmla="*/ 57 h 142"/>
                <a:gd name="T10" fmla="*/ 98 w 145"/>
                <a:gd name="T11" fmla="*/ 56 h 142"/>
                <a:gd name="T12" fmla="*/ 104 w 145"/>
                <a:gd name="T13" fmla="*/ 63 h 142"/>
                <a:gd name="T14" fmla="*/ 104 w 145"/>
                <a:gd name="T15" fmla="*/ 70 h 142"/>
                <a:gd name="T16" fmla="*/ 91 w 145"/>
                <a:gd name="T17" fmla="*/ 73 h 142"/>
                <a:gd name="T18" fmla="*/ 94 w 145"/>
                <a:gd name="T19" fmla="*/ 81 h 142"/>
                <a:gd name="T20" fmla="*/ 107 w 145"/>
                <a:gd name="T21" fmla="*/ 94 h 142"/>
                <a:gd name="T22" fmla="*/ 111 w 145"/>
                <a:gd name="T23" fmla="*/ 114 h 142"/>
                <a:gd name="T24" fmla="*/ 123 w 145"/>
                <a:gd name="T25" fmla="*/ 111 h 142"/>
                <a:gd name="T26" fmla="*/ 119 w 145"/>
                <a:gd name="T27" fmla="*/ 119 h 142"/>
                <a:gd name="T28" fmla="*/ 133 w 145"/>
                <a:gd name="T29" fmla="*/ 122 h 142"/>
                <a:gd name="T30" fmla="*/ 127 w 145"/>
                <a:gd name="T31" fmla="*/ 129 h 142"/>
                <a:gd name="T32" fmla="*/ 145 w 145"/>
                <a:gd name="T33" fmla="*/ 132 h 142"/>
                <a:gd name="T34" fmla="*/ 140 w 145"/>
                <a:gd name="T35" fmla="*/ 139 h 142"/>
                <a:gd name="T36" fmla="*/ 132 w 145"/>
                <a:gd name="T37" fmla="*/ 142 h 142"/>
                <a:gd name="T38" fmla="*/ 127 w 145"/>
                <a:gd name="T39" fmla="*/ 136 h 142"/>
                <a:gd name="T40" fmla="*/ 94 w 145"/>
                <a:gd name="T41" fmla="*/ 130 h 142"/>
                <a:gd name="T42" fmla="*/ 73 w 145"/>
                <a:gd name="T43" fmla="*/ 94 h 142"/>
                <a:gd name="T44" fmla="*/ 54 w 145"/>
                <a:gd name="T45" fmla="*/ 86 h 142"/>
                <a:gd name="T46" fmla="*/ 46 w 145"/>
                <a:gd name="T47" fmla="*/ 86 h 142"/>
                <a:gd name="T48" fmla="*/ 28 w 145"/>
                <a:gd name="T49" fmla="*/ 100 h 142"/>
                <a:gd name="T50" fmla="*/ 31 w 145"/>
                <a:gd name="T51" fmla="*/ 108 h 142"/>
                <a:gd name="T52" fmla="*/ 19 w 145"/>
                <a:gd name="T53" fmla="*/ 116 h 142"/>
                <a:gd name="T54" fmla="*/ 0 w 145"/>
                <a:gd name="T55" fmla="*/ 116 h 142"/>
                <a:gd name="T56" fmla="*/ 2 w 145"/>
                <a:gd name="T5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5" h="142">
                  <a:moveTo>
                    <a:pt x="2" y="0"/>
                  </a:moveTo>
                  <a:lnTo>
                    <a:pt x="40" y="15"/>
                  </a:lnTo>
                  <a:lnTo>
                    <a:pt x="69" y="32"/>
                  </a:lnTo>
                  <a:lnTo>
                    <a:pt x="73" y="50"/>
                  </a:lnTo>
                  <a:lnTo>
                    <a:pt x="89" y="57"/>
                  </a:lnTo>
                  <a:lnTo>
                    <a:pt x="98" y="56"/>
                  </a:lnTo>
                  <a:lnTo>
                    <a:pt x="104" y="63"/>
                  </a:lnTo>
                  <a:lnTo>
                    <a:pt x="104" y="70"/>
                  </a:lnTo>
                  <a:lnTo>
                    <a:pt x="91" y="73"/>
                  </a:lnTo>
                  <a:lnTo>
                    <a:pt x="94" y="81"/>
                  </a:lnTo>
                  <a:lnTo>
                    <a:pt x="107" y="94"/>
                  </a:lnTo>
                  <a:lnTo>
                    <a:pt x="111" y="114"/>
                  </a:lnTo>
                  <a:lnTo>
                    <a:pt x="123" y="111"/>
                  </a:lnTo>
                  <a:lnTo>
                    <a:pt x="119" y="119"/>
                  </a:lnTo>
                  <a:lnTo>
                    <a:pt x="133" y="122"/>
                  </a:lnTo>
                  <a:lnTo>
                    <a:pt x="127" y="129"/>
                  </a:lnTo>
                  <a:lnTo>
                    <a:pt x="145" y="132"/>
                  </a:lnTo>
                  <a:lnTo>
                    <a:pt x="140" y="139"/>
                  </a:lnTo>
                  <a:lnTo>
                    <a:pt x="132" y="142"/>
                  </a:lnTo>
                  <a:lnTo>
                    <a:pt x="127" y="136"/>
                  </a:lnTo>
                  <a:lnTo>
                    <a:pt x="94" y="130"/>
                  </a:lnTo>
                  <a:lnTo>
                    <a:pt x="73" y="94"/>
                  </a:lnTo>
                  <a:lnTo>
                    <a:pt x="54" y="86"/>
                  </a:lnTo>
                  <a:lnTo>
                    <a:pt x="46" y="86"/>
                  </a:lnTo>
                  <a:lnTo>
                    <a:pt x="28" y="100"/>
                  </a:lnTo>
                  <a:lnTo>
                    <a:pt x="31" y="108"/>
                  </a:lnTo>
                  <a:lnTo>
                    <a:pt x="19" y="116"/>
                  </a:lnTo>
                  <a:lnTo>
                    <a:pt x="0" y="116"/>
                  </a:lnTo>
                  <a:lnTo>
                    <a:pt x="2"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74" name="Freeform 7175"/>
            <p:cNvSpPr>
              <a:spLocks/>
            </p:cNvSpPr>
            <p:nvPr/>
          </p:nvSpPr>
          <p:spPr bwMode="gray">
            <a:xfrm>
              <a:off x="9468965" y="4259506"/>
              <a:ext cx="214803" cy="215902"/>
            </a:xfrm>
            <a:custGeom>
              <a:avLst/>
              <a:gdLst>
                <a:gd name="T0" fmla="*/ 2 w 145"/>
                <a:gd name="T1" fmla="*/ 0 h 142"/>
                <a:gd name="T2" fmla="*/ 40 w 145"/>
                <a:gd name="T3" fmla="*/ 15 h 142"/>
                <a:gd name="T4" fmla="*/ 69 w 145"/>
                <a:gd name="T5" fmla="*/ 32 h 142"/>
                <a:gd name="T6" fmla="*/ 73 w 145"/>
                <a:gd name="T7" fmla="*/ 50 h 142"/>
                <a:gd name="T8" fmla="*/ 89 w 145"/>
                <a:gd name="T9" fmla="*/ 57 h 142"/>
                <a:gd name="T10" fmla="*/ 98 w 145"/>
                <a:gd name="T11" fmla="*/ 56 h 142"/>
                <a:gd name="T12" fmla="*/ 104 w 145"/>
                <a:gd name="T13" fmla="*/ 63 h 142"/>
                <a:gd name="T14" fmla="*/ 104 w 145"/>
                <a:gd name="T15" fmla="*/ 70 h 142"/>
                <a:gd name="T16" fmla="*/ 91 w 145"/>
                <a:gd name="T17" fmla="*/ 73 h 142"/>
                <a:gd name="T18" fmla="*/ 94 w 145"/>
                <a:gd name="T19" fmla="*/ 81 h 142"/>
                <a:gd name="T20" fmla="*/ 107 w 145"/>
                <a:gd name="T21" fmla="*/ 94 h 142"/>
                <a:gd name="T22" fmla="*/ 111 w 145"/>
                <a:gd name="T23" fmla="*/ 114 h 142"/>
                <a:gd name="T24" fmla="*/ 123 w 145"/>
                <a:gd name="T25" fmla="*/ 111 h 142"/>
                <a:gd name="T26" fmla="*/ 119 w 145"/>
                <a:gd name="T27" fmla="*/ 119 h 142"/>
                <a:gd name="T28" fmla="*/ 133 w 145"/>
                <a:gd name="T29" fmla="*/ 122 h 142"/>
                <a:gd name="T30" fmla="*/ 127 w 145"/>
                <a:gd name="T31" fmla="*/ 129 h 142"/>
                <a:gd name="T32" fmla="*/ 145 w 145"/>
                <a:gd name="T33" fmla="*/ 132 h 142"/>
                <a:gd name="T34" fmla="*/ 140 w 145"/>
                <a:gd name="T35" fmla="*/ 139 h 142"/>
                <a:gd name="T36" fmla="*/ 132 w 145"/>
                <a:gd name="T37" fmla="*/ 142 h 142"/>
                <a:gd name="T38" fmla="*/ 127 w 145"/>
                <a:gd name="T39" fmla="*/ 136 h 142"/>
                <a:gd name="T40" fmla="*/ 94 w 145"/>
                <a:gd name="T41" fmla="*/ 130 h 142"/>
                <a:gd name="T42" fmla="*/ 73 w 145"/>
                <a:gd name="T43" fmla="*/ 94 h 142"/>
                <a:gd name="T44" fmla="*/ 54 w 145"/>
                <a:gd name="T45" fmla="*/ 86 h 142"/>
                <a:gd name="T46" fmla="*/ 46 w 145"/>
                <a:gd name="T47" fmla="*/ 86 h 142"/>
                <a:gd name="T48" fmla="*/ 28 w 145"/>
                <a:gd name="T49" fmla="*/ 100 h 142"/>
                <a:gd name="T50" fmla="*/ 31 w 145"/>
                <a:gd name="T51" fmla="*/ 108 h 142"/>
                <a:gd name="T52" fmla="*/ 19 w 145"/>
                <a:gd name="T53" fmla="*/ 116 h 142"/>
                <a:gd name="T54" fmla="*/ 0 w 145"/>
                <a:gd name="T55" fmla="*/ 116 h 142"/>
                <a:gd name="T56" fmla="*/ 2 w 145"/>
                <a:gd name="T5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5" h="142">
                  <a:moveTo>
                    <a:pt x="2" y="0"/>
                  </a:moveTo>
                  <a:lnTo>
                    <a:pt x="40" y="15"/>
                  </a:lnTo>
                  <a:lnTo>
                    <a:pt x="69" y="32"/>
                  </a:lnTo>
                  <a:lnTo>
                    <a:pt x="73" y="50"/>
                  </a:lnTo>
                  <a:lnTo>
                    <a:pt x="89" y="57"/>
                  </a:lnTo>
                  <a:lnTo>
                    <a:pt x="98" y="56"/>
                  </a:lnTo>
                  <a:lnTo>
                    <a:pt x="104" y="63"/>
                  </a:lnTo>
                  <a:lnTo>
                    <a:pt x="104" y="70"/>
                  </a:lnTo>
                  <a:lnTo>
                    <a:pt x="91" y="73"/>
                  </a:lnTo>
                  <a:lnTo>
                    <a:pt x="94" y="81"/>
                  </a:lnTo>
                  <a:lnTo>
                    <a:pt x="107" y="94"/>
                  </a:lnTo>
                  <a:lnTo>
                    <a:pt x="111" y="114"/>
                  </a:lnTo>
                  <a:lnTo>
                    <a:pt x="123" y="111"/>
                  </a:lnTo>
                  <a:lnTo>
                    <a:pt x="119" y="119"/>
                  </a:lnTo>
                  <a:lnTo>
                    <a:pt x="133" y="122"/>
                  </a:lnTo>
                  <a:lnTo>
                    <a:pt x="127" y="129"/>
                  </a:lnTo>
                  <a:lnTo>
                    <a:pt x="145" y="132"/>
                  </a:lnTo>
                  <a:lnTo>
                    <a:pt x="140" y="139"/>
                  </a:lnTo>
                  <a:lnTo>
                    <a:pt x="132" y="142"/>
                  </a:lnTo>
                  <a:lnTo>
                    <a:pt x="127" y="136"/>
                  </a:lnTo>
                  <a:lnTo>
                    <a:pt x="94" y="130"/>
                  </a:lnTo>
                  <a:lnTo>
                    <a:pt x="73" y="94"/>
                  </a:lnTo>
                  <a:lnTo>
                    <a:pt x="54" y="86"/>
                  </a:lnTo>
                  <a:lnTo>
                    <a:pt x="46" y="86"/>
                  </a:lnTo>
                  <a:lnTo>
                    <a:pt x="28" y="100"/>
                  </a:lnTo>
                  <a:lnTo>
                    <a:pt x="31" y="108"/>
                  </a:lnTo>
                  <a:lnTo>
                    <a:pt x="19" y="116"/>
                  </a:lnTo>
                  <a:lnTo>
                    <a:pt x="0" y="116"/>
                  </a:lnTo>
                  <a:lnTo>
                    <a:pt x="2"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75" name="Freeform 7176"/>
            <p:cNvSpPr>
              <a:spLocks/>
            </p:cNvSpPr>
            <p:nvPr/>
          </p:nvSpPr>
          <p:spPr bwMode="gray">
            <a:xfrm>
              <a:off x="8732710" y="4070970"/>
              <a:ext cx="232579" cy="226546"/>
            </a:xfrm>
            <a:custGeom>
              <a:avLst/>
              <a:gdLst>
                <a:gd name="T0" fmla="*/ 114 w 157"/>
                <a:gd name="T1" fmla="*/ 0 h 149"/>
                <a:gd name="T2" fmla="*/ 103 w 157"/>
                <a:gd name="T3" fmla="*/ 2 h 149"/>
                <a:gd name="T4" fmla="*/ 87 w 157"/>
                <a:gd name="T5" fmla="*/ 48 h 149"/>
                <a:gd name="T6" fmla="*/ 71 w 157"/>
                <a:gd name="T7" fmla="*/ 56 h 149"/>
                <a:gd name="T8" fmla="*/ 51 w 157"/>
                <a:gd name="T9" fmla="*/ 50 h 149"/>
                <a:gd name="T10" fmla="*/ 43 w 157"/>
                <a:gd name="T11" fmla="*/ 60 h 149"/>
                <a:gd name="T12" fmla="*/ 20 w 157"/>
                <a:gd name="T13" fmla="*/ 60 h 149"/>
                <a:gd name="T14" fmla="*/ 8 w 157"/>
                <a:gd name="T15" fmla="*/ 43 h 149"/>
                <a:gd name="T16" fmla="*/ 0 w 157"/>
                <a:gd name="T17" fmla="*/ 60 h 149"/>
                <a:gd name="T18" fmla="*/ 4 w 157"/>
                <a:gd name="T19" fmla="*/ 85 h 149"/>
                <a:gd name="T20" fmla="*/ 17 w 157"/>
                <a:gd name="T21" fmla="*/ 100 h 149"/>
                <a:gd name="T22" fmla="*/ 20 w 157"/>
                <a:gd name="T23" fmla="*/ 129 h 149"/>
                <a:gd name="T24" fmla="*/ 43 w 157"/>
                <a:gd name="T25" fmla="*/ 126 h 149"/>
                <a:gd name="T26" fmla="*/ 43 w 157"/>
                <a:gd name="T27" fmla="*/ 139 h 149"/>
                <a:gd name="T28" fmla="*/ 65 w 157"/>
                <a:gd name="T29" fmla="*/ 132 h 149"/>
                <a:gd name="T30" fmla="*/ 76 w 157"/>
                <a:gd name="T31" fmla="*/ 139 h 149"/>
                <a:gd name="T32" fmla="*/ 83 w 157"/>
                <a:gd name="T33" fmla="*/ 136 h 149"/>
                <a:gd name="T34" fmla="*/ 89 w 157"/>
                <a:gd name="T35" fmla="*/ 149 h 149"/>
                <a:gd name="T36" fmla="*/ 95 w 157"/>
                <a:gd name="T37" fmla="*/ 146 h 149"/>
                <a:gd name="T38" fmla="*/ 111 w 157"/>
                <a:gd name="T39" fmla="*/ 139 h 149"/>
                <a:gd name="T40" fmla="*/ 119 w 157"/>
                <a:gd name="T41" fmla="*/ 117 h 149"/>
                <a:gd name="T42" fmla="*/ 115 w 157"/>
                <a:gd name="T43" fmla="*/ 108 h 149"/>
                <a:gd name="T44" fmla="*/ 128 w 157"/>
                <a:gd name="T45" fmla="*/ 95 h 149"/>
                <a:gd name="T46" fmla="*/ 138 w 157"/>
                <a:gd name="T47" fmla="*/ 63 h 149"/>
                <a:gd name="T48" fmla="*/ 157 w 157"/>
                <a:gd name="T49" fmla="*/ 62 h 149"/>
                <a:gd name="T50" fmla="*/ 138 w 157"/>
                <a:gd name="T51" fmla="*/ 43 h 149"/>
                <a:gd name="T52" fmla="*/ 143 w 157"/>
                <a:gd name="T53" fmla="*/ 37 h 149"/>
                <a:gd name="T54" fmla="*/ 131 w 157"/>
                <a:gd name="T55" fmla="*/ 21 h 149"/>
                <a:gd name="T56" fmla="*/ 134 w 157"/>
                <a:gd name="T57" fmla="*/ 5 h 149"/>
                <a:gd name="T58" fmla="*/ 114 w 157"/>
                <a:gd name="T5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149">
                  <a:moveTo>
                    <a:pt x="114" y="0"/>
                  </a:moveTo>
                  <a:lnTo>
                    <a:pt x="103" y="2"/>
                  </a:lnTo>
                  <a:lnTo>
                    <a:pt x="87" y="48"/>
                  </a:lnTo>
                  <a:lnTo>
                    <a:pt x="71" y="56"/>
                  </a:lnTo>
                  <a:lnTo>
                    <a:pt x="51" y="50"/>
                  </a:lnTo>
                  <a:lnTo>
                    <a:pt x="43" y="60"/>
                  </a:lnTo>
                  <a:lnTo>
                    <a:pt x="20" y="60"/>
                  </a:lnTo>
                  <a:lnTo>
                    <a:pt x="8" y="43"/>
                  </a:lnTo>
                  <a:lnTo>
                    <a:pt x="0" y="60"/>
                  </a:lnTo>
                  <a:lnTo>
                    <a:pt x="4" y="85"/>
                  </a:lnTo>
                  <a:lnTo>
                    <a:pt x="17" y="100"/>
                  </a:lnTo>
                  <a:lnTo>
                    <a:pt x="20" y="129"/>
                  </a:lnTo>
                  <a:lnTo>
                    <a:pt x="43" y="126"/>
                  </a:lnTo>
                  <a:lnTo>
                    <a:pt x="43" y="139"/>
                  </a:lnTo>
                  <a:lnTo>
                    <a:pt x="65" y="132"/>
                  </a:lnTo>
                  <a:lnTo>
                    <a:pt x="76" y="139"/>
                  </a:lnTo>
                  <a:lnTo>
                    <a:pt x="83" y="136"/>
                  </a:lnTo>
                  <a:lnTo>
                    <a:pt x="89" y="149"/>
                  </a:lnTo>
                  <a:lnTo>
                    <a:pt x="95" y="146"/>
                  </a:lnTo>
                  <a:lnTo>
                    <a:pt x="111" y="139"/>
                  </a:lnTo>
                  <a:lnTo>
                    <a:pt x="119" y="117"/>
                  </a:lnTo>
                  <a:lnTo>
                    <a:pt x="115" y="108"/>
                  </a:lnTo>
                  <a:lnTo>
                    <a:pt x="128" y="95"/>
                  </a:lnTo>
                  <a:lnTo>
                    <a:pt x="138" y="63"/>
                  </a:lnTo>
                  <a:lnTo>
                    <a:pt x="157" y="62"/>
                  </a:lnTo>
                  <a:lnTo>
                    <a:pt x="138" y="43"/>
                  </a:lnTo>
                  <a:lnTo>
                    <a:pt x="143" y="37"/>
                  </a:lnTo>
                  <a:lnTo>
                    <a:pt x="131" y="21"/>
                  </a:lnTo>
                  <a:lnTo>
                    <a:pt x="134" y="5"/>
                  </a:lnTo>
                  <a:lnTo>
                    <a:pt x="114"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76" name="Freeform 7177"/>
            <p:cNvSpPr>
              <a:spLocks/>
            </p:cNvSpPr>
            <p:nvPr/>
          </p:nvSpPr>
          <p:spPr bwMode="gray">
            <a:xfrm>
              <a:off x="8732710" y="4070970"/>
              <a:ext cx="232579" cy="226546"/>
            </a:xfrm>
            <a:custGeom>
              <a:avLst/>
              <a:gdLst>
                <a:gd name="T0" fmla="*/ 114 w 157"/>
                <a:gd name="T1" fmla="*/ 0 h 149"/>
                <a:gd name="T2" fmla="*/ 103 w 157"/>
                <a:gd name="T3" fmla="*/ 2 h 149"/>
                <a:gd name="T4" fmla="*/ 87 w 157"/>
                <a:gd name="T5" fmla="*/ 48 h 149"/>
                <a:gd name="T6" fmla="*/ 71 w 157"/>
                <a:gd name="T7" fmla="*/ 56 h 149"/>
                <a:gd name="T8" fmla="*/ 51 w 157"/>
                <a:gd name="T9" fmla="*/ 50 h 149"/>
                <a:gd name="T10" fmla="*/ 43 w 157"/>
                <a:gd name="T11" fmla="*/ 60 h 149"/>
                <a:gd name="T12" fmla="*/ 20 w 157"/>
                <a:gd name="T13" fmla="*/ 60 h 149"/>
                <a:gd name="T14" fmla="*/ 8 w 157"/>
                <a:gd name="T15" fmla="*/ 43 h 149"/>
                <a:gd name="T16" fmla="*/ 0 w 157"/>
                <a:gd name="T17" fmla="*/ 60 h 149"/>
                <a:gd name="T18" fmla="*/ 4 w 157"/>
                <a:gd name="T19" fmla="*/ 85 h 149"/>
                <a:gd name="T20" fmla="*/ 17 w 157"/>
                <a:gd name="T21" fmla="*/ 100 h 149"/>
                <a:gd name="T22" fmla="*/ 20 w 157"/>
                <a:gd name="T23" fmla="*/ 129 h 149"/>
                <a:gd name="T24" fmla="*/ 43 w 157"/>
                <a:gd name="T25" fmla="*/ 126 h 149"/>
                <a:gd name="T26" fmla="*/ 43 w 157"/>
                <a:gd name="T27" fmla="*/ 139 h 149"/>
                <a:gd name="T28" fmla="*/ 65 w 157"/>
                <a:gd name="T29" fmla="*/ 132 h 149"/>
                <a:gd name="T30" fmla="*/ 76 w 157"/>
                <a:gd name="T31" fmla="*/ 139 h 149"/>
                <a:gd name="T32" fmla="*/ 83 w 157"/>
                <a:gd name="T33" fmla="*/ 136 h 149"/>
                <a:gd name="T34" fmla="*/ 89 w 157"/>
                <a:gd name="T35" fmla="*/ 149 h 149"/>
                <a:gd name="T36" fmla="*/ 95 w 157"/>
                <a:gd name="T37" fmla="*/ 146 h 149"/>
                <a:gd name="T38" fmla="*/ 111 w 157"/>
                <a:gd name="T39" fmla="*/ 139 h 149"/>
                <a:gd name="T40" fmla="*/ 119 w 157"/>
                <a:gd name="T41" fmla="*/ 117 h 149"/>
                <a:gd name="T42" fmla="*/ 115 w 157"/>
                <a:gd name="T43" fmla="*/ 108 h 149"/>
                <a:gd name="T44" fmla="*/ 128 w 157"/>
                <a:gd name="T45" fmla="*/ 95 h 149"/>
                <a:gd name="T46" fmla="*/ 138 w 157"/>
                <a:gd name="T47" fmla="*/ 63 h 149"/>
                <a:gd name="T48" fmla="*/ 157 w 157"/>
                <a:gd name="T49" fmla="*/ 62 h 149"/>
                <a:gd name="T50" fmla="*/ 138 w 157"/>
                <a:gd name="T51" fmla="*/ 43 h 149"/>
                <a:gd name="T52" fmla="*/ 143 w 157"/>
                <a:gd name="T53" fmla="*/ 37 h 149"/>
                <a:gd name="T54" fmla="*/ 131 w 157"/>
                <a:gd name="T55" fmla="*/ 21 h 149"/>
                <a:gd name="T56" fmla="*/ 134 w 157"/>
                <a:gd name="T57" fmla="*/ 5 h 149"/>
                <a:gd name="T58" fmla="*/ 114 w 157"/>
                <a:gd name="T5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149">
                  <a:moveTo>
                    <a:pt x="114" y="0"/>
                  </a:moveTo>
                  <a:lnTo>
                    <a:pt x="103" y="2"/>
                  </a:lnTo>
                  <a:lnTo>
                    <a:pt x="87" y="48"/>
                  </a:lnTo>
                  <a:lnTo>
                    <a:pt x="71" y="56"/>
                  </a:lnTo>
                  <a:lnTo>
                    <a:pt x="51" y="50"/>
                  </a:lnTo>
                  <a:lnTo>
                    <a:pt x="43" y="60"/>
                  </a:lnTo>
                  <a:lnTo>
                    <a:pt x="20" y="60"/>
                  </a:lnTo>
                  <a:lnTo>
                    <a:pt x="8" y="43"/>
                  </a:lnTo>
                  <a:lnTo>
                    <a:pt x="0" y="60"/>
                  </a:lnTo>
                  <a:lnTo>
                    <a:pt x="4" y="85"/>
                  </a:lnTo>
                  <a:lnTo>
                    <a:pt x="17" y="100"/>
                  </a:lnTo>
                  <a:lnTo>
                    <a:pt x="20" y="129"/>
                  </a:lnTo>
                  <a:lnTo>
                    <a:pt x="43" y="126"/>
                  </a:lnTo>
                  <a:lnTo>
                    <a:pt x="43" y="139"/>
                  </a:lnTo>
                  <a:lnTo>
                    <a:pt x="65" y="132"/>
                  </a:lnTo>
                  <a:lnTo>
                    <a:pt x="76" y="139"/>
                  </a:lnTo>
                  <a:lnTo>
                    <a:pt x="83" y="136"/>
                  </a:lnTo>
                  <a:lnTo>
                    <a:pt x="89" y="149"/>
                  </a:lnTo>
                  <a:lnTo>
                    <a:pt x="95" y="146"/>
                  </a:lnTo>
                  <a:lnTo>
                    <a:pt x="111" y="139"/>
                  </a:lnTo>
                  <a:lnTo>
                    <a:pt x="119" y="117"/>
                  </a:lnTo>
                  <a:lnTo>
                    <a:pt x="115" y="108"/>
                  </a:lnTo>
                  <a:lnTo>
                    <a:pt x="128" y="95"/>
                  </a:lnTo>
                  <a:lnTo>
                    <a:pt x="138" y="63"/>
                  </a:lnTo>
                  <a:lnTo>
                    <a:pt x="157" y="62"/>
                  </a:lnTo>
                  <a:lnTo>
                    <a:pt x="138" y="43"/>
                  </a:lnTo>
                  <a:lnTo>
                    <a:pt x="143" y="37"/>
                  </a:lnTo>
                  <a:lnTo>
                    <a:pt x="131" y="21"/>
                  </a:lnTo>
                  <a:lnTo>
                    <a:pt x="134" y="5"/>
                  </a:lnTo>
                  <a:lnTo>
                    <a:pt x="114"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77" name="Freeform 7178"/>
            <p:cNvSpPr>
              <a:spLocks/>
            </p:cNvSpPr>
            <p:nvPr/>
          </p:nvSpPr>
          <p:spPr bwMode="gray">
            <a:xfrm>
              <a:off x="8744562" y="4001030"/>
              <a:ext cx="220728" cy="161167"/>
            </a:xfrm>
            <a:custGeom>
              <a:avLst/>
              <a:gdLst>
                <a:gd name="T0" fmla="*/ 139 w 149"/>
                <a:gd name="T1" fmla="*/ 46 h 106"/>
                <a:gd name="T2" fmla="*/ 135 w 149"/>
                <a:gd name="T3" fmla="*/ 38 h 106"/>
                <a:gd name="T4" fmla="*/ 149 w 149"/>
                <a:gd name="T5" fmla="*/ 32 h 106"/>
                <a:gd name="T6" fmla="*/ 126 w 149"/>
                <a:gd name="T7" fmla="*/ 19 h 106"/>
                <a:gd name="T8" fmla="*/ 126 w 149"/>
                <a:gd name="T9" fmla="*/ 10 h 106"/>
                <a:gd name="T10" fmla="*/ 113 w 149"/>
                <a:gd name="T11" fmla="*/ 0 h 106"/>
                <a:gd name="T12" fmla="*/ 89 w 149"/>
                <a:gd name="T13" fmla="*/ 30 h 106"/>
                <a:gd name="T14" fmla="*/ 87 w 149"/>
                <a:gd name="T15" fmla="*/ 36 h 106"/>
                <a:gd name="T16" fmla="*/ 89 w 149"/>
                <a:gd name="T17" fmla="*/ 40 h 106"/>
                <a:gd name="T18" fmla="*/ 87 w 149"/>
                <a:gd name="T19" fmla="*/ 46 h 106"/>
                <a:gd name="T20" fmla="*/ 81 w 149"/>
                <a:gd name="T21" fmla="*/ 42 h 106"/>
                <a:gd name="T22" fmla="*/ 78 w 149"/>
                <a:gd name="T23" fmla="*/ 52 h 106"/>
                <a:gd name="T24" fmla="*/ 68 w 149"/>
                <a:gd name="T25" fmla="*/ 43 h 106"/>
                <a:gd name="T26" fmla="*/ 47 w 149"/>
                <a:gd name="T27" fmla="*/ 70 h 106"/>
                <a:gd name="T28" fmla="*/ 30 w 149"/>
                <a:gd name="T29" fmla="*/ 74 h 106"/>
                <a:gd name="T30" fmla="*/ 24 w 149"/>
                <a:gd name="T31" fmla="*/ 96 h 106"/>
                <a:gd name="T32" fmla="*/ 0 w 149"/>
                <a:gd name="T33" fmla="*/ 89 h 106"/>
                <a:gd name="T34" fmla="*/ 12 w 149"/>
                <a:gd name="T35" fmla="*/ 106 h 106"/>
                <a:gd name="T36" fmla="*/ 35 w 149"/>
                <a:gd name="T37" fmla="*/ 106 h 106"/>
                <a:gd name="T38" fmla="*/ 43 w 149"/>
                <a:gd name="T39" fmla="*/ 96 h 106"/>
                <a:gd name="T40" fmla="*/ 63 w 149"/>
                <a:gd name="T41" fmla="*/ 102 h 106"/>
                <a:gd name="T42" fmla="*/ 79 w 149"/>
                <a:gd name="T43" fmla="*/ 94 h 106"/>
                <a:gd name="T44" fmla="*/ 95 w 149"/>
                <a:gd name="T45" fmla="*/ 48 h 106"/>
                <a:gd name="T46" fmla="*/ 106 w 149"/>
                <a:gd name="T47" fmla="*/ 46 h 106"/>
                <a:gd name="T48" fmla="*/ 126 w 149"/>
                <a:gd name="T49" fmla="*/ 51 h 106"/>
                <a:gd name="T50" fmla="*/ 139 w 149"/>
                <a:gd name="T5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06">
                  <a:moveTo>
                    <a:pt x="139" y="46"/>
                  </a:moveTo>
                  <a:lnTo>
                    <a:pt x="135" y="38"/>
                  </a:lnTo>
                  <a:lnTo>
                    <a:pt x="149" y="32"/>
                  </a:lnTo>
                  <a:lnTo>
                    <a:pt x="126" y="19"/>
                  </a:lnTo>
                  <a:lnTo>
                    <a:pt x="126" y="10"/>
                  </a:lnTo>
                  <a:lnTo>
                    <a:pt x="113" y="0"/>
                  </a:lnTo>
                  <a:lnTo>
                    <a:pt x="89" y="30"/>
                  </a:lnTo>
                  <a:lnTo>
                    <a:pt x="87" y="36"/>
                  </a:lnTo>
                  <a:lnTo>
                    <a:pt x="89" y="40"/>
                  </a:lnTo>
                  <a:lnTo>
                    <a:pt x="87" y="46"/>
                  </a:lnTo>
                  <a:lnTo>
                    <a:pt x="81" y="42"/>
                  </a:lnTo>
                  <a:lnTo>
                    <a:pt x="78" y="52"/>
                  </a:lnTo>
                  <a:lnTo>
                    <a:pt x="68" y="43"/>
                  </a:lnTo>
                  <a:lnTo>
                    <a:pt x="47" y="70"/>
                  </a:lnTo>
                  <a:lnTo>
                    <a:pt x="30" y="74"/>
                  </a:lnTo>
                  <a:lnTo>
                    <a:pt x="24" y="96"/>
                  </a:lnTo>
                  <a:lnTo>
                    <a:pt x="0" y="89"/>
                  </a:lnTo>
                  <a:lnTo>
                    <a:pt x="12" y="106"/>
                  </a:lnTo>
                  <a:lnTo>
                    <a:pt x="35" y="106"/>
                  </a:lnTo>
                  <a:lnTo>
                    <a:pt x="43" y="96"/>
                  </a:lnTo>
                  <a:lnTo>
                    <a:pt x="63" y="102"/>
                  </a:lnTo>
                  <a:lnTo>
                    <a:pt x="79" y="94"/>
                  </a:lnTo>
                  <a:lnTo>
                    <a:pt x="95" y="48"/>
                  </a:lnTo>
                  <a:lnTo>
                    <a:pt x="106" y="46"/>
                  </a:lnTo>
                  <a:lnTo>
                    <a:pt x="126" y="51"/>
                  </a:lnTo>
                  <a:lnTo>
                    <a:pt x="139" y="4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78" name="Freeform 7179"/>
            <p:cNvSpPr>
              <a:spLocks/>
            </p:cNvSpPr>
            <p:nvPr/>
          </p:nvSpPr>
          <p:spPr bwMode="gray">
            <a:xfrm>
              <a:off x="8744562" y="4001030"/>
              <a:ext cx="220728" cy="161167"/>
            </a:xfrm>
            <a:custGeom>
              <a:avLst/>
              <a:gdLst>
                <a:gd name="T0" fmla="*/ 139 w 149"/>
                <a:gd name="T1" fmla="*/ 46 h 106"/>
                <a:gd name="T2" fmla="*/ 135 w 149"/>
                <a:gd name="T3" fmla="*/ 38 h 106"/>
                <a:gd name="T4" fmla="*/ 149 w 149"/>
                <a:gd name="T5" fmla="*/ 32 h 106"/>
                <a:gd name="T6" fmla="*/ 126 w 149"/>
                <a:gd name="T7" fmla="*/ 19 h 106"/>
                <a:gd name="T8" fmla="*/ 126 w 149"/>
                <a:gd name="T9" fmla="*/ 10 h 106"/>
                <a:gd name="T10" fmla="*/ 113 w 149"/>
                <a:gd name="T11" fmla="*/ 0 h 106"/>
                <a:gd name="T12" fmla="*/ 89 w 149"/>
                <a:gd name="T13" fmla="*/ 30 h 106"/>
                <a:gd name="T14" fmla="*/ 87 w 149"/>
                <a:gd name="T15" fmla="*/ 36 h 106"/>
                <a:gd name="T16" fmla="*/ 89 w 149"/>
                <a:gd name="T17" fmla="*/ 40 h 106"/>
                <a:gd name="T18" fmla="*/ 87 w 149"/>
                <a:gd name="T19" fmla="*/ 46 h 106"/>
                <a:gd name="T20" fmla="*/ 81 w 149"/>
                <a:gd name="T21" fmla="*/ 42 h 106"/>
                <a:gd name="T22" fmla="*/ 78 w 149"/>
                <a:gd name="T23" fmla="*/ 52 h 106"/>
                <a:gd name="T24" fmla="*/ 68 w 149"/>
                <a:gd name="T25" fmla="*/ 43 h 106"/>
                <a:gd name="T26" fmla="*/ 47 w 149"/>
                <a:gd name="T27" fmla="*/ 70 h 106"/>
                <a:gd name="T28" fmla="*/ 30 w 149"/>
                <a:gd name="T29" fmla="*/ 74 h 106"/>
                <a:gd name="T30" fmla="*/ 24 w 149"/>
                <a:gd name="T31" fmla="*/ 96 h 106"/>
                <a:gd name="T32" fmla="*/ 0 w 149"/>
                <a:gd name="T33" fmla="*/ 89 h 106"/>
                <a:gd name="T34" fmla="*/ 12 w 149"/>
                <a:gd name="T35" fmla="*/ 106 h 106"/>
                <a:gd name="T36" fmla="*/ 35 w 149"/>
                <a:gd name="T37" fmla="*/ 106 h 106"/>
                <a:gd name="T38" fmla="*/ 43 w 149"/>
                <a:gd name="T39" fmla="*/ 96 h 106"/>
                <a:gd name="T40" fmla="*/ 63 w 149"/>
                <a:gd name="T41" fmla="*/ 102 h 106"/>
                <a:gd name="T42" fmla="*/ 79 w 149"/>
                <a:gd name="T43" fmla="*/ 94 h 106"/>
                <a:gd name="T44" fmla="*/ 95 w 149"/>
                <a:gd name="T45" fmla="*/ 48 h 106"/>
                <a:gd name="T46" fmla="*/ 106 w 149"/>
                <a:gd name="T47" fmla="*/ 46 h 106"/>
                <a:gd name="T48" fmla="*/ 126 w 149"/>
                <a:gd name="T49" fmla="*/ 51 h 106"/>
                <a:gd name="T50" fmla="*/ 139 w 149"/>
                <a:gd name="T5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06">
                  <a:moveTo>
                    <a:pt x="139" y="46"/>
                  </a:moveTo>
                  <a:lnTo>
                    <a:pt x="135" y="38"/>
                  </a:lnTo>
                  <a:lnTo>
                    <a:pt x="149" y="32"/>
                  </a:lnTo>
                  <a:lnTo>
                    <a:pt x="126" y="19"/>
                  </a:lnTo>
                  <a:lnTo>
                    <a:pt x="126" y="10"/>
                  </a:lnTo>
                  <a:lnTo>
                    <a:pt x="113" y="0"/>
                  </a:lnTo>
                  <a:lnTo>
                    <a:pt x="89" y="30"/>
                  </a:lnTo>
                  <a:lnTo>
                    <a:pt x="87" y="36"/>
                  </a:lnTo>
                  <a:lnTo>
                    <a:pt x="89" y="40"/>
                  </a:lnTo>
                  <a:lnTo>
                    <a:pt x="87" y="46"/>
                  </a:lnTo>
                  <a:lnTo>
                    <a:pt x="81" y="42"/>
                  </a:lnTo>
                  <a:lnTo>
                    <a:pt x="78" y="52"/>
                  </a:lnTo>
                  <a:lnTo>
                    <a:pt x="68" y="43"/>
                  </a:lnTo>
                  <a:lnTo>
                    <a:pt x="47" y="70"/>
                  </a:lnTo>
                  <a:lnTo>
                    <a:pt x="30" y="74"/>
                  </a:lnTo>
                  <a:lnTo>
                    <a:pt x="24" y="96"/>
                  </a:lnTo>
                  <a:lnTo>
                    <a:pt x="0" y="89"/>
                  </a:lnTo>
                  <a:lnTo>
                    <a:pt x="12" y="106"/>
                  </a:lnTo>
                  <a:lnTo>
                    <a:pt x="35" y="106"/>
                  </a:lnTo>
                  <a:lnTo>
                    <a:pt x="43" y="96"/>
                  </a:lnTo>
                  <a:lnTo>
                    <a:pt x="63" y="102"/>
                  </a:lnTo>
                  <a:lnTo>
                    <a:pt x="79" y="94"/>
                  </a:lnTo>
                  <a:lnTo>
                    <a:pt x="95" y="48"/>
                  </a:lnTo>
                  <a:lnTo>
                    <a:pt x="106" y="46"/>
                  </a:lnTo>
                  <a:lnTo>
                    <a:pt x="126" y="51"/>
                  </a:lnTo>
                  <a:lnTo>
                    <a:pt x="139" y="4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79" name="Freeform 7180"/>
            <p:cNvSpPr>
              <a:spLocks/>
            </p:cNvSpPr>
            <p:nvPr/>
          </p:nvSpPr>
          <p:spPr bwMode="gray">
            <a:xfrm>
              <a:off x="8845297" y="4055766"/>
              <a:ext cx="31110" cy="24327"/>
            </a:xfrm>
            <a:custGeom>
              <a:avLst/>
              <a:gdLst>
                <a:gd name="T0" fmla="*/ 21 w 21"/>
                <a:gd name="T1" fmla="*/ 4 h 16"/>
                <a:gd name="T2" fmla="*/ 19 w 21"/>
                <a:gd name="T3" fmla="*/ 10 h 16"/>
                <a:gd name="T4" fmla="*/ 13 w 21"/>
                <a:gd name="T5" fmla="*/ 6 h 16"/>
                <a:gd name="T6" fmla="*/ 10 w 21"/>
                <a:gd name="T7" fmla="*/ 16 h 16"/>
                <a:gd name="T8" fmla="*/ 0 w 21"/>
                <a:gd name="T9" fmla="*/ 7 h 16"/>
                <a:gd name="T10" fmla="*/ 19 w 21"/>
                <a:gd name="T11" fmla="*/ 0 h 16"/>
                <a:gd name="T12" fmla="*/ 21 w 21"/>
                <a:gd name="T13" fmla="*/ 4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1" y="4"/>
                  </a:moveTo>
                  <a:lnTo>
                    <a:pt x="19" y="10"/>
                  </a:lnTo>
                  <a:lnTo>
                    <a:pt x="13" y="6"/>
                  </a:lnTo>
                  <a:lnTo>
                    <a:pt x="10" y="16"/>
                  </a:lnTo>
                  <a:lnTo>
                    <a:pt x="0" y="7"/>
                  </a:lnTo>
                  <a:lnTo>
                    <a:pt x="19" y="0"/>
                  </a:lnTo>
                  <a:lnTo>
                    <a:pt x="21" y="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80" name="Freeform 7181"/>
            <p:cNvSpPr>
              <a:spLocks/>
            </p:cNvSpPr>
            <p:nvPr/>
          </p:nvSpPr>
          <p:spPr bwMode="gray">
            <a:xfrm>
              <a:off x="8845297" y="4055766"/>
              <a:ext cx="31110" cy="24327"/>
            </a:xfrm>
            <a:custGeom>
              <a:avLst/>
              <a:gdLst>
                <a:gd name="T0" fmla="*/ 21 w 21"/>
                <a:gd name="T1" fmla="*/ 4 h 16"/>
                <a:gd name="T2" fmla="*/ 19 w 21"/>
                <a:gd name="T3" fmla="*/ 10 h 16"/>
                <a:gd name="T4" fmla="*/ 13 w 21"/>
                <a:gd name="T5" fmla="*/ 6 h 16"/>
                <a:gd name="T6" fmla="*/ 10 w 21"/>
                <a:gd name="T7" fmla="*/ 16 h 16"/>
                <a:gd name="T8" fmla="*/ 0 w 21"/>
                <a:gd name="T9" fmla="*/ 7 h 16"/>
                <a:gd name="T10" fmla="*/ 19 w 21"/>
                <a:gd name="T11" fmla="*/ 0 h 16"/>
                <a:gd name="T12" fmla="*/ 21 w 21"/>
                <a:gd name="T13" fmla="*/ 4 h 16"/>
              </a:gdLst>
              <a:ahLst/>
              <a:cxnLst>
                <a:cxn ang="0">
                  <a:pos x="T0" y="T1"/>
                </a:cxn>
                <a:cxn ang="0">
                  <a:pos x="T2" y="T3"/>
                </a:cxn>
                <a:cxn ang="0">
                  <a:pos x="T4" y="T5"/>
                </a:cxn>
                <a:cxn ang="0">
                  <a:pos x="T6" y="T7"/>
                </a:cxn>
                <a:cxn ang="0">
                  <a:pos x="T8" y="T9"/>
                </a:cxn>
                <a:cxn ang="0">
                  <a:pos x="T10" y="T11"/>
                </a:cxn>
                <a:cxn ang="0">
                  <a:pos x="T12" y="T13"/>
                </a:cxn>
              </a:cxnLst>
              <a:rect l="0" t="0" r="r" b="b"/>
              <a:pathLst>
                <a:path w="21" h="16">
                  <a:moveTo>
                    <a:pt x="21" y="4"/>
                  </a:moveTo>
                  <a:lnTo>
                    <a:pt x="19" y="10"/>
                  </a:lnTo>
                  <a:lnTo>
                    <a:pt x="13" y="6"/>
                  </a:lnTo>
                  <a:lnTo>
                    <a:pt x="10" y="16"/>
                  </a:lnTo>
                  <a:lnTo>
                    <a:pt x="0" y="7"/>
                  </a:lnTo>
                  <a:lnTo>
                    <a:pt x="19" y="0"/>
                  </a:lnTo>
                  <a:lnTo>
                    <a:pt x="21" y="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81" name="Freeform 7182"/>
            <p:cNvSpPr>
              <a:spLocks/>
            </p:cNvSpPr>
            <p:nvPr/>
          </p:nvSpPr>
          <p:spPr bwMode="gray">
            <a:xfrm>
              <a:off x="8313476" y="3433905"/>
              <a:ext cx="195544" cy="495665"/>
            </a:xfrm>
            <a:custGeom>
              <a:avLst/>
              <a:gdLst>
                <a:gd name="T0" fmla="*/ 129 w 132"/>
                <a:gd name="T1" fmla="*/ 288 h 326"/>
                <a:gd name="T2" fmla="*/ 115 w 132"/>
                <a:gd name="T3" fmla="*/ 249 h 326"/>
                <a:gd name="T4" fmla="*/ 103 w 132"/>
                <a:gd name="T5" fmla="*/ 235 h 326"/>
                <a:gd name="T6" fmla="*/ 109 w 132"/>
                <a:gd name="T7" fmla="*/ 211 h 326"/>
                <a:gd name="T8" fmla="*/ 87 w 132"/>
                <a:gd name="T9" fmla="*/ 177 h 326"/>
                <a:gd name="T10" fmla="*/ 90 w 132"/>
                <a:gd name="T11" fmla="*/ 157 h 326"/>
                <a:gd name="T12" fmla="*/ 121 w 132"/>
                <a:gd name="T13" fmla="*/ 132 h 326"/>
                <a:gd name="T14" fmla="*/ 132 w 132"/>
                <a:gd name="T15" fmla="*/ 114 h 326"/>
                <a:gd name="T16" fmla="*/ 119 w 132"/>
                <a:gd name="T17" fmla="*/ 117 h 326"/>
                <a:gd name="T18" fmla="*/ 103 w 132"/>
                <a:gd name="T19" fmla="*/ 105 h 326"/>
                <a:gd name="T20" fmla="*/ 105 w 132"/>
                <a:gd name="T21" fmla="*/ 91 h 326"/>
                <a:gd name="T22" fmla="*/ 96 w 132"/>
                <a:gd name="T23" fmla="*/ 86 h 326"/>
                <a:gd name="T24" fmla="*/ 92 w 132"/>
                <a:gd name="T25" fmla="*/ 72 h 326"/>
                <a:gd name="T26" fmla="*/ 74 w 132"/>
                <a:gd name="T27" fmla="*/ 78 h 326"/>
                <a:gd name="T28" fmla="*/ 81 w 132"/>
                <a:gd name="T29" fmla="*/ 27 h 326"/>
                <a:gd name="T30" fmla="*/ 68 w 132"/>
                <a:gd name="T31" fmla="*/ 3 h 326"/>
                <a:gd name="T32" fmla="*/ 56 w 132"/>
                <a:gd name="T33" fmla="*/ 0 h 326"/>
                <a:gd name="T34" fmla="*/ 52 w 132"/>
                <a:gd name="T35" fmla="*/ 18 h 326"/>
                <a:gd name="T36" fmla="*/ 40 w 132"/>
                <a:gd name="T37" fmla="*/ 18 h 326"/>
                <a:gd name="T38" fmla="*/ 30 w 132"/>
                <a:gd name="T39" fmla="*/ 30 h 326"/>
                <a:gd name="T40" fmla="*/ 20 w 132"/>
                <a:gd name="T41" fmla="*/ 75 h 326"/>
                <a:gd name="T42" fmla="*/ 8 w 132"/>
                <a:gd name="T43" fmla="*/ 78 h 326"/>
                <a:gd name="T44" fmla="*/ 7 w 132"/>
                <a:gd name="T45" fmla="*/ 105 h 326"/>
                <a:gd name="T46" fmla="*/ 1 w 132"/>
                <a:gd name="T47" fmla="*/ 110 h 326"/>
                <a:gd name="T48" fmla="*/ 0 w 132"/>
                <a:gd name="T49" fmla="*/ 129 h 326"/>
                <a:gd name="T50" fmla="*/ 16 w 132"/>
                <a:gd name="T51" fmla="*/ 145 h 326"/>
                <a:gd name="T52" fmla="*/ 20 w 132"/>
                <a:gd name="T53" fmla="*/ 145 h 326"/>
                <a:gd name="T54" fmla="*/ 27 w 132"/>
                <a:gd name="T55" fmla="*/ 165 h 326"/>
                <a:gd name="T56" fmla="*/ 33 w 132"/>
                <a:gd name="T57" fmla="*/ 165 h 326"/>
                <a:gd name="T58" fmla="*/ 42 w 132"/>
                <a:gd name="T59" fmla="*/ 193 h 326"/>
                <a:gd name="T60" fmla="*/ 39 w 132"/>
                <a:gd name="T61" fmla="*/ 213 h 326"/>
                <a:gd name="T62" fmla="*/ 59 w 132"/>
                <a:gd name="T63" fmla="*/ 219 h 326"/>
                <a:gd name="T64" fmla="*/ 78 w 132"/>
                <a:gd name="T65" fmla="*/ 199 h 326"/>
                <a:gd name="T66" fmla="*/ 90 w 132"/>
                <a:gd name="T67" fmla="*/ 209 h 326"/>
                <a:gd name="T68" fmla="*/ 115 w 132"/>
                <a:gd name="T69" fmla="*/ 276 h 326"/>
                <a:gd name="T70" fmla="*/ 112 w 132"/>
                <a:gd name="T71" fmla="*/ 286 h 326"/>
                <a:gd name="T72" fmla="*/ 116 w 132"/>
                <a:gd name="T73" fmla="*/ 304 h 326"/>
                <a:gd name="T74" fmla="*/ 112 w 132"/>
                <a:gd name="T75" fmla="*/ 326 h 326"/>
                <a:gd name="T76" fmla="*/ 129 w 132"/>
                <a:gd name="T77" fmla="*/ 28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326">
                  <a:moveTo>
                    <a:pt x="129" y="288"/>
                  </a:moveTo>
                  <a:lnTo>
                    <a:pt x="115" y="249"/>
                  </a:lnTo>
                  <a:lnTo>
                    <a:pt x="103" y="235"/>
                  </a:lnTo>
                  <a:lnTo>
                    <a:pt x="109" y="211"/>
                  </a:lnTo>
                  <a:lnTo>
                    <a:pt x="87" y="177"/>
                  </a:lnTo>
                  <a:lnTo>
                    <a:pt x="90" y="157"/>
                  </a:lnTo>
                  <a:lnTo>
                    <a:pt x="121" y="132"/>
                  </a:lnTo>
                  <a:lnTo>
                    <a:pt x="132" y="114"/>
                  </a:lnTo>
                  <a:lnTo>
                    <a:pt x="119" y="117"/>
                  </a:lnTo>
                  <a:lnTo>
                    <a:pt x="103" y="105"/>
                  </a:lnTo>
                  <a:lnTo>
                    <a:pt x="105" y="91"/>
                  </a:lnTo>
                  <a:lnTo>
                    <a:pt x="96" y="86"/>
                  </a:lnTo>
                  <a:lnTo>
                    <a:pt x="92" y="72"/>
                  </a:lnTo>
                  <a:lnTo>
                    <a:pt x="74" y="78"/>
                  </a:lnTo>
                  <a:lnTo>
                    <a:pt x="81" y="27"/>
                  </a:lnTo>
                  <a:lnTo>
                    <a:pt x="68" y="3"/>
                  </a:lnTo>
                  <a:lnTo>
                    <a:pt x="56" y="0"/>
                  </a:lnTo>
                  <a:lnTo>
                    <a:pt x="52" y="18"/>
                  </a:lnTo>
                  <a:lnTo>
                    <a:pt x="40" y="18"/>
                  </a:lnTo>
                  <a:lnTo>
                    <a:pt x="30" y="30"/>
                  </a:lnTo>
                  <a:lnTo>
                    <a:pt x="20" y="75"/>
                  </a:lnTo>
                  <a:lnTo>
                    <a:pt x="8" y="78"/>
                  </a:lnTo>
                  <a:lnTo>
                    <a:pt x="7" y="105"/>
                  </a:lnTo>
                  <a:lnTo>
                    <a:pt x="1" y="110"/>
                  </a:lnTo>
                  <a:lnTo>
                    <a:pt x="0" y="129"/>
                  </a:lnTo>
                  <a:lnTo>
                    <a:pt x="16" y="145"/>
                  </a:lnTo>
                  <a:lnTo>
                    <a:pt x="20" y="145"/>
                  </a:lnTo>
                  <a:lnTo>
                    <a:pt x="27" y="165"/>
                  </a:lnTo>
                  <a:lnTo>
                    <a:pt x="33" y="165"/>
                  </a:lnTo>
                  <a:lnTo>
                    <a:pt x="42" y="193"/>
                  </a:lnTo>
                  <a:lnTo>
                    <a:pt x="39" y="213"/>
                  </a:lnTo>
                  <a:lnTo>
                    <a:pt x="59" y="219"/>
                  </a:lnTo>
                  <a:lnTo>
                    <a:pt x="78" y="199"/>
                  </a:lnTo>
                  <a:lnTo>
                    <a:pt x="90" y="209"/>
                  </a:lnTo>
                  <a:lnTo>
                    <a:pt x="115" y="276"/>
                  </a:lnTo>
                  <a:lnTo>
                    <a:pt x="112" y="286"/>
                  </a:lnTo>
                  <a:lnTo>
                    <a:pt x="116" y="304"/>
                  </a:lnTo>
                  <a:lnTo>
                    <a:pt x="112" y="326"/>
                  </a:lnTo>
                  <a:lnTo>
                    <a:pt x="129" y="28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82" name="Freeform 7183"/>
            <p:cNvSpPr>
              <a:spLocks/>
            </p:cNvSpPr>
            <p:nvPr/>
          </p:nvSpPr>
          <p:spPr bwMode="gray">
            <a:xfrm>
              <a:off x="8313476" y="3433905"/>
              <a:ext cx="195544" cy="495665"/>
            </a:xfrm>
            <a:custGeom>
              <a:avLst/>
              <a:gdLst>
                <a:gd name="T0" fmla="*/ 129 w 132"/>
                <a:gd name="T1" fmla="*/ 288 h 326"/>
                <a:gd name="T2" fmla="*/ 115 w 132"/>
                <a:gd name="T3" fmla="*/ 249 h 326"/>
                <a:gd name="T4" fmla="*/ 103 w 132"/>
                <a:gd name="T5" fmla="*/ 235 h 326"/>
                <a:gd name="T6" fmla="*/ 109 w 132"/>
                <a:gd name="T7" fmla="*/ 211 h 326"/>
                <a:gd name="T8" fmla="*/ 87 w 132"/>
                <a:gd name="T9" fmla="*/ 177 h 326"/>
                <a:gd name="T10" fmla="*/ 90 w 132"/>
                <a:gd name="T11" fmla="*/ 157 h 326"/>
                <a:gd name="T12" fmla="*/ 121 w 132"/>
                <a:gd name="T13" fmla="*/ 132 h 326"/>
                <a:gd name="T14" fmla="*/ 132 w 132"/>
                <a:gd name="T15" fmla="*/ 114 h 326"/>
                <a:gd name="T16" fmla="*/ 119 w 132"/>
                <a:gd name="T17" fmla="*/ 117 h 326"/>
                <a:gd name="T18" fmla="*/ 103 w 132"/>
                <a:gd name="T19" fmla="*/ 105 h 326"/>
                <a:gd name="T20" fmla="*/ 105 w 132"/>
                <a:gd name="T21" fmla="*/ 91 h 326"/>
                <a:gd name="T22" fmla="*/ 96 w 132"/>
                <a:gd name="T23" fmla="*/ 86 h 326"/>
                <a:gd name="T24" fmla="*/ 92 w 132"/>
                <a:gd name="T25" fmla="*/ 72 h 326"/>
                <a:gd name="T26" fmla="*/ 74 w 132"/>
                <a:gd name="T27" fmla="*/ 78 h 326"/>
                <a:gd name="T28" fmla="*/ 81 w 132"/>
                <a:gd name="T29" fmla="*/ 27 h 326"/>
                <a:gd name="T30" fmla="*/ 68 w 132"/>
                <a:gd name="T31" fmla="*/ 3 h 326"/>
                <a:gd name="T32" fmla="*/ 56 w 132"/>
                <a:gd name="T33" fmla="*/ 0 h 326"/>
                <a:gd name="T34" fmla="*/ 52 w 132"/>
                <a:gd name="T35" fmla="*/ 18 h 326"/>
                <a:gd name="T36" fmla="*/ 40 w 132"/>
                <a:gd name="T37" fmla="*/ 18 h 326"/>
                <a:gd name="T38" fmla="*/ 30 w 132"/>
                <a:gd name="T39" fmla="*/ 30 h 326"/>
                <a:gd name="T40" fmla="*/ 20 w 132"/>
                <a:gd name="T41" fmla="*/ 75 h 326"/>
                <a:gd name="T42" fmla="*/ 8 w 132"/>
                <a:gd name="T43" fmla="*/ 78 h 326"/>
                <a:gd name="T44" fmla="*/ 7 w 132"/>
                <a:gd name="T45" fmla="*/ 105 h 326"/>
                <a:gd name="T46" fmla="*/ 1 w 132"/>
                <a:gd name="T47" fmla="*/ 110 h 326"/>
                <a:gd name="T48" fmla="*/ 0 w 132"/>
                <a:gd name="T49" fmla="*/ 129 h 326"/>
                <a:gd name="T50" fmla="*/ 16 w 132"/>
                <a:gd name="T51" fmla="*/ 145 h 326"/>
                <a:gd name="T52" fmla="*/ 20 w 132"/>
                <a:gd name="T53" fmla="*/ 145 h 326"/>
                <a:gd name="T54" fmla="*/ 27 w 132"/>
                <a:gd name="T55" fmla="*/ 165 h 326"/>
                <a:gd name="T56" fmla="*/ 33 w 132"/>
                <a:gd name="T57" fmla="*/ 165 h 326"/>
                <a:gd name="T58" fmla="*/ 42 w 132"/>
                <a:gd name="T59" fmla="*/ 193 h 326"/>
                <a:gd name="T60" fmla="*/ 39 w 132"/>
                <a:gd name="T61" fmla="*/ 213 h 326"/>
                <a:gd name="T62" fmla="*/ 59 w 132"/>
                <a:gd name="T63" fmla="*/ 219 h 326"/>
                <a:gd name="T64" fmla="*/ 78 w 132"/>
                <a:gd name="T65" fmla="*/ 199 h 326"/>
                <a:gd name="T66" fmla="*/ 90 w 132"/>
                <a:gd name="T67" fmla="*/ 209 h 326"/>
                <a:gd name="T68" fmla="*/ 115 w 132"/>
                <a:gd name="T69" fmla="*/ 276 h 326"/>
                <a:gd name="T70" fmla="*/ 112 w 132"/>
                <a:gd name="T71" fmla="*/ 286 h 326"/>
                <a:gd name="T72" fmla="*/ 116 w 132"/>
                <a:gd name="T73" fmla="*/ 304 h 326"/>
                <a:gd name="T74" fmla="*/ 112 w 132"/>
                <a:gd name="T75" fmla="*/ 326 h 326"/>
                <a:gd name="T76" fmla="*/ 129 w 132"/>
                <a:gd name="T77" fmla="*/ 28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326">
                  <a:moveTo>
                    <a:pt x="129" y="288"/>
                  </a:moveTo>
                  <a:lnTo>
                    <a:pt x="115" y="249"/>
                  </a:lnTo>
                  <a:lnTo>
                    <a:pt x="103" y="235"/>
                  </a:lnTo>
                  <a:lnTo>
                    <a:pt x="109" y="211"/>
                  </a:lnTo>
                  <a:lnTo>
                    <a:pt x="87" y="177"/>
                  </a:lnTo>
                  <a:lnTo>
                    <a:pt x="90" y="157"/>
                  </a:lnTo>
                  <a:lnTo>
                    <a:pt x="121" y="132"/>
                  </a:lnTo>
                  <a:lnTo>
                    <a:pt x="132" y="114"/>
                  </a:lnTo>
                  <a:lnTo>
                    <a:pt x="119" y="117"/>
                  </a:lnTo>
                  <a:lnTo>
                    <a:pt x="103" y="105"/>
                  </a:lnTo>
                  <a:lnTo>
                    <a:pt x="105" y="91"/>
                  </a:lnTo>
                  <a:lnTo>
                    <a:pt x="96" y="86"/>
                  </a:lnTo>
                  <a:lnTo>
                    <a:pt x="92" y="72"/>
                  </a:lnTo>
                  <a:lnTo>
                    <a:pt x="74" y="78"/>
                  </a:lnTo>
                  <a:lnTo>
                    <a:pt x="81" y="27"/>
                  </a:lnTo>
                  <a:lnTo>
                    <a:pt x="68" y="3"/>
                  </a:lnTo>
                  <a:lnTo>
                    <a:pt x="56" y="0"/>
                  </a:lnTo>
                  <a:lnTo>
                    <a:pt x="52" y="18"/>
                  </a:lnTo>
                  <a:lnTo>
                    <a:pt x="40" y="18"/>
                  </a:lnTo>
                  <a:lnTo>
                    <a:pt x="30" y="30"/>
                  </a:lnTo>
                  <a:lnTo>
                    <a:pt x="20" y="75"/>
                  </a:lnTo>
                  <a:lnTo>
                    <a:pt x="8" y="78"/>
                  </a:lnTo>
                  <a:lnTo>
                    <a:pt x="7" y="105"/>
                  </a:lnTo>
                  <a:lnTo>
                    <a:pt x="1" y="110"/>
                  </a:lnTo>
                  <a:lnTo>
                    <a:pt x="0" y="129"/>
                  </a:lnTo>
                  <a:lnTo>
                    <a:pt x="16" y="145"/>
                  </a:lnTo>
                  <a:lnTo>
                    <a:pt x="20" y="145"/>
                  </a:lnTo>
                  <a:lnTo>
                    <a:pt x="27" y="165"/>
                  </a:lnTo>
                  <a:lnTo>
                    <a:pt x="33" y="165"/>
                  </a:lnTo>
                  <a:lnTo>
                    <a:pt x="42" y="193"/>
                  </a:lnTo>
                  <a:lnTo>
                    <a:pt x="39" y="213"/>
                  </a:lnTo>
                  <a:lnTo>
                    <a:pt x="59" y="219"/>
                  </a:lnTo>
                  <a:lnTo>
                    <a:pt x="78" y="199"/>
                  </a:lnTo>
                  <a:lnTo>
                    <a:pt x="90" y="209"/>
                  </a:lnTo>
                  <a:lnTo>
                    <a:pt x="115" y="276"/>
                  </a:lnTo>
                  <a:lnTo>
                    <a:pt x="112" y="286"/>
                  </a:lnTo>
                  <a:lnTo>
                    <a:pt x="116" y="304"/>
                  </a:lnTo>
                  <a:lnTo>
                    <a:pt x="112" y="326"/>
                  </a:lnTo>
                  <a:lnTo>
                    <a:pt x="129" y="28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83" name="Freeform 7184"/>
            <p:cNvSpPr>
              <a:spLocks/>
            </p:cNvSpPr>
            <p:nvPr/>
          </p:nvSpPr>
          <p:spPr bwMode="gray">
            <a:xfrm>
              <a:off x="8442357" y="3634603"/>
              <a:ext cx="188138" cy="398356"/>
            </a:xfrm>
            <a:custGeom>
              <a:avLst/>
              <a:gdLst>
                <a:gd name="T0" fmla="*/ 59 w 127"/>
                <a:gd name="T1" fmla="*/ 246 h 262"/>
                <a:gd name="T2" fmla="*/ 70 w 127"/>
                <a:gd name="T3" fmla="*/ 251 h 262"/>
                <a:gd name="T4" fmla="*/ 73 w 127"/>
                <a:gd name="T5" fmla="*/ 260 h 262"/>
                <a:gd name="T6" fmla="*/ 77 w 127"/>
                <a:gd name="T7" fmla="*/ 262 h 262"/>
                <a:gd name="T8" fmla="*/ 88 w 127"/>
                <a:gd name="T9" fmla="*/ 257 h 262"/>
                <a:gd name="T10" fmla="*/ 77 w 127"/>
                <a:gd name="T11" fmla="*/ 243 h 262"/>
                <a:gd name="T12" fmla="*/ 61 w 127"/>
                <a:gd name="T13" fmla="*/ 238 h 262"/>
                <a:gd name="T14" fmla="*/ 48 w 127"/>
                <a:gd name="T15" fmla="*/ 201 h 262"/>
                <a:gd name="T16" fmla="*/ 41 w 127"/>
                <a:gd name="T17" fmla="*/ 203 h 262"/>
                <a:gd name="T18" fmla="*/ 37 w 127"/>
                <a:gd name="T19" fmla="*/ 184 h 262"/>
                <a:gd name="T20" fmla="*/ 45 w 127"/>
                <a:gd name="T21" fmla="*/ 152 h 262"/>
                <a:gd name="T22" fmla="*/ 45 w 127"/>
                <a:gd name="T23" fmla="*/ 130 h 262"/>
                <a:gd name="T24" fmla="*/ 60 w 127"/>
                <a:gd name="T25" fmla="*/ 130 h 262"/>
                <a:gd name="T26" fmla="*/ 60 w 127"/>
                <a:gd name="T27" fmla="*/ 141 h 262"/>
                <a:gd name="T28" fmla="*/ 76 w 127"/>
                <a:gd name="T29" fmla="*/ 141 h 262"/>
                <a:gd name="T30" fmla="*/ 88 w 127"/>
                <a:gd name="T31" fmla="*/ 152 h 262"/>
                <a:gd name="T32" fmla="*/ 82 w 127"/>
                <a:gd name="T33" fmla="*/ 131 h 262"/>
                <a:gd name="T34" fmla="*/ 89 w 127"/>
                <a:gd name="T35" fmla="*/ 114 h 262"/>
                <a:gd name="T36" fmla="*/ 124 w 127"/>
                <a:gd name="T37" fmla="*/ 112 h 262"/>
                <a:gd name="T38" fmla="*/ 127 w 127"/>
                <a:gd name="T39" fmla="*/ 93 h 262"/>
                <a:gd name="T40" fmla="*/ 112 w 127"/>
                <a:gd name="T41" fmla="*/ 77 h 262"/>
                <a:gd name="T42" fmla="*/ 107 w 127"/>
                <a:gd name="T43" fmla="*/ 55 h 262"/>
                <a:gd name="T44" fmla="*/ 89 w 127"/>
                <a:gd name="T45" fmla="*/ 39 h 262"/>
                <a:gd name="T46" fmla="*/ 77 w 127"/>
                <a:gd name="T47" fmla="*/ 49 h 262"/>
                <a:gd name="T48" fmla="*/ 67 w 127"/>
                <a:gd name="T49" fmla="*/ 42 h 262"/>
                <a:gd name="T50" fmla="*/ 51 w 127"/>
                <a:gd name="T51" fmla="*/ 52 h 262"/>
                <a:gd name="T52" fmla="*/ 51 w 127"/>
                <a:gd name="T53" fmla="*/ 22 h 262"/>
                <a:gd name="T54" fmla="*/ 41 w 127"/>
                <a:gd name="T55" fmla="*/ 16 h 262"/>
                <a:gd name="T56" fmla="*/ 34 w 127"/>
                <a:gd name="T57" fmla="*/ 0 h 262"/>
                <a:gd name="T58" fmla="*/ 3 w 127"/>
                <a:gd name="T59" fmla="*/ 25 h 262"/>
                <a:gd name="T60" fmla="*/ 0 w 127"/>
                <a:gd name="T61" fmla="*/ 45 h 262"/>
                <a:gd name="T62" fmla="*/ 22 w 127"/>
                <a:gd name="T63" fmla="*/ 79 h 262"/>
                <a:gd name="T64" fmla="*/ 16 w 127"/>
                <a:gd name="T65" fmla="*/ 103 h 262"/>
                <a:gd name="T66" fmla="*/ 28 w 127"/>
                <a:gd name="T67" fmla="*/ 117 h 262"/>
                <a:gd name="T68" fmla="*/ 42 w 127"/>
                <a:gd name="T69" fmla="*/ 156 h 262"/>
                <a:gd name="T70" fmla="*/ 25 w 127"/>
                <a:gd name="T71" fmla="*/ 194 h 262"/>
                <a:gd name="T72" fmla="*/ 25 w 127"/>
                <a:gd name="T73" fmla="*/ 206 h 262"/>
                <a:gd name="T74" fmla="*/ 28 w 127"/>
                <a:gd name="T75" fmla="*/ 222 h 262"/>
                <a:gd name="T76" fmla="*/ 32 w 127"/>
                <a:gd name="T77" fmla="*/ 220 h 262"/>
                <a:gd name="T78" fmla="*/ 59 w 127"/>
                <a:gd name="T79" fmla="*/ 252 h 262"/>
                <a:gd name="T80" fmla="*/ 59 w 127"/>
                <a:gd name="T81" fmla="*/ 24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7" h="262">
                  <a:moveTo>
                    <a:pt x="59" y="246"/>
                  </a:moveTo>
                  <a:lnTo>
                    <a:pt x="70" y="251"/>
                  </a:lnTo>
                  <a:lnTo>
                    <a:pt x="73" y="260"/>
                  </a:lnTo>
                  <a:lnTo>
                    <a:pt x="77" y="262"/>
                  </a:lnTo>
                  <a:lnTo>
                    <a:pt x="88" y="257"/>
                  </a:lnTo>
                  <a:lnTo>
                    <a:pt x="77" y="243"/>
                  </a:lnTo>
                  <a:lnTo>
                    <a:pt x="61" y="238"/>
                  </a:lnTo>
                  <a:lnTo>
                    <a:pt x="48" y="201"/>
                  </a:lnTo>
                  <a:lnTo>
                    <a:pt x="41" y="203"/>
                  </a:lnTo>
                  <a:lnTo>
                    <a:pt x="37" y="184"/>
                  </a:lnTo>
                  <a:lnTo>
                    <a:pt x="45" y="152"/>
                  </a:lnTo>
                  <a:lnTo>
                    <a:pt x="45" y="130"/>
                  </a:lnTo>
                  <a:lnTo>
                    <a:pt x="60" y="130"/>
                  </a:lnTo>
                  <a:lnTo>
                    <a:pt x="60" y="141"/>
                  </a:lnTo>
                  <a:lnTo>
                    <a:pt x="76" y="141"/>
                  </a:lnTo>
                  <a:lnTo>
                    <a:pt x="88" y="152"/>
                  </a:lnTo>
                  <a:lnTo>
                    <a:pt x="82" y="131"/>
                  </a:lnTo>
                  <a:lnTo>
                    <a:pt x="89" y="114"/>
                  </a:lnTo>
                  <a:lnTo>
                    <a:pt x="124" y="112"/>
                  </a:lnTo>
                  <a:lnTo>
                    <a:pt x="127" y="93"/>
                  </a:lnTo>
                  <a:lnTo>
                    <a:pt x="112" y="77"/>
                  </a:lnTo>
                  <a:lnTo>
                    <a:pt x="107" y="55"/>
                  </a:lnTo>
                  <a:lnTo>
                    <a:pt x="89" y="39"/>
                  </a:lnTo>
                  <a:lnTo>
                    <a:pt x="77" y="49"/>
                  </a:lnTo>
                  <a:lnTo>
                    <a:pt x="67" y="42"/>
                  </a:lnTo>
                  <a:lnTo>
                    <a:pt x="51" y="52"/>
                  </a:lnTo>
                  <a:lnTo>
                    <a:pt x="51" y="22"/>
                  </a:lnTo>
                  <a:lnTo>
                    <a:pt x="41" y="16"/>
                  </a:lnTo>
                  <a:lnTo>
                    <a:pt x="34" y="0"/>
                  </a:lnTo>
                  <a:lnTo>
                    <a:pt x="3" y="25"/>
                  </a:lnTo>
                  <a:lnTo>
                    <a:pt x="0" y="45"/>
                  </a:lnTo>
                  <a:lnTo>
                    <a:pt x="22" y="79"/>
                  </a:lnTo>
                  <a:lnTo>
                    <a:pt x="16" y="103"/>
                  </a:lnTo>
                  <a:lnTo>
                    <a:pt x="28" y="117"/>
                  </a:lnTo>
                  <a:lnTo>
                    <a:pt x="42" y="156"/>
                  </a:lnTo>
                  <a:lnTo>
                    <a:pt x="25" y="194"/>
                  </a:lnTo>
                  <a:lnTo>
                    <a:pt x="25" y="206"/>
                  </a:lnTo>
                  <a:lnTo>
                    <a:pt x="28" y="222"/>
                  </a:lnTo>
                  <a:lnTo>
                    <a:pt x="32" y="220"/>
                  </a:lnTo>
                  <a:lnTo>
                    <a:pt x="59" y="252"/>
                  </a:lnTo>
                  <a:lnTo>
                    <a:pt x="59" y="24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84" name="Freeform 7185"/>
            <p:cNvSpPr>
              <a:spLocks/>
            </p:cNvSpPr>
            <p:nvPr/>
          </p:nvSpPr>
          <p:spPr bwMode="gray">
            <a:xfrm>
              <a:off x="8442357" y="3634603"/>
              <a:ext cx="188138" cy="398356"/>
            </a:xfrm>
            <a:custGeom>
              <a:avLst/>
              <a:gdLst>
                <a:gd name="T0" fmla="*/ 59 w 127"/>
                <a:gd name="T1" fmla="*/ 246 h 262"/>
                <a:gd name="T2" fmla="*/ 70 w 127"/>
                <a:gd name="T3" fmla="*/ 251 h 262"/>
                <a:gd name="T4" fmla="*/ 73 w 127"/>
                <a:gd name="T5" fmla="*/ 260 h 262"/>
                <a:gd name="T6" fmla="*/ 77 w 127"/>
                <a:gd name="T7" fmla="*/ 262 h 262"/>
                <a:gd name="T8" fmla="*/ 88 w 127"/>
                <a:gd name="T9" fmla="*/ 257 h 262"/>
                <a:gd name="T10" fmla="*/ 77 w 127"/>
                <a:gd name="T11" fmla="*/ 243 h 262"/>
                <a:gd name="T12" fmla="*/ 61 w 127"/>
                <a:gd name="T13" fmla="*/ 238 h 262"/>
                <a:gd name="T14" fmla="*/ 48 w 127"/>
                <a:gd name="T15" fmla="*/ 201 h 262"/>
                <a:gd name="T16" fmla="*/ 41 w 127"/>
                <a:gd name="T17" fmla="*/ 203 h 262"/>
                <a:gd name="T18" fmla="*/ 37 w 127"/>
                <a:gd name="T19" fmla="*/ 184 h 262"/>
                <a:gd name="T20" fmla="*/ 45 w 127"/>
                <a:gd name="T21" fmla="*/ 152 h 262"/>
                <a:gd name="T22" fmla="*/ 45 w 127"/>
                <a:gd name="T23" fmla="*/ 130 h 262"/>
                <a:gd name="T24" fmla="*/ 60 w 127"/>
                <a:gd name="T25" fmla="*/ 130 h 262"/>
                <a:gd name="T26" fmla="*/ 60 w 127"/>
                <a:gd name="T27" fmla="*/ 141 h 262"/>
                <a:gd name="T28" fmla="*/ 76 w 127"/>
                <a:gd name="T29" fmla="*/ 141 h 262"/>
                <a:gd name="T30" fmla="*/ 88 w 127"/>
                <a:gd name="T31" fmla="*/ 152 h 262"/>
                <a:gd name="T32" fmla="*/ 82 w 127"/>
                <a:gd name="T33" fmla="*/ 131 h 262"/>
                <a:gd name="T34" fmla="*/ 89 w 127"/>
                <a:gd name="T35" fmla="*/ 114 h 262"/>
                <a:gd name="T36" fmla="*/ 124 w 127"/>
                <a:gd name="T37" fmla="*/ 112 h 262"/>
                <a:gd name="T38" fmla="*/ 127 w 127"/>
                <a:gd name="T39" fmla="*/ 93 h 262"/>
                <a:gd name="T40" fmla="*/ 112 w 127"/>
                <a:gd name="T41" fmla="*/ 77 h 262"/>
                <a:gd name="T42" fmla="*/ 107 w 127"/>
                <a:gd name="T43" fmla="*/ 55 h 262"/>
                <a:gd name="T44" fmla="*/ 89 w 127"/>
                <a:gd name="T45" fmla="*/ 39 h 262"/>
                <a:gd name="T46" fmla="*/ 77 w 127"/>
                <a:gd name="T47" fmla="*/ 49 h 262"/>
                <a:gd name="T48" fmla="*/ 67 w 127"/>
                <a:gd name="T49" fmla="*/ 42 h 262"/>
                <a:gd name="T50" fmla="*/ 51 w 127"/>
                <a:gd name="T51" fmla="*/ 52 h 262"/>
                <a:gd name="T52" fmla="*/ 51 w 127"/>
                <a:gd name="T53" fmla="*/ 22 h 262"/>
                <a:gd name="T54" fmla="*/ 41 w 127"/>
                <a:gd name="T55" fmla="*/ 16 h 262"/>
                <a:gd name="T56" fmla="*/ 34 w 127"/>
                <a:gd name="T57" fmla="*/ 0 h 262"/>
                <a:gd name="T58" fmla="*/ 3 w 127"/>
                <a:gd name="T59" fmla="*/ 25 h 262"/>
                <a:gd name="T60" fmla="*/ 0 w 127"/>
                <a:gd name="T61" fmla="*/ 45 h 262"/>
                <a:gd name="T62" fmla="*/ 22 w 127"/>
                <a:gd name="T63" fmla="*/ 79 h 262"/>
                <a:gd name="T64" fmla="*/ 16 w 127"/>
                <a:gd name="T65" fmla="*/ 103 h 262"/>
                <a:gd name="T66" fmla="*/ 28 w 127"/>
                <a:gd name="T67" fmla="*/ 117 h 262"/>
                <a:gd name="T68" fmla="*/ 42 w 127"/>
                <a:gd name="T69" fmla="*/ 156 h 262"/>
                <a:gd name="T70" fmla="*/ 25 w 127"/>
                <a:gd name="T71" fmla="*/ 194 h 262"/>
                <a:gd name="T72" fmla="*/ 25 w 127"/>
                <a:gd name="T73" fmla="*/ 206 h 262"/>
                <a:gd name="T74" fmla="*/ 28 w 127"/>
                <a:gd name="T75" fmla="*/ 222 h 262"/>
                <a:gd name="T76" fmla="*/ 32 w 127"/>
                <a:gd name="T77" fmla="*/ 220 h 262"/>
                <a:gd name="T78" fmla="*/ 59 w 127"/>
                <a:gd name="T79" fmla="*/ 252 h 262"/>
                <a:gd name="T80" fmla="*/ 59 w 127"/>
                <a:gd name="T81" fmla="*/ 24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7" h="262">
                  <a:moveTo>
                    <a:pt x="59" y="246"/>
                  </a:moveTo>
                  <a:lnTo>
                    <a:pt x="70" y="251"/>
                  </a:lnTo>
                  <a:lnTo>
                    <a:pt x="73" y="260"/>
                  </a:lnTo>
                  <a:lnTo>
                    <a:pt x="77" y="262"/>
                  </a:lnTo>
                  <a:lnTo>
                    <a:pt x="88" y="257"/>
                  </a:lnTo>
                  <a:lnTo>
                    <a:pt x="77" y="243"/>
                  </a:lnTo>
                  <a:lnTo>
                    <a:pt x="61" y="238"/>
                  </a:lnTo>
                  <a:lnTo>
                    <a:pt x="48" y="201"/>
                  </a:lnTo>
                  <a:lnTo>
                    <a:pt x="41" y="203"/>
                  </a:lnTo>
                  <a:lnTo>
                    <a:pt x="37" y="184"/>
                  </a:lnTo>
                  <a:lnTo>
                    <a:pt x="45" y="152"/>
                  </a:lnTo>
                  <a:lnTo>
                    <a:pt x="45" y="130"/>
                  </a:lnTo>
                  <a:lnTo>
                    <a:pt x="60" y="130"/>
                  </a:lnTo>
                  <a:lnTo>
                    <a:pt x="60" y="141"/>
                  </a:lnTo>
                  <a:lnTo>
                    <a:pt x="76" y="141"/>
                  </a:lnTo>
                  <a:lnTo>
                    <a:pt x="88" y="152"/>
                  </a:lnTo>
                  <a:lnTo>
                    <a:pt x="82" y="131"/>
                  </a:lnTo>
                  <a:lnTo>
                    <a:pt x="89" y="114"/>
                  </a:lnTo>
                  <a:lnTo>
                    <a:pt x="124" y="112"/>
                  </a:lnTo>
                  <a:lnTo>
                    <a:pt x="127" y="93"/>
                  </a:lnTo>
                  <a:lnTo>
                    <a:pt x="112" y="77"/>
                  </a:lnTo>
                  <a:lnTo>
                    <a:pt x="107" y="55"/>
                  </a:lnTo>
                  <a:lnTo>
                    <a:pt x="89" y="39"/>
                  </a:lnTo>
                  <a:lnTo>
                    <a:pt x="77" y="49"/>
                  </a:lnTo>
                  <a:lnTo>
                    <a:pt x="67" y="42"/>
                  </a:lnTo>
                  <a:lnTo>
                    <a:pt x="51" y="52"/>
                  </a:lnTo>
                  <a:lnTo>
                    <a:pt x="51" y="22"/>
                  </a:lnTo>
                  <a:lnTo>
                    <a:pt x="41" y="16"/>
                  </a:lnTo>
                  <a:lnTo>
                    <a:pt x="34" y="0"/>
                  </a:lnTo>
                  <a:lnTo>
                    <a:pt x="3" y="25"/>
                  </a:lnTo>
                  <a:lnTo>
                    <a:pt x="0" y="45"/>
                  </a:lnTo>
                  <a:lnTo>
                    <a:pt x="22" y="79"/>
                  </a:lnTo>
                  <a:lnTo>
                    <a:pt x="16" y="103"/>
                  </a:lnTo>
                  <a:lnTo>
                    <a:pt x="28" y="117"/>
                  </a:lnTo>
                  <a:lnTo>
                    <a:pt x="42" y="156"/>
                  </a:lnTo>
                  <a:lnTo>
                    <a:pt x="25" y="194"/>
                  </a:lnTo>
                  <a:lnTo>
                    <a:pt x="25" y="206"/>
                  </a:lnTo>
                  <a:lnTo>
                    <a:pt x="28" y="222"/>
                  </a:lnTo>
                  <a:lnTo>
                    <a:pt x="32" y="220"/>
                  </a:lnTo>
                  <a:lnTo>
                    <a:pt x="59" y="252"/>
                  </a:lnTo>
                  <a:lnTo>
                    <a:pt x="59" y="24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85" name="Freeform 7186"/>
            <p:cNvSpPr>
              <a:spLocks/>
            </p:cNvSpPr>
            <p:nvPr/>
          </p:nvSpPr>
          <p:spPr bwMode="gray">
            <a:xfrm>
              <a:off x="8529759" y="4008633"/>
              <a:ext cx="94809" cy="142921"/>
            </a:xfrm>
            <a:custGeom>
              <a:avLst/>
              <a:gdLst>
                <a:gd name="T0" fmla="*/ 0 w 64"/>
                <a:gd name="T1" fmla="*/ 5 h 94"/>
                <a:gd name="T2" fmla="*/ 0 w 64"/>
                <a:gd name="T3" fmla="*/ 0 h 94"/>
                <a:gd name="T4" fmla="*/ 11 w 64"/>
                <a:gd name="T5" fmla="*/ 5 h 94"/>
                <a:gd name="T6" fmla="*/ 14 w 64"/>
                <a:gd name="T7" fmla="*/ 14 h 94"/>
                <a:gd name="T8" fmla="*/ 18 w 64"/>
                <a:gd name="T9" fmla="*/ 16 h 94"/>
                <a:gd name="T10" fmla="*/ 29 w 64"/>
                <a:gd name="T11" fmla="*/ 11 h 94"/>
                <a:gd name="T12" fmla="*/ 49 w 64"/>
                <a:gd name="T13" fmla="*/ 31 h 94"/>
                <a:gd name="T14" fmla="*/ 49 w 64"/>
                <a:gd name="T15" fmla="*/ 68 h 94"/>
                <a:gd name="T16" fmla="*/ 64 w 64"/>
                <a:gd name="T17" fmla="*/ 94 h 94"/>
                <a:gd name="T18" fmla="*/ 52 w 64"/>
                <a:gd name="T19" fmla="*/ 94 h 94"/>
                <a:gd name="T20" fmla="*/ 18 w 64"/>
                <a:gd name="T21" fmla="*/ 69 h 94"/>
                <a:gd name="T22" fmla="*/ 5 w 64"/>
                <a:gd name="T23" fmla="*/ 43 h 94"/>
                <a:gd name="T24" fmla="*/ 0 w 64"/>
                <a:gd name="T25"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94">
                  <a:moveTo>
                    <a:pt x="0" y="5"/>
                  </a:moveTo>
                  <a:lnTo>
                    <a:pt x="0" y="0"/>
                  </a:lnTo>
                  <a:lnTo>
                    <a:pt x="11" y="5"/>
                  </a:lnTo>
                  <a:lnTo>
                    <a:pt x="14" y="14"/>
                  </a:lnTo>
                  <a:lnTo>
                    <a:pt x="18" y="16"/>
                  </a:lnTo>
                  <a:lnTo>
                    <a:pt x="29" y="11"/>
                  </a:lnTo>
                  <a:lnTo>
                    <a:pt x="49" y="31"/>
                  </a:lnTo>
                  <a:lnTo>
                    <a:pt x="49" y="68"/>
                  </a:lnTo>
                  <a:lnTo>
                    <a:pt x="64" y="94"/>
                  </a:lnTo>
                  <a:lnTo>
                    <a:pt x="52" y="94"/>
                  </a:lnTo>
                  <a:lnTo>
                    <a:pt x="18" y="69"/>
                  </a:lnTo>
                  <a:lnTo>
                    <a:pt x="5" y="43"/>
                  </a:lnTo>
                  <a:lnTo>
                    <a:pt x="0" y="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86" name="Freeform 7187"/>
            <p:cNvSpPr>
              <a:spLocks/>
            </p:cNvSpPr>
            <p:nvPr/>
          </p:nvSpPr>
          <p:spPr bwMode="gray">
            <a:xfrm>
              <a:off x="8529759" y="4008633"/>
              <a:ext cx="94809" cy="142921"/>
            </a:xfrm>
            <a:custGeom>
              <a:avLst/>
              <a:gdLst>
                <a:gd name="T0" fmla="*/ 0 w 64"/>
                <a:gd name="T1" fmla="*/ 5 h 94"/>
                <a:gd name="T2" fmla="*/ 0 w 64"/>
                <a:gd name="T3" fmla="*/ 0 h 94"/>
                <a:gd name="T4" fmla="*/ 11 w 64"/>
                <a:gd name="T5" fmla="*/ 5 h 94"/>
                <a:gd name="T6" fmla="*/ 14 w 64"/>
                <a:gd name="T7" fmla="*/ 14 h 94"/>
                <a:gd name="T8" fmla="*/ 18 w 64"/>
                <a:gd name="T9" fmla="*/ 16 h 94"/>
                <a:gd name="T10" fmla="*/ 29 w 64"/>
                <a:gd name="T11" fmla="*/ 11 h 94"/>
                <a:gd name="T12" fmla="*/ 49 w 64"/>
                <a:gd name="T13" fmla="*/ 31 h 94"/>
                <a:gd name="T14" fmla="*/ 49 w 64"/>
                <a:gd name="T15" fmla="*/ 68 h 94"/>
                <a:gd name="T16" fmla="*/ 64 w 64"/>
                <a:gd name="T17" fmla="*/ 94 h 94"/>
                <a:gd name="T18" fmla="*/ 52 w 64"/>
                <a:gd name="T19" fmla="*/ 94 h 94"/>
                <a:gd name="T20" fmla="*/ 18 w 64"/>
                <a:gd name="T21" fmla="*/ 69 h 94"/>
                <a:gd name="T22" fmla="*/ 5 w 64"/>
                <a:gd name="T23" fmla="*/ 43 h 94"/>
                <a:gd name="T24" fmla="*/ 0 w 64"/>
                <a:gd name="T25"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94">
                  <a:moveTo>
                    <a:pt x="0" y="5"/>
                  </a:moveTo>
                  <a:lnTo>
                    <a:pt x="0" y="0"/>
                  </a:lnTo>
                  <a:lnTo>
                    <a:pt x="11" y="5"/>
                  </a:lnTo>
                  <a:lnTo>
                    <a:pt x="14" y="14"/>
                  </a:lnTo>
                  <a:lnTo>
                    <a:pt x="18" y="16"/>
                  </a:lnTo>
                  <a:lnTo>
                    <a:pt x="29" y="11"/>
                  </a:lnTo>
                  <a:lnTo>
                    <a:pt x="49" y="31"/>
                  </a:lnTo>
                  <a:lnTo>
                    <a:pt x="49" y="68"/>
                  </a:lnTo>
                  <a:lnTo>
                    <a:pt x="64" y="94"/>
                  </a:lnTo>
                  <a:lnTo>
                    <a:pt x="52" y="94"/>
                  </a:lnTo>
                  <a:lnTo>
                    <a:pt x="18" y="69"/>
                  </a:lnTo>
                  <a:lnTo>
                    <a:pt x="5" y="43"/>
                  </a:lnTo>
                  <a:lnTo>
                    <a:pt x="0" y="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87" name="Freeform 7188"/>
            <p:cNvSpPr>
              <a:spLocks/>
            </p:cNvSpPr>
            <p:nvPr/>
          </p:nvSpPr>
          <p:spPr bwMode="gray">
            <a:xfrm>
              <a:off x="8531241" y="3569225"/>
              <a:ext cx="189618" cy="386193"/>
            </a:xfrm>
            <a:custGeom>
              <a:avLst/>
              <a:gdLst>
                <a:gd name="T0" fmla="*/ 0 w 128"/>
                <a:gd name="T1" fmla="*/ 14 h 254"/>
                <a:gd name="T2" fmla="*/ 19 w 128"/>
                <a:gd name="T3" fmla="*/ 38 h 254"/>
                <a:gd name="T4" fmla="*/ 36 w 128"/>
                <a:gd name="T5" fmla="*/ 43 h 254"/>
                <a:gd name="T6" fmla="*/ 44 w 128"/>
                <a:gd name="T7" fmla="*/ 59 h 254"/>
                <a:gd name="T8" fmla="*/ 34 w 128"/>
                <a:gd name="T9" fmla="*/ 65 h 254"/>
                <a:gd name="T10" fmla="*/ 76 w 128"/>
                <a:gd name="T11" fmla="*/ 104 h 254"/>
                <a:gd name="T12" fmla="*/ 79 w 128"/>
                <a:gd name="T13" fmla="*/ 111 h 254"/>
                <a:gd name="T14" fmla="*/ 95 w 128"/>
                <a:gd name="T15" fmla="*/ 132 h 254"/>
                <a:gd name="T16" fmla="*/ 99 w 128"/>
                <a:gd name="T17" fmla="*/ 149 h 254"/>
                <a:gd name="T18" fmla="*/ 104 w 128"/>
                <a:gd name="T19" fmla="*/ 189 h 254"/>
                <a:gd name="T20" fmla="*/ 80 w 128"/>
                <a:gd name="T21" fmla="*/ 203 h 254"/>
                <a:gd name="T22" fmla="*/ 77 w 128"/>
                <a:gd name="T23" fmla="*/ 215 h 254"/>
                <a:gd name="T24" fmla="*/ 60 w 128"/>
                <a:gd name="T25" fmla="*/ 224 h 254"/>
                <a:gd name="T26" fmla="*/ 67 w 128"/>
                <a:gd name="T27" fmla="*/ 230 h 254"/>
                <a:gd name="T28" fmla="*/ 69 w 128"/>
                <a:gd name="T29" fmla="*/ 254 h 254"/>
                <a:gd name="T30" fmla="*/ 89 w 128"/>
                <a:gd name="T31" fmla="*/ 241 h 254"/>
                <a:gd name="T32" fmla="*/ 93 w 128"/>
                <a:gd name="T33" fmla="*/ 224 h 254"/>
                <a:gd name="T34" fmla="*/ 101 w 128"/>
                <a:gd name="T35" fmla="*/ 224 h 254"/>
                <a:gd name="T36" fmla="*/ 128 w 128"/>
                <a:gd name="T37" fmla="*/ 206 h 254"/>
                <a:gd name="T38" fmla="*/ 128 w 128"/>
                <a:gd name="T39" fmla="*/ 165 h 254"/>
                <a:gd name="T40" fmla="*/ 118 w 128"/>
                <a:gd name="T41" fmla="*/ 138 h 254"/>
                <a:gd name="T42" fmla="*/ 67 w 128"/>
                <a:gd name="T43" fmla="*/ 82 h 254"/>
                <a:gd name="T44" fmla="*/ 60 w 128"/>
                <a:gd name="T45" fmla="*/ 72 h 254"/>
                <a:gd name="T46" fmla="*/ 63 w 128"/>
                <a:gd name="T47" fmla="*/ 56 h 254"/>
                <a:gd name="T48" fmla="*/ 77 w 128"/>
                <a:gd name="T49" fmla="*/ 37 h 254"/>
                <a:gd name="T50" fmla="*/ 90 w 128"/>
                <a:gd name="T51" fmla="*/ 30 h 254"/>
                <a:gd name="T52" fmla="*/ 71 w 128"/>
                <a:gd name="T53" fmla="*/ 22 h 254"/>
                <a:gd name="T54" fmla="*/ 66 w 128"/>
                <a:gd name="T55" fmla="*/ 6 h 254"/>
                <a:gd name="T56" fmla="*/ 48 w 128"/>
                <a:gd name="T57" fmla="*/ 0 h 254"/>
                <a:gd name="T58" fmla="*/ 13 w 128"/>
                <a:gd name="T59" fmla="*/ 9 h 254"/>
                <a:gd name="T60" fmla="*/ 1 w 128"/>
                <a:gd name="T61" fmla="*/ 6 h 254"/>
                <a:gd name="T62" fmla="*/ 0 w 128"/>
                <a:gd name="T63" fmla="*/ 1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254">
                  <a:moveTo>
                    <a:pt x="0" y="14"/>
                  </a:moveTo>
                  <a:lnTo>
                    <a:pt x="19" y="38"/>
                  </a:lnTo>
                  <a:lnTo>
                    <a:pt x="36" y="43"/>
                  </a:lnTo>
                  <a:lnTo>
                    <a:pt x="44" y="59"/>
                  </a:lnTo>
                  <a:lnTo>
                    <a:pt x="34" y="65"/>
                  </a:lnTo>
                  <a:lnTo>
                    <a:pt x="76" y="104"/>
                  </a:lnTo>
                  <a:lnTo>
                    <a:pt x="79" y="111"/>
                  </a:lnTo>
                  <a:lnTo>
                    <a:pt x="95" y="132"/>
                  </a:lnTo>
                  <a:lnTo>
                    <a:pt x="99" y="149"/>
                  </a:lnTo>
                  <a:lnTo>
                    <a:pt x="104" y="189"/>
                  </a:lnTo>
                  <a:lnTo>
                    <a:pt x="80" y="203"/>
                  </a:lnTo>
                  <a:lnTo>
                    <a:pt x="77" y="215"/>
                  </a:lnTo>
                  <a:lnTo>
                    <a:pt x="60" y="224"/>
                  </a:lnTo>
                  <a:lnTo>
                    <a:pt x="67" y="230"/>
                  </a:lnTo>
                  <a:lnTo>
                    <a:pt x="69" y="254"/>
                  </a:lnTo>
                  <a:lnTo>
                    <a:pt x="89" y="241"/>
                  </a:lnTo>
                  <a:lnTo>
                    <a:pt x="93" y="224"/>
                  </a:lnTo>
                  <a:lnTo>
                    <a:pt x="101" y="224"/>
                  </a:lnTo>
                  <a:lnTo>
                    <a:pt x="128" y="206"/>
                  </a:lnTo>
                  <a:lnTo>
                    <a:pt x="128" y="165"/>
                  </a:lnTo>
                  <a:lnTo>
                    <a:pt x="118" y="138"/>
                  </a:lnTo>
                  <a:lnTo>
                    <a:pt x="67" y="82"/>
                  </a:lnTo>
                  <a:lnTo>
                    <a:pt x="60" y="72"/>
                  </a:lnTo>
                  <a:lnTo>
                    <a:pt x="63" y="56"/>
                  </a:lnTo>
                  <a:lnTo>
                    <a:pt x="77" y="37"/>
                  </a:lnTo>
                  <a:lnTo>
                    <a:pt x="90" y="30"/>
                  </a:lnTo>
                  <a:lnTo>
                    <a:pt x="71" y="22"/>
                  </a:lnTo>
                  <a:lnTo>
                    <a:pt x="66" y="6"/>
                  </a:lnTo>
                  <a:lnTo>
                    <a:pt x="48" y="0"/>
                  </a:lnTo>
                  <a:lnTo>
                    <a:pt x="13" y="9"/>
                  </a:lnTo>
                  <a:lnTo>
                    <a:pt x="1" y="6"/>
                  </a:lnTo>
                  <a:lnTo>
                    <a:pt x="0" y="1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88" name="Freeform 7189"/>
            <p:cNvSpPr>
              <a:spLocks/>
            </p:cNvSpPr>
            <p:nvPr/>
          </p:nvSpPr>
          <p:spPr bwMode="gray">
            <a:xfrm>
              <a:off x="8531241" y="3569225"/>
              <a:ext cx="189618" cy="386193"/>
            </a:xfrm>
            <a:custGeom>
              <a:avLst/>
              <a:gdLst>
                <a:gd name="T0" fmla="*/ 0 w 128"/>
                <a:gd name="T1" fmla="*/ 14 h 254"/>
                <a:gd name="T2" fmla="*/ 19 w 128"/>
                <a:gd name="T3" fmla="*/ 38 h 254"/>
                <a:gd name="T4" fmla="*/ 36 w 128"/>
                <a:gd name="T5" fmla="*/ 43 h 254"/>
                <a:gd name="T6" fmla="*/ 44 w 128"/>
                <a:gd name="T7" fmla="*/ 59 h 254"/>
                <a:gd name="T8" fmla="*/ 34 w 128"/>
                <a:gd name="T9" fmla="*/ 65 h 254"/>
                <a:gd name="T10" fmla="*/ 76 w 128"/>
                <a:gd name="T11" fmla="*/ 104 h 254"/>
                <a:gd name="T12" fmla="*/ 79 w 128"/>
                <a:gd name="T13" fmla="*/ 111 h 254"/>
                <a:gd name="T14" fmla="*/ 95 w 128"/>
                <a:gd name="T15" fmla="*/ 132 h 254"/>
                <a:gd name="T16" fmla="*/ 99 w 128"/>
                <a:gd name="T17" fmla="*/ 149 h 254"/>
                <a:gd name="T18" fmla="*/ 104 w 128"/>
                <a:gd name="T19" fmla="*/ 189 h 254"/>
                <a:gd name="T20" fmla="*/ 80 w 128"/>
                <a:gd name="T21" fmla="*/ 203 h 254"/>
                <a:gd name="T22" fmla="*/ 77 w 128"/>
                <a:gd name="T23" fmla="*/ 215 h 254"/>
                <a:gd name="T24" fmla="*/ 60 w 128"/>
                <a:gd name="T25" fmla="*/ 224 h 254"/>
                <a:gd name="T26" fmla="*/ 67 w 128"/>
                <a:gd name="T27" fmla="*/ 230 h 254"/>
                <a:gd name="T28" fmla="*/ 69 w 128"/>
                <a:gd name="T29" fmla="*/ 254 h 254"/>
                <a:gd name="T30" fmla="*/ 89 w 128"/>
                <a:gd name="T31" fmla="*/ 241 h 254"/>
                <a:gd name="T32" fmla="*/ 93 w 128"/>
                <a:gd name="T33" fmla="*/ 224 h 254"/>
                <a:gd name="T34" fmla="*/ 101 w 128"/>
                <a:gd name="T35" fmla="*/ 224 h 254"/>
                <a:gd name="T36" fmla="*/ 128 w 128"/>
                <a:gd name="T37" fmla="*/ 206 h 254"/>
                <a:gd name="T38" fmla="*/ 128 w 128"/>
                <a:gd name="T39" fmla="*/ 165 h 254"/>
                <a:gd name="T40" fmla="*/ 118 w 128"/>
                <a:gd name="T41" fmla="*/ 138 h 254"/>
                <a:gd name="T42" fmla="*/ 67 w 128"/>
                <a:gd name="T43" fmla="*/ 82 h 254"/>
                <a:gd name="T44" fmla="*/ 60 w 128"/>
                <a:gd name="T45" fmla="*/ 72 h 254"/>
                <a:gd name="T46" fmla="*/ 63 w 128"/>
                <a:gd name="T47" fmla="*/ 56 h 254"/>
                <a:gd name="T48" fmla="*/ 77 w 128"/>
                <a:gd name="T49" fmla="*/ 37 h 254"/>
                <a:gd name="T50" fmla="*/ 90 w 128"/>
                <a:gd name="T51" fmla="*/ 30 h 254"/>
                <a:gd name="T52" fmla="*/ 71 w 128"/>
                <a:gd name="T53" fmla="*/ 22 h 254"/>
                <a:gd name="T54" fmla="*/ 66 w 128"/>
                <a:gd name="T55" fmla="*/ 6 h 254"/>
                <a:gd name="T56" fmla="*/ 48 w 128"/>
                <a:gd name="T57" fmla="*/ 0 h 254"/>
                <a:gd name="T58" fmla="*/ 13 w 128"/>
                <a:gd name="T59" fmla="*/ 9 h 254"/>
                <a:gd name="T60" fmla="*/ 1 w 128"/>
                <a:gd name="T61" fmla="*/ 6 h 254"/>
                <a:gd name="T62" fmla="*/ 0 w 128"/>
                <a:gd name="T63" fmla="*/ 1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254">
                  <a:moveTo>
                    <a:pt x="0" y="14"/>
                  </a:moveTo>
                  <a:lnTo>
                    <a:pt x="19" y="38"/>
                  </a:lnTo>
                  <a:lnTo>
                    <a:pt x="36" y="43"/>
                  </a:lnTo>
                  <a:lnTo>
                    <a:pt x="44" y="59"/>
                  </a:lnTo>
                  <a:lnTo>
                    <a:pt x="34" y="65"/>
                  </a:lnTo>
                  <a:lnTo>
                    <a:pt x="76" y="104"/>
                  </a:lnTo>
                  <a:lnTo>
                    <a:pt x="79" y="111"/>
                  </a:lnTo>
                  <a:lnTo>
                    <a:pt x="95" y="132"/>
                  </a:lnTo>
                  <a:lnTo>
                    <a:pt x="99" y="149"/>
                  </a:lnTo>
                  <a:lnTo>
                    <a:pt x="104" y="189"/>
                  </a:lnTo>
                  <a:lnTo>
                    <a:pt x="80" y="203"/>
                  </a:lnTo>
                  <a:lnTo>
                    <a:pt x="77" y="215"/>
                  </a:lnTo>
                  <a:lnTo>
                    <a:pt x="60" y="224"/>
                  </a:lnTo>
                  <a:lnTo>
                    <a:pt x="67" y="230"/>
                  </a:lnTo>
                  <a:lnTo>
                    <a:pt x="69" y="254"/>
                  </a:lnTo>
                  <a:lnTo>
                    <a:pt x="89" y="241"/>
                  </a:lnTo>
                  <a:lnTo>
                    <a:pt x="93" y="224"/>
                  </a:lnTo>
                  <a:lnTo>
                    <a:pt x="101" y="224"/>
                  </a:lnTo>
                  <a:lnTo>
                    <a:pt x="128" y="206"/>
                  </a:lnTo>
                  <a:lnTo>
                    <a:pt x="128" y="165"/>
                  </a:lnTo>
                  <a:lnTo>
                    <a:pt x="118" y="138"/>
                  </a:lnTo>
                  <a:lnTo>
                    <a:pt x="67" y="82"/>
                  </a:lnTo>
                  <a:lnTo>
                    <a:pt x="60" y="72"/>
                  </a:lnTo>
                  <a:lnTo>
                    <a:pt x="63" y="56"/>
                  </a:lnTo>
                  <a:lnTo>
                    <a:pt x="77" y="37"/>
                  </a:lnTo>
                  <a:lnTo>
                    <a:pt x="90" y="30"/>
                  </a:lnTo>
                  <a:lnTo>
                    <a:pt x="71" y="22"/>
                  </a:lnTo>
                  <a:lnTo>
                    <a:pt x="66" y="6"/>
                  </a:lnTo>
                  <a:lnTo>
                    <a:pt x="48" y="0"/>
                  </a:lnTo>
                  <a:lnTo>
                    <a:pt x="13" y="9"/>
                  </a:lnTo>
                  <a:lnTo>
                    <a:pt x="1" y="6"/>
                  </a:lnTo>
                  <a:lnTo>
                    <a:pt x="0" y="1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89" name="Freeform 7190"/>
            <p:cNvSpPr>
              <a:spLocks/>
            </p:cNvSpPr>
            <p:nvPr/>
          </p:nvSpPr>
          <p:spPr bwMode="gray">
            <a:xfrm>
              <a:off x="8563832" y="3795770"/>
              <a:ext cx="121475" cy="114033"/>
            </a:xfrm>
            <a:custGeom>
              <a:avLst/>
              <a:gdLst>
                <a:gd name="T0" fmla="*/ 0 w 82"/>
                <a:gd name="T1" fmla="*/ 25 h 75"/>
                <a:gd name="T2" fmla="*/ 7 w 82"/>
                <a:gd name="T3" fmla="*/ 8 h 75"/>
                <a:gd name="T4" fmla="*/ 42 w 82"/>
                <a:gd name="T5" fmla="*/ 6 h 75"/>
                <a:gd name="T6" fmla="*/ 57 w 82"/>
                <a:gd name="T7" fmla="*/ 11 h 75"/>
                <a:gd name="T8" fmla="*/ 58 w 82"/>
                <a:gd name="T9" fmla="*/ 5 h 75"/>
                <a:gd name="T10" fmla="*/ 77 w 82"/>
                <a:gd name="T11" fmla="*/ 0 h 75"/>
                <a:gd name="T12" fmla="*/ 82 w 82"/>
                <a:gd name="T13" fmla="*/ 40 h 75"/>
                <a:gd name="T14" fmla="*/ 58 w 82"/>
                <a:gd name="T15" fmla="*/ 54 h 75"/>
                <a:gd name="T16" fmla="*/ 55 w 82"/>
                <a:gd name="T17" fmla="*/ 66 h 75"/>
                <a:gd name="T18" fmla="*/ 38 w 82"/>
                <a:gd name="T19" fmla="*/ 75 h 75"/>
                <a:gd name="T20" fmla="*/ 17 w 82"/>
                <a:gd name="T21" fmla="*/ 66 h 75"/>
                <a:gd name="T22" fmla="*/ 6 w 82"/>
                <a:gd name="T23" fmla="*/ 46 h 75"/>
                <a:gd name="T24" fmla="*/ 0 w 82"/>
                <a:gd name="T25"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75">
                  <a:moveTo>
                    <a:pt x="0" y="25"/>
                  </a:moveTo>
                  <a:lnTo>
                    <a:pt x="7" y="8"/>
                  </a:lnTo>
                  <a:lnTo>
                    <a:pt x="42" y="6"/>
                  </a:lnTo>
                  <a:lnTo>
                    <a:pt x="57" y="11"/>
                  </a:lnTo>
                  <a:lnTo>
                    <a:pt x="58" y="5"/>
                  </a:lnTo>
                  <a:lnTo>
                    <a:pt x="77" y="0"/>
                  </a:lnTo>
                  <a:lnTo>
                    <a:pt x="82" y="40"/>
                  </a:lnTo>
                  <a:lnTo>
                    <a:pt x="58" y="54"/>
                  </a:lnTo>
                  <a:lnTo>
                    <a:pt x="55" y="66"/>
                  </a:lnTo>
                  <a:lnTo>
                    <a:pt x="38" y="75"/>
                  </a:lnTo>
                  <a:lnTo>
                    <a:pt x="17" y="66"/>
                  </a:lnTo>
                  <a:lnTo>
                    <a:pt x="6" y="46"/>
                  </a:lnTo>
                  <a:lnTo>
                    <a:pt x="0" y="2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90" name="Freeform 7191"/>
            <p:cNvSpPr>
              <a:spLocks/>
            </p:cNvSpPr>
            <p:nvPr/>
          </p:nvSpPr>
          <p:spPr bwMode="gray">
            <a:xfrm>
              <a:off x="8563832" y="3795770"/>
              <a:ext cx="121475" cy="114033"/>
            </a:xfrm>
            <a:custGeom>
              <a:avLst/>
              <a:gdLst>
                <a:gd name="T0" fmla="*/ 0 w 82"/>
                <a:gd name="T1" fmla="*/ 25 h 75"/>
                <a:gd name="T2" fmla="*/ 7 w 82"/>
                <a:gd name="T3" fmla="*/ 8 h 75"/>
                <a:gd name="T4" fmla="*/ 42 w 82"/>
                <a:gd name="T5" fmla="*/ 6 h 75"/>
                <a:gd name="T6" fmla="*/ 57 w 82"/>
                <a:gd name="T7" fmla="*/ 11 h 75"/>
                <a:gd name="T8" fmla="*/ 58 w 82"/>
                <a:gd name="T9" fmla="*/ 5 h 75"/>
                <a:gd name="T10" fmla="*/ 77 w 82"/>
                <a:gd name="T11" fmla="*/ 0 h 75"/>
                <a:gd name="T12" fmla="*/ 82 w 82"/>
                <a:gd name="T13" fmla="*/ 40 h 75"/>
                <a:gd name="T14" fmla="*/ 58 w 82"/>
                <a:gd name="T15" fmla="*/ 54 h 75"/>
                <a:gd name="T16" fmla="*/ 55 w 82"/>
                <a:gd name="T17" fmla="*/ 66 h 75"/>
                <a:gd name="T18" fmla="*/ 38 w 82"/>
                <a:gd name="T19" fmla="*/ 75 h 75"/>
                <a:gd name="T20" fmla="*/ 17 w 82"/>
                <a:gd name="T21" fmla="*/ 66 h 75"/>
                <a:gd name="T22" fmla="*/ 6 w 82"/>
                <a:gd name="T23" fmla="*/ 46 h 75"/>
                <a:gd name="T24" fmla="*/ 0 w 82"/>
                <a:gd name="T25"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75">
                  <a:moveTo>
                    <a:pt x="0" y="25"/>
                  </a:moveTo>
                  <a:lnTo>
                    <a:pt x="7" y="8"/>
                  </a:lnTo>
                  <a:lnTo>
                    <a:pt x="42" y="6"/>
                  </a:lnTo>
                  <a:lnTo>
                    <a:pt x="57" y="11"/>
                  </a:lnTo>
                  <a:lnTo>
                    <a:pt x="58" y="5"/>
                  </a:lnTo>
                  <a:lnTo>
                    <a:pt x="77" y="0"/>
                  </a:lnTo>
                  <a:lnTo>
                    <a:pt x="82" y="40"/>
                  </a:lnTo>
                  <a:lnTo>
                    <a:pt x="58" y="54"/>
                  </a:lnTo>
                  <a:lnTo>
                    <a:pt x="55" y="66"/>
                  </a:lnTo>
                  <a:lnTo>
                    <a:pt x="38" y="75"/>
                  </a:lnTo>
                  <a:lnTo>
                    <a:pt x="17" y="66"/>
                  </a:lnTo>
                  <a:lnTo>
                    <a:pt x="6" y="46"/>
                  </a:lnTo>
                  <a:lnTo>
                    <a:pt x="0" y="2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91" name="Freeform 7192"/>
            <p:cNvSpPr>
              <a:spLocks/>
            </p:cNvSpPr>
            <p:nvPr/>
          </p:nvSpPr>
          <p:spPr bwMode="gray">
            <a:xfrm>
              <a:off x="8492724" y="3585949"/>
              <a:ext cx="185174" cy="226546"/>
            </a:xfrm>
            <a:custGeom>
              <a:avLst/>
              <a:gdLst>
                <a:gd name="T0" fmla="*/ 125 w 125"/>
                <a:gd name="T1" fmla="*/ 138 h 149"/>
                <a:gd name="T2" fmla="*/ 121 w 125"/>
                <a:gd name="T3" fmla="*/ 121 h 149"/>
                <a:gd name="T4" fmla="*/ 105 w 125"/>
                <a:gd name="T5" fmla="*/ 100 h 149"/>
                <a:gd name="T6" fmla="*/ 102 w 125"/>
                <a:gd name="T7" fmla="*/ 93 h 149"/>
                <a:gd name="T8" fmla="*/ 60 w 125"/>
                <a:gd name="T9" fmla="*/ 54 h 149"/>
                <a:gd name="T10" fmla="*/ 70 w 125"/>
                <a:gd name="T11" fmla="*/ 48 h 149"/>
                <a:gd name="T12" fmla="*/ 62 w 125"/>
                <a:gd name="T13" fmla="*/ 32 h 149"/>
                <a:gd name="T14" fmla="*/ 45 w 125"/>
                <a:gd name="T15" fmla="*/ 27 h 149"/>
                <a:gd name="T16" fmla="*/ 26 w 125"/>
                <a:gd name="T17" fmla="*/ 3 h 149"/>
                <a:gd name="T18" fmla="*/ 19 w 125"/>
                <a:gd name="T19" fmla="*/ 0 h 149"/>
                <a:gd name="T20" fmla="*/ 20 w 125"/>
                <a:gd name="T21" fmla="*/ 20 h 149"/>
                <a:gd name="T22" fmla="*/ 14 w 125"/>
                <a:gd name="T23" fmla="*/ 22 h 149"/>
                <a:gd name="T24" fmla="*/ 11 w 125"/>
                <a:gd name="T25" fmla="*/ 14 h 149"/>
                <a:gd name="T26" fmla="*/ 0 w 125"/>
                <a:gd name="T27" fmla="*/ 32 h 149"/>
                <a:gd name="T28" fmla="*/ 7 w 125"/>
                <a:gd name="T29" fmla="*/ 48 h 149"/>
                <a:gd name="T30" fmla="*/ 17 w 125"/>
                <a:gd name="T31" fmla="*/ 54 h 149"/>
                <a:gd name="T32" fmla="*/ 17 w 125"/>
                <a:gd name="T33" fmla="*/ 84 h 149"/>
                <a:gd name="T34" fmla="*/ 33 w 125"/>
                <a:gd name="T35" fmla="*/ 74 h 149"/>
                <a:gd name="T36" fmla="*/ 43 w 125"/>
                <a:gd name="T37" fmla="*/ 81 h 149"/>
                <a:gd name="T38" fmla="*/ 55 w 125"/>
                <a:gd name="T39" fmla="*/ 71 h 149"/>
                <a:gd name="T40" fmla="*/ 73 w 125"/>
                <a:gd name="T41" fmla="*/ 87 h 149"/>
                <a:gd name="T42" fmla="*/ 78 w 125"/>
                <a:gd name="T43" fmla="*/ 109 h 149"/>
                <a:gd name="T44" fmla="*/ 93 w 125"/>
                <a:gd name="T45" fmla="*/ 125 h 149"/>
                <a:gd name="T46" fmla="*/ 90 w 125"/>
                <a:gd name="T47" fmla="*/ 144 h 149"/>
                <a:gd name="T48" fmla="*/ 105 w 125"/>
                <a:gd name="T49" fmla="*/ 149 h 149"/>
                <a:gd name="T50" fmla="*/ 106 w 125"/>
                <a:gd name="T51" fmla="*/ 143 h 149"/>
                <a:gd name="T52" fmla="*/ 125 w 125"/>
                <a:gd name="T53" fmla="*/ 13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 h="149">
                  <a:moveTo>
                    <a:pt x="125" y="138"/>
                  </a:moveTo>
                  <a:lnTo>
                    <a:pt x="121" y="121"/>
                  </a:lnTo>
                  <a:lnTo>
                    <a:pt x="105" y="100"/>
                  </a:lnTo>
                  <a:lnTo>
                    <a:pt x="102" y="93"/>
                  </a:lnTo>
                  <a:lnTo>
                    <a:pt x="60" y="54"/>
                  </a:lnTo>
                  <a:lnTo>
                    <a:pt x="70" y="48"/>
                  </a:lnTo>
                  <a:lnTo>
                    <a:pt x="62" y="32"/>
                  </a:lnTo>
                  <a:lnTo>
                    <a:pt x="45" y="27"/>
                  </a:lnTo>
                  <a:lnTo>
                    <a:pt x="26" y="3"/>
                  </a:lnTo>
                  <a:lnTo>
                    <a:pt x="19" y="0"/>
                  </a:lnTo>
                  <a:lnTo>
                    <a:pt x="20" y="20"/>
                  </a:lnTo>
                  <a:lnTo>
                    <a:pt x="14" y="22"/>
                  </a:lnTo>
                  <a:lnTo>
                    <a:pt x="11" y="14"/>
                  </a:lnTo>
                  <a:lnTo>
                    <a:pt x="0" y="32"/>
                  </a:lnTo>
                  <a:lnTo>
                    <a:pt x="7" y="48"/>
                  </a:lnTo>
                  <a:lnTo>
                    <a:pt x="17" y="54"/>
                  </a:lnTo>
                  <a:lnTo>
                    <a:pt x="17" y="84"/>
                  </a:lnTo>
                  <a:lnTo>
                    <a:pt x="33" y="74"/>
                  </a:lnTo>
                  <a:lnTo>
                    <a:pt x="43" y="81"/>
                  </a:lnTo>
                  <a:lnTo>
                    <a:pt x="55" y="71"/>
                  </a:lnTo>
                  <a:lnTo>
                    <a:pt x="73" y="87"/>
                  </a:lnTo>
                  <a:lnTo>
                    <a:pt x="78" y="109"/>
                  </a:lnTo>
                  <a:lnTo>
                    <a:pt x="93" y="125"/>
                  </a:lnTo>
                  <a:lnTo>
                    <a:pt x="90" y="144"/>
                  </a:lnTo>
                  <a:lnTo>
                    <a:pt x="105" y="149"/>
                  </a:lnTo>
                  <a:lnTo>
                    <a:pt x="106" y="143"/>
                  </a:lnTo>
                  <a:lnTo>
                    <a:pt x="125" y="13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92" name="Freeform 7193"/>
            <p:cNvSpPr>
              <a:spLocks/>
            </p:cNvSpPr>
            <p:nvPr/>
          </p:nvSpPr>
          <p:spPr bwMode="gray">
            <a:xfrm>
              <a:off x="8492724" y="3585949"/>
              <a:ext cx="185174" cy="226546"/>
            </a:xfrm>
            <a:custGeom>
              <a:avLst/>
              <a:gdLst>
                <a:gd name="T0" fmla="*/ 125 w 125"/>
                <a:gd name="T1" fmla="*/ 138 h 149"/>
                <a:gd name="T2" fmla="*/ 121 w 125"/>
                <a:gd name="T3" fmla="*/ 121 h 149"/>
                <a:gd name="T4" fmla="*/ 105 w 125"/>
                <a:gd name="T5" fmla="*/ 100 h 149"/>
                <a:gd name="T6" fmla="*/ 102 w 125"/>
                <a:gd name="T7" fmla="*/ 93 h 149"/>
                <a:gd name="T8" fmla="*/ 60 w 125"/>
                <a:gd name="T9" fmla="*/ 54 h 149"/>
                <a:gd name="T10" fmla="*/ 70 w 125"/>
                <a:gd name="T11" fmla="*/ 48 h 149"/>
                <a:gd name="T12" fmla="*/ 62 w 125"/>
                <a:gd name="T13" fmla="*/ 32 h 149"/>
                <a:gd name="T14" fmla="*/ 45 w 125"/>
                <a:gd name="T15" fmla="*/ 27 h 149"/>
                <a:gd name="T16" fmla="*/ 26 w 125"/>
                <a:gd name="T17" fmla="*/ 3 h 149"/>
                <a:gd name="T18" fmla="*/ 19 w 125"/>
                <a:gd name="T19" fmla="*/ 0 h 149"/>
                <a:gd name="T20" fmla="*/ 20 w 125"/>
                <a:gd name="T21" fmla="*/ 20 h 149"/>
                <a:gd name="T22" fmla="*/ 14 w 125"/>
                <a:gd name="T23" fmla="*/ 22 h 149"/>
                <a:gd name="T24" fmla="*/ 11 w 125"/>
                <a:gd name="T25" fmla="*/ 14 h 149"/>
                <a:gd name="T26" fmla="*/ 0 w 125"/>
                <a:gd name="T27" fmla="*/ 32 h 149"/>
                <a:gd name="T28" fmla="*/ 7 w 125"/>
                <a:gd name="T29" fmla="*/ 48 h 149"/>
                <a:gd name="T30" fmla="*/ 17 w 125"/>
                <a:gd name="T31" fmla="*/ 54 h 149"/>
                <a:gd name="T32" fmla="*/ 17 w 125"/>
                <a:gd name="T33" fmla="*/ 84 h 149"/>
                <a:gd name="T34" fmla="*/ 33 w 125"/>
                <a:gd name="T35" fmla="*/ 74 h 149"/>
                <a:gd name="T36" fmla="*/ 43 w 125"/>
                <a:gd name="T37" fmla="*/ 81 h 149"/>
                <a:gd name="T38" fmla="*/ 55 w 125"/>
                <a:gd name="T39" fmla="*/ 71 h 149"/>
                <a:gd name="T40" fmla="*/ 73 w 125"/>
                <a:gd name="T41" fmla="*/ 87 h 149"/>
                <a:gd name="T42" fmla="*/ 78 w 125"/>
                <a:gd name="T43" fmla="*/ 109 h 149"/>
                <a:gd name="T44" fmla="*/ 93 w 125"/>
                <a:gd name="T45" fmla="*/ 125 h 149"/>
                <a:gd name="T46" fmla="*/ 90 w 125"/>
                <a:gd name="T47" fmla="*/ 144 h 149"/>
                <a:gd name="T48" fmla="*/ 105 w 125"/>
                <a:gd name="T49" fmla="*/ 149 h 149"/>
                <a:gd name="T50" fmla="*/ 106 w 125"/>
                <a:gd name="T51" fmla="*/ 143 h 149"/>
                <a:gd name="T52" fmla="*/ 125 w 125"/>
                <a:gd name="T53" fmla="*/ 13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 h="149">
                  <a:moveTo>
                    <a:pt x="125" y="138"/>
                  </a:moveTo>
                  <a:lnTo>
                    <a:pt x="121" y="121"/>
                  </a:lnTo>
                  <a:lnTo>
                    <a:pt x="105" y="100"/>
                  </a:lnTo>
                  <a:lnTo>
                    <a:pt x="102" y="93"/>
                  </a:lnTo>
                  <a:lnTo>
                    <a:pt x="60" y="54"/>
                  </a:lnTo>
                  <a:lnTo>
                    <a:pt x="70" y="48"/>
                  </a:lnTo>
                  <a:lnTo>
                    <a:pt x="62" y="32"/>
                  </a:lnTo>
                  <a:lnTo>
                    <a:pt x="45" y="27"/>
                  </a:lnTo>
                  <a:lnTo>
                    <a:pt x="26" y="3"/>
                  </a:lnTo>
                  <a:lnTo>
                    <a:pt x="19" y="0"/>
                  </a:lnTo>
                  <a:lnTo>
                    <a:pt x="20" y="20"/>
                  </a:lnTo>
                  <a:lnTo>
                    <a:pt x="14" y="22"/>
                  </a:lnTo>
                  <a:lnTo>
                    <a:pt x="11" y="14"/>
                  </a:lnTo>
                  <a:lnTo>
                    <a:pt x="0" y="32"/>
                  </a:lnTo>
                  <a:lnTo>
                    <a:pt x="7" y="48"/>
                  </a:lnTo>
                  <a:lnTo>
                    <a:pt x="17" y="54"/>
                  </a:lnTo>
                  <a:lnTo>
                    <a:pt x="17" y="84"/>
                  </a:lnTo>
                  <a:lnTo>
                    <a:pt x="33" y="74"/>
                  </a:lnTo>
                  <a:lnTo>
                    <a:pt x="43" y="81"/>
                  </a:lnTo>
                  <a:lnTo>
                    <a:pt x="55" y="71"/>
                  </a:lnTo>
                  <a:lnTo>
                    <a:pt x="73" y="87"/>
                  </a:lnTo>
                  <a:lnTo>
                    <a:pt x="78" y="109"/>
                  </a:lnTo>
                  <a:lnTo>
                    <a:pt x="93" y="125"/>
                  </a:lnTo>
                  <a:lnTo>
                    <a:pt x="90" y="144"/>
                  </a:lnTo>
                  <a:lnTo>
                    <a:pt x="105" y="149"/>
                  </a:lnTo>
                  <a:lnTo>
                    <a:pt x="106" y="143"/>
                  </a:lnTo>
                  <a:lnTo>
                    <a:pt x="125" y="13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93" name="Freeform 7194"/>
            <p:cNvSpPr>
              <a:spLocks/>
            </p:cNvSpPr>
            <p:nvPr/>
          </p:nvSpPr>
          <p:spPr bwMode="gray">
            <a:xfrm>
              <a:off x="7812764" y="2764910"/>
              <a:ext cx="1180673" cy="878815"/>
            </a:xfrm>
            <a:custGeom>
              <a:avLst/>
              <a:gdLst>
                <a:gd name="T0" fmla="*/ 162 w 797"/>
                <a:gd name="T1" fmla="*/ 94 h 578"/>
                <a:gd name="T2" fmla="*/ 205 w 797"/>
                <a:gd name="T3" fmla="*/ 138 h 578"/>
                <a:gd name="T4" fmla="*/ 364 w 797"/>
                <a:gd name="T5" fmla="*/ 181 h 578"/>
                <a:gd name="T6" fmla="*/ 495 w 797"/>
                <a:gd name="T7" fmla="*/ 188 h 578"/>
                <a:gd name="T8" fmla="*/ 502 w 797"/>
                <a:gd name="T9" fmla="*/ 153 h 578"/>
                <a:gd name="T10" fmla="*/ 537 w 797"/>
                <a:gd name="T11" fmla="*/ 135 h 578"/>
                <a:gd name="T12" fmla="*/ 591 w 797"/>
                <a:gd name="T13" fmla="*/ 115 h 578"/>
                <a:gd name="T14" fmla="*/ 551 w 797"/>
                <a:gd name="T15" fmla="*/ 99 h 578"/>
                <a:gd name="T16" fmla="*/ 521 w 797"/>
                <a:gd name="T17" fmla="*/ 59 h 578"/>
                <a:gd name="T18" fmla="*/ 552 w 797"/>
                <a:gd name="T19" fmla="*/ 32 h 578"/>
                <a:gd name="T20" fmla="*/ 546 w 797"/>
                <a:gd name="T21" fmla="*/ 5 h 578"/>
                <a:gd name="T22" fmla="*/ 656 w 797"/>
                <a:gd name="T23" fmla="*/ 43 h 578"/>
                <a:gd name="T24" fmla="*/ 726 w 797"/>
                <a:gd name="T25" fmla="*/ 78 h 578"/>
                <a:gd name="T26" fmla="*/ 787 w 797"/>
                <a:gd name="T27" fmla="*/ 84 h 578"/>
                <a:gd name="T28" fmla="*/ 797 w 797"/>
                <a:gd name="T29" fmla="*/ 143 h 578"/>
                <a:gd name="T30" fmla="*/ 790 w 797"/>
                <a:gd name="T31" fmla="*/ 173 h 578"/>
                <a:gd name="T32" fmla="*/ 772 w 797"/>
                <a:gd name="T33" fmla="*/ 197 h 578"/>
                <a:gd name="T34" fmla="*/ 745 w 797"/>
                <a:gd name="T35" fmla="*/ 204 h 578"/>
                <a:gd name="T36" fmla="*/ 686 w 797"/>
                <a:gd name="T37" fmla="*/ 254 h 578"/>
                <a:gd name="T38" fmla="*/ 689 w 797"/>
                <a:gd name="T39" fmla="*/ 224 h 578"/>
                <a:gd name="T40" fmla="*/ 664 w 797"/>
                <a:gd name="T41" fmla="*/ 229 h 578"/>
                <a:gd name="T42" fmla="*/ 637 w 797"/>
                <a:gd name="T43" fmla="*/ 245 h 578"/>
                <a:gd name="T44" fmla="*/ 678 w 797"/>
                <a:gd name="T45" fmla="*/ 281 h 578"/>
                <a:gd name="T46" fmla="*/ 717 w 797"/>
                <a:gd name="T47" fmla="*/ 287 h 578"/>
                <a:gd name="T48" fmla="*/ 685 w 797"/>
                <a:gd name="T49" fmla="*/ 322 h 578"/>
                <a:gd name="T50" fmla="*/ 743 w 797"/>
                <a:gd name="T51" fmla="*/ 379 h 578"/>
                <a:gd name="T52" fmla="*/ 729 w 797"/>
                <a:gd name="T53" fmla="*/ 402 h 578"/>
                <a:gd name="T54" fmla="*/ 751 w 797"/>
                <a:gd name="T55" fmla="*/ 440 h 578"/>
                <a:gd name="T56" fmla="*/ 739 w 797"/>
                <a:gd name="T57" fmla="*/ 478 h 578"/>
                <a:gd name="T58" fmla="*/ 723 w 797"/>
                <a:gd name="T59" fmla="*/ 509 h 578"/>
                <a:gd name="T60" fmla="*/ 667 w 797"/>
                <a:gd name="T61" fmla="*/ 545 h 578"/>
                <a:gd name="T62" fmla="*/ 651 w 797"/>
                <a:gd name="T63" fmla="*/ 540 h 578"/>
                <a:gd name="T64" fmla="*/ 616 w 797"/>
                <a:gd name="T65" fmla="*/ 575 h 578"/>
                <a:gd name="T66" fmla="*/ 602 w 797"/>
                <a:gd name="T67" fmla="*/ 559 h 578"/>
                <a:gd name="T68" fmla="*/ 556 w 797"/>
                <a:gd name="T69" fmla="*/ 551 h 578"/>
                <a:gd name="T70" fmla="*/ 498 w 797"/>
                <a:gd name="T71" fmla="*/ 538 h 578"/>
                <a:gd name="T72" fmla="*/ 478 w 797"/>
                <a:gd name="T73" fmla="*/ 540 h 578"/>
                <a:gd name="T74" fmla="*/ 470 w 797"/>
                <a:gd name="T75" fmla="*/ 554 h 578"/>
                <a:gd name="T76" fmla="*/ 443 w 797"/>
                <a:gd name="T77" fmla="*/ 531 h 578"/>
                <a:gd name="T78" fmla="*/ 412 w 797"/>
                <a:gd name="T79" fmla="*/ 518 h 578"/>
                <a:gd name="T80" fmla="*/ 394 w 797"/>
                <a:gd name="T81" fmla="*/ 440 h 578"/>
                <a:gd name="T82" fmla="*/ 330 w 797"/>
                <a:gd name="T83" fmla="*/ 439 h 578"/>
                <a:gd name="T84" fmla="*/ 270 w 797"/>
                <a:gd name="T85" fmla="*/ 455 h 578"/>
                <a:gd name="T86" fmla="*/ 222 w 797"/>
                <a:gd name="T87" fmla="*/ 445 h 578"/>
                <a:gd name="T88" fmla="*/ 162 w 797"/>
                <a:gd name="T89" fmla="*/ 405 h 578"/>
                <a:gd name="T90" fmla="*/ 97 w 797"/>
                <a:gd name="T91" fmla="*/ 367 h 578"/>
                <a:gd name="T92" fmla="*/ 100 w 797"/>
                <a:gd name="T93" fmla="*/ 341 h 578"/>
                <a:gd name="T94" fmla="*/ 95 w 797"/>
                <a:gd name="T95" fmla="*/ 303 h 578"/>
                <a:gd name="T96" fmla="*/ 40 w 797"/>
                <a:gd name="T97" fmla="*/ 289 h 578"/>
                <a:gd name="T98" fmla="*/ 24 w 797"/>
                <a:gd name="T99" fmla="*/ 280 h 578"/>
                <a:gd name="T100" fmla="*/ 0 w 797"/>
                <a:gd name="T101" fmla="*/ 252 h 578"/>
                <a:gd name="T102" fmla="*/ 9 w 797"/>
                <a:gd name="T103" fmla="*/ 223 h 578"/>
                <a:gd name="T104" fmla="*/ 53 w 797"/>
                <a:gd name="T105" fmla="*/ 213 h 578"/>
                <a:gd name="T106" fmla="*/ 79 w 797"/>
                <a:gd name="T107" fmla="*/ 176 h 578"/>
                <a:gd name="T108" fmla="*/ 88 w 797"/>
                <a:gd name="T109" fmla="*/ 141 h 578"/>
                <a:gd name="T110" fmla="*/ 123 w 797"/>
                <a:gd name="T111" fmla="*/ 10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97" h="578">
                  <a:moveTo>
                    <a:pt x="129" y="81"/>
                  </a:moveTo>
                  <a:lnTo>
                    <a:pt x="141" y="75"/>
                  </a:lnTo>
                  <a:lnTo>
                    <a:pt x="162" y="94"/>
                  </a:lnTo>
                  <a:lnTo>
                    <a:pt x="181" y="97"/>
                  </a:lnTo>
                  <a:lnTo>
                    <a:pt x="196" y="113"/>
                  </a:lnTo>
                  <a:lnTo>
                    <a:pt x="205" y="138"/>
                  </a:lnTo>
                  <a:lnTo>
                    <a:pt x="272" y="154"/>
                  </a:lnTo>
                  <a:lnTo>
                    <a:pt x="308" y="182"/>
                  </a:lnTo>
                  <a:lnTo>
                    <a:pt x="364" y="181"/>
                  </a:lnTo>
                  <a:lnTo>
                    <a:pt x="434" y="202"/>
                  </a:lnTo>
                  <a:lnTo>
                    <a:pt x="465" y="189"/>
                  </a:lnTo>
                  <a:lnTo>
                    <a:pt x="495" y="188"/>
                  </a:lnTo>
                  <a:lnTo>
                    <a:pt x="498" y="185"/>
                  </a:lnTo>
                  <a:lnTo>
                    <a:pt x="514" y="166"/>
                  </a:lnTo>
                  <a:lnTo>
                    <a:pt x="502" y="153"/>
                  </a:lnTo>
                  <a:lnTo>
                    <a:pt x="510" y="143"/>
                  </a:lnTo>
                  <a:lnTo>
                    <a:pt x="529" y="148"/>
                  </a:lnTo>
                  <a:lnTo>
                    <a:pt x="537" y="135"/>
                  </a:lnTo>
                  <a:lnTo>
                    <a:pt x="549" y="131"/>
                  </a:lnTo>
                  <a:lnTo>
                    <a:pt x="558" y="116"/>
                  </a:lnTo>
                  <a:lnTo>
                    <a:pt x="591" y="115"/>
                  </a:lnTo>
                  <a:lnTo>
                    <a:pt x="581" y="102"/>
                  </a:lnTo>
                  <a:lnTo>
                    <a:pt x="567" y="94"/>
                  </a:lnTo>
                  <a:lnTo>
                    <a:pt x="551" y="99"/>
                  </a:lnTo>
                  <a:lnTo>
                    <a:pt x="533" y="97"/>
                  </a:lnTo>
                  <a:lnTo>
                    <a:pt x="517" y="70"/>
                  </a:lnTo>
                  <a:lnTo>
                    <a:pt x="521" y="59"/>
                  </a:lnTo>
                  <a:lnTo>
                    <a:pt x="543" y="65"/>
                  </a:lnTo>
                  <a:lnTo>
                    <a:pt x="556" y="56"/>
                  </a:lnTo>
                  <a:lnTo>
                    <a:pt x="552" y="32"/>
                  </a:lnTo>
                  <a:lnTo>
                    <a:pt x="556" y="27"/>
                  </a:lnTo>
                  <a:lnTo>
                    <a:pt x="542" y="11"/>
                  </a:lnTo>
                  <a:lnTo>
                    <a:pt x="546" y="5"/>
                  </a:lnTo>
                  <a:lnTo>
                    <a:pt x="575" y="0"/>
                  </a:lnTo>
                  <a:lnTo>
                    <a:pt x="615" y="11"/>
                  </a:lnTo>
                  <a:lnTo>
                    <a:pt x="656" y="43"/>
                  </a:lnTo>
                  <a:lnTo>
                    <a:pt x="675" y="65"/>
                  </a:lnTo>
                  <a:lnTo>
                    <a:pt x="699" y="67"/>
                  </a:lnTo>
                  <a:lnTo>
                    <a:pt x="726" y="78"/>
                  </a:lnTo>
                  <a:lnTo>
                    <a:pt x="745" y="97"/>
                  </a:lnTo>
                  <a:lnTo>
                    <a:pt x="758" y="97"/>
                  </a:lnTo>
                  <a:lnTo>
                    <a:pt x="787" y="84"/>
                  </a:lnTo>
                  <a:lnTo>
                    <a:pt x="796" y="99"/>
                  </a:lnTo>
                  <a:lnTo>
                    <a:pt x="791" y="105"/>
                  </a:lnTo>
                  <a:lnTo>
                    <a:pt x="797" y="143"/>
                  </a:lnTo>
                  <a:lnTo>
                    <a:pt x="781" y="141"/>
                  </a:lnTo>
                  <a:lnTo>
                    <a:pt x="774" y="150"/>
                  </a:lnTo>
                  <a:lnTo>
                    <a:pt x="790" y="173"/>
                  </a:lnTo>
                  <a:lnTo>
                    <a:pt x="791" y="186"/>
                  </a:lnTo>
                  <a:lnTo>
                    <a:pt x="777" y="181"/>
                  </a:lnTo>
                  <a:lnTo>
                    <a:pt x="772" y="197"/>
                  </a:lnTo>
                  <a:lnTo>
                    <a:pt x="761" y="197"/>
                  </a:lnTo>
                  <a:lnTo>
                    <a:pt x="761" y="208"/>
                  </a:lnTo>
                  <a:lnTo>
                    <a:pt x="745" y="204"/>
                  </a:lnTo>
                  <a:lnTo>
                    <a:pt x="720" y="237"/>
                  </a:lnTo>
                  <a:lnTo>
                    <a:pt x="713" y="236"/>
                  </a:lnTo>
                  <a:lnTo>
                    <a:pt x="686" y="254"/>
                  </a:lnTo>
                  <a:lnTo>
                    <a:pt x="689" y="245"/>
                  </a:lnTo>
                  <a:lnTo>
                    <a:pt x="683" y="240"/>
                  </a:lnTo>
                  <a:lnTo>
                    <a:pt x="689" y="224"/>
                  </a:lnTo>
                  <a:lnTo>
                    <a:pt x="681" y="217"/>
                  </a:lnTo>
                  <a:lnTo>
                    <a:pt x="670" y="216"/>
                  </a:lnTo>
                  <a:lnTo>
                    <a:pt x="664" y="229"/>
                  </a:lnTo>
                  <a:lnTo>
                    <a:pt x="653" y="236"/>
                  </a:lnTo>
                  <a:lnTo>
                    <a:pt x="651" y="245"/>
                  </a:lnTo>
                  <a:lnTo>
                    <a:pt x="637" y="245"/>
                  </a:lnTo>
                  <a:lnTo>
                    <a:pt x="637" y="256"/>
                  </a:lnTo>
                  <a:lnTo>
                    <a:pt x="672" y="281"/>
                  </a:lnTo>
                  <a:lnTo>
                    <a:pt x="678" y="281"/>
                  </a:lnTo>
                  <a:lnTo>
                    <a:pt x="689" y="271"/>
                  </a:lnTo>
                  <a:lnTo>
                    <a:pt x="717" y="280"/>
                  </a:lnTo>
                  <a:lnTo>
                    <a:pt x="717" y="287"/>
                  </a:lnTo>
                  <a:lnTo>
                    <a:pt x="711" y="284"/>
                  </a:lnTo>
                  <a:lnTo>
                    <a:pt x="697" y="291"/>
                  </a:lnTo>
                  <a:lnTo>
                    <a:pt x="685" y="322"/>
                  </a:lnTo>
                  <a:lnTo>
                    <a:pt x="704" y="331"/>
                  </a:lnTo>
                  <a:lnTo>
                    <a:pt x="724" y="363"/>
                  </a:lnTo>
                  <a:lnTo>
                    <a:pt x="743" y="379"/>
                  </a:lnTo>
                  <a:lnTo>
                    <a:pt x="735" y="379"/>
                  </a:lnTo>
                  <a:lnTo>
                    <a:pt x="749" y="392"/>
                  </a:lnTo>
                  <a:lnTo>
                    <a:pt x="729" y="402"/>
                  </a:lnTo>
                  <a:lnTo>
                    <a:pt x="756" y="408"/>
                  </a:lnTo>
                  <a:lnTo>
                    <a:pt x="756" y="435"/>
                  </a:lnTo>
                  <a:lnTo>
                    <a:pt x="751" y="440"/>
                  </a:lnTo>
                  <a:lnTo>
                    <a:pt x="740" y="467"/>
                  </a:lnTo>
                  <a:lnTo>
                    <a:pt x="735" y="465"/>
                  </a:lnTo>
                  <a:lnTo>
                    <a:pt x="739" y="478"/>
                  </a:lnTo>
                  <a:lnTo>
                    <a:pt x="729" y="503"/>
                  </a:lnTo>
                  <a:lnTo>
                    <a:pt x="720" y="503"/>
                  </a:lnTo>
                  <a:lnTo>
                    <a:pt x="723" y="509"/>
                  </a:lnTo>
                  <a:lnTo>
                    <a:pt x="701" y="529"/>
                  </a:lnTo>
                  <a:lnTo>
                    <a:pt x="672" y="537"/>
                  </a:lnTo>
                  <a:lnTo>
                    <a:pt x="667" y="545"/>
                  </a:lnTo>
                  <a:lnTo>
                    <a:pt x="659" y="537"/>
                  </a:lnTo>
                  <a:lnTo>
                    <a:pt x="657" y="545"/>
                  </a:lnTo>
                  <a:lnTo>
                    <a:pt x="651" y="540"/>
                  </a:lnTo>
                  <a:lnTo>
                    <a:pt x="651" y="550"/>
                  </a:lnTo>
                  <a:lnTo>
                    <a:pt x="613" y="562"/>
                  </a:lnTo>
                  <a:lnTo>
                    <a:pt x="616" y="575"/>
                  </a:lnTo>
                  <a:lnTo>
                    <a:pt x="613" y="578"/>
                  </a:lnTo>
                  <a:lnTo>
                    <a:pt x="608" y="578"/>
                  </a:lnTo>
                  <a:lnTo>
                    <a:pt x="602" y="559"/>
                  </a:lnTo>
                  <a:lnTo>
                    <a:pt x="581" y="554"/>
                  </a:lnTo>
                  <a:lnTo>
                    <a:pt x="575" y="559"/>
                  </a:lnTo>
                  <a:lnTo>
                    <a:pt x="556" y="551"/>
                  </a:lnTo>
                  <a:lnTo>
                    <a:pt x="551" y="535"/>
                  </a:lnTo>
                  <a:lnTo>
                    <a:pt x="533" y="529"/>
                  </a:lnTo>
                  <a:lnTo>
                    <a:pt x="498" y="538"/>
                  </a:lnTo>
                  <a:lnTo>
                    <a:pt x="486" y="535"/>
                  </a:lnTo>
                  <a:lnTo>
                    <a:pt x="485" y="543"/>
                  </a:lnTo>
                  <a:lnTo>
                    <a:pt x="478" y="540"/>
                  </a:lnTo>
                  <a:lnTo>
                    <a:pt x="479" y="560"/>
                  </a:lnTo>
                  <a:lnTo>
                    <a:pt x="473" y="562"/>
                  </a:lnTo>
                  <a:lnTo>
                    <a:pt x="470" y="554"/>
                  </a:lnTo>
                  <a:lnTo>
                    <a:pt x="457" y="557"/>
                  </a:lnTo>
                  <a:lnTo>
                    <a:pt x="441" y="545"/>
                  </a:lnTo>
                  <a:lnTo>
                    <a:pt x="443" y="531"/>
                  </a:lnTo>
                  <a:lnTo>
                    <a:pt x="434" y="526"/>
                  </a:lnTo>
                  <a:lnTo>
                    <a:pt x="430" y="512"/>
                  </a:lnTo>
                  <a:lnTo>
                    <a:pt x="412" y="518"/>
                  </a:lnTo>
                  <a:lnTo>
                    <a:pt x="419" y="467"/>
                  </a:lnTo>
                  <a:lnTo>
                    <a:pt x="406" y="443"/>
                  </a:lnTo>
                  <a:lnTo>
                    <a:pt x="394" y="440"/>
                  </a:lnTo>
                  <a:lnTo>
                    <a:pt x="365" y="418"/>
                  </a:lnTo>
                  <a:lnTo>
                    <a:pt x="346" y="420"/>
                  </a:lnTo>
                  <a:lnTo>
                    <a:pt x="330" y="439"/>
                  </a:lnTo>
                  <a:lnTo>
                    <a:pt x="310" y="446"/>
                  </a:lnTo>
                  <a:lnTo>
                    <a:pt x="282" y="437"/>
                  </a:lnTo>
                  <a:lnTo>
                    <a:pt x="270" y="455"/>
                  </a:lnTo>
                  <a:lnTo>
                    <a:pt x="263" y="442"/>
                  </a:lnTo>
                  <a:lnTo>
                    <a:pt x="256" y="445"/>
                  </a:lnTo>
                  <a:lnTo>
                    <a:pt x="222" y="445"/>
                  </a:lnTo>
                  <a:lnTo>
                    <a:pt x="189" y="420"/>
                  </a:lnTo>
                  <a:lnTo>
                    <a:pt x="181" y="423"/>
                  </a:lnTo>
                  <a:lnTo>
                    <a:pt x="162" y="405"/>
                  </a:lnTo>
                  <a:lnTo>
                    <a:pt x="142" y="404"/>
                  </a:lnTo>
                  <a:lnTo>
                    <a:pt x="110" y="391"/>
                  </a:lnTo>
                  <a:lnTo>
                    <a:pt x="97" y="367"/>
                  </a:lnTo>
                  <a:lnTo>
                    <a:pt x="97" y="363"/>
                  </a:lnTo>
                  <a:lnTo>
                    <a:pt x="110" y="363"/>
                  </a:lnTo>
                  <a:lnTo>
                    <a:pt x="100" y="341"/>
                  </a:lnTo>
                  <a:lnTo>
                    <a:pt x="110" y="325"/>
                  </a:lnTo>
                  <a:lnTo>
                    <a:pt x="110" y="309"/>
                  </a:lnTo>
                  <a:lnTo>
                    <a:pt x="95" y="303"/>
                  </a:lnTo>
                  <a:lnTo>
                    <a:pt x="72" y="312"/>
                  </a:lnTo>
                  <a:lnTo>
                    <a:pt x="49" y="303"/>
                  </a:lnTo>
                  <a:lnTo>
                    <a:pt x="40" y="289"/>
                  </a:lnTo>
                  <a:lnTo>
                    <a:pt x="21" y="284"/>
                  </a:lnTo>
                  <a:lnTo>
                    <a:pt x="21" y="281"/>
                  </a:lnTo>
                  <a:lnTo>
                    <a:pt x="24" y="280"/>
                  </a:lnTo>
                  <a:lnTo>
                    <a:pt x="18" y="259"/>
                  </a:lnTo>
                  <a:lnTo>
                    <a:pt x="5" y="258"/>
                  </a:lnTo>
                  <a:lnTo>
                    <a:pt x="0" y="252"/>
                  </a:lnTo>
                  <a:lnTo>
                    <a:pt x="0" y="242"/>
                  </a:lnTo>
                  <a:lnTo>
                    <a:pt x="0" y="232"/>
                  </a:lnTo>
                  <a:lnTo>
                    <a:pt x="9" y="223"/>
                  </a:lnTo>
                  <a:lnTo>
                    <a:pt x="34" y="223"/>
                  </a:lnTo>
                  <a:lnTo>
                    <a:pt x="37" y="216"/>
                  </a:lnTo>
                  <a:lnTo>
                    <a:pt x="53" y="213"/>
                  </a:lnTo>
                  <a:lnTo>
                    <a:pt x="75" y="197"/>
                  </a:lnTo>
                  <a:lnTo>
                    <a:pt x="76" y="191"/>
                  </a:lnTo>
                  <a:lnTo>
                    <a:pt x="79" y="176"/>
                  </a:lnTo>
                  <a:lnTo>
                    <a:pt x="62" y="148"/>
                  </a:lnTo>
                  <a:lnTo>
                    <a:pt x="65" y="143"/>
                  </a:lnTo>
                  <a:lnTo>
                    <a:pt x="88" y="141"/>
                  </a:lnTo>
                  <a:lnTo>
                    <a:pt x="85" y="106"/>
                  </a:lnTo>
                  <a:lnTo>
                    <a:pt x="114" y="110"/>
                  </a:lnTo>
                  <a:lnTo>
                    <a:pt x="123" y="109"/>
                  </a:lnTo>
                  <a:lnTo>
                    <a:pt x="117" y="86"/>
                  </a:lnTo>
                  <a:lnTo>
                    <a:pt x="129" y="8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94" name="Freeform 7196"/>
            <p:cNvSpPr>
              <a:spLocks/>
            </p:cNvSpPr>
            <p:nvPr/>
          </p:nvSpPr>
          <p:spPr bwMode="gray">
            <a:xfrm>
              <a:off x="8197927" y="3481040"/>
              <a:ext cx="117030" cy="149003"/>
            </a:xfrm>
            <a:custGeom>
              <a:avLst/>
              <a:gdLst>
                <a:gd name="T0" fmla="*/ 10 w 79"/>
                <a:gd name="T1" fmla="*/ 37 h 98"/>
                <a:gd name="T2" fmla="*/ 0 w 79"/>
                <a:gd name="T3" fmla="*/ 31 h 98"/>
                <a:gd name="T4" fmla="*/ 8 w 79"/>
                <a:gd name="T5" fmla="*/ 16 h 98"/>
                <a:gd name="T6" fmla="*/ 3 w 79"/>
                <a:gd name="T7" fmla="*/ 15 h 98"/>
                <a:gd name="T8" fmla="*/ 2 w 79"/>
                <a:gd name="T9" fmla="*/ 4 h 98"/>
                <a:gd name="T10" fmla="*/ 6 w 79"/>
                <a:gd name="T11" fmla="*/ 0 h 98"/>
                <a:gd name="T12" fmla="*/ 10 w 79"/>
                <a:gd name="T13" fmla="*/ 4 h 98"/>
                <a:gd name="T14" fmla="*/ 12 w 79"/>
                <a:gd name="T15" fmla="*/ 0 h 98"/>
                <a:gd name="T16" fmla="*/ 22 w 79"/>
                <a:gd name="T17" fmla="*/ 4 h 98"/>
                <a:gd name="T18" fmla="*/ 31 w 79"/>
                <a:gd name="T19" fmla="*/ 19 h 98"/>
                <a:gd name="T20" fmla="*/ 66 w 79"/>
                <a:gd name="T21" fmla="*/ 23 h 98"/>
                <a:gd name="T22" fmla="*/ 51 w 79"/>
                <a:gd name="T23" fmla="*/ 41 h 98"/>
                <a:gd name="T24" fmla="*/ 51 w 79"/>
                <a:gd name="T25" fmla="*/ 48 h 98"/>
                <a:gd name="T26" fmla="*/ 63 w 79"/>
                <a:gd name="T27" fmla="*/ 57 h 98"/>
                <a:gd name="T28" fmla="*/ 66 w 79"/>
                <a:gd name="T29" fmla="*/ 47 h 98"/>
                <a:gd name="T30" fmla="*/ 70 w 79"/>
                <a:gd name="T31" fmla="*/ 51 h 98"/>
                <a:gd name="T32" fmla="*/ 79 w 79"/>
                <a:gd name="T33" fmla="*/ 79 h 98"/>
                <a:gd name="T34" fmla="*/ 78 w 79"/>
                <a:gd name="T35" fmla="*/ 98 h 98"/>
                <a:gd name="T36" fmla="*/ 59 w 79"/>
                <a:gd name="T37" fmla="*/ 64 h 98"/>
                <a:gd name="T38" fmla="*/ 44 w 79"/>
                <a:gd name="T39" fmla="*/ 80 h 98"/>
                <a:gd name="T40" fmla="*/ 24 w 79"/>
                <a:gd name="T41" fmla="*/ 85 h 98"/>
                <a:gd name="T42" fmla="*/ 10 w 79"/>
                <a:gd name="T43"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98">
                  <a:moveTo>
                    <a:pt x="10" y="37"/>
                  </a:moveTo>
                  <a:lnTo>
                    <a:pt x="0" y="31"/>
                  </a:lnTo>
                  <a:lnTo>
                    <a:pt x="8" y="16"/>
                  </a:lnTo>
                  <a:lnTo>
                    <a:pt x="3" y="15"/>
                  </a:lnTo>
                  <a:lnTo>
                    <a:pt x="2" y="4"/>
                  </a:lnTo>
                  <a:lnTo>
                    <a:pt x="6" y="0"/>
                  </a:lnTo>
                  <a:lnTo>
                    <a:pt x="10" y="4"/>
                  </a:lnTo>
                  <a:lnTo>
                    <a:pt x="12" y="0"/>
                  </a:lnTo>
                  <a:lnTo>
                    <a:pt x="22" y="4"/>
                  </a:lnTo>
                  <a:lnTo>
                    <a:pt x="31" y="19"/>
                  </a:lnTo>
                  <a:lnTo>
                    <a:pt x="66" y="23"/>
                  </a:lnTo>
                  <a:lnTo>
                    <a:pt x="51" y="41"/>
                  </a:lnTo>
                  <a:lnTo>
                    <a:pt x="51" y="48"/>
                  </a:lnTo>
                  <a:lnTo>
                    <a:pt x="63" y="57"/>
                  </a:lnTo>
                  <a:lnTo>
                    <a:pt x="66" y="47"/>
                  </a:lnTo>
                  <a:lnTo>
                    <a:pt x="70" y="51"/>
                  </a:lnTo>
                  <a:lnTo>
                    <a:pt x="79" y="79"/>
                  </a:lnTo>
                  <a:lnTo>
                    <a:pt x="78" y="98"/>
                  </a:lnTo>
                  <a:lnTo>
                    <a:pt x="59" y="64"/>
                  </a:lnTo>
                  <a:lnTo>
                    <a:pt x="44" y="80"/>
                  </a:lnTo>
                  <a:lnTo>
                    <a:pt x="24" y="85"/>
                  </a:lnTo>
                  <a:lnTo>
                    <a:pt x="10" y="3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95" name="Freeform 7197"/>
            <p:cNvSpPr>
              <a:spLocks/>
            </p:cNvSpPr>
            <p:nvPr/>
          </p:nvSpPr>
          <p:spPr bwMode="gray">
            <a:xfrm>
              <a:off x="8197927" y="3481040"/>
              <a:ext cx="117030" cy="149003"/>
            </a:xfrm>
            <a:custGeom>
              <a:avLst/>
              <a:gdLst>
                <a:gd name="T0" fmla="*/ 10 w 79"/>
                <a:gd name="T1" fmla="*/ 37 h 98"/>
                <a:gd name="T2" fmla="*/ 0 w 79"/>
                <a:gd name="T3" fmla="*/ 31 h 98"/>
                <a:gd name="T4" fmla="*/ 8 w 79"/>
                <a:gd name="T5" fmla="*/ 16 h 98"/>
                <a:gd name="T6" fmla="*/ 3 w 79"/>
                <a:gd name="T7" fmla="*/ 15 h 98"/>
                <a:gd name="T8" fmla="*/ 2 w 79"/>
                <a:gd name="T9" fmla="*/ 4 h 98"/>
                <a:gd name="T10" fmla="*/ 6 w 79"/>
                <a:gd name="T11" fmla="*/ 0 h 98"/>
                <a:gd name="T12" fmla="*/ 10 w 79"/>
                <a:gd name="T13" fmla="*/ 4 h 98"/>
                <a:gd name="T14" fmla="*/ 12 w 79"/>
                <a:gd name="T15" fmla="*/ 0 h 98"/>
                <a:gd name="T16" fmla="*/ 22 w 79"/>
                <a:gd name="T17" fmla="*/ 4 h 98"/>
                <a:gd name="T18" fmla="*/ 31 w 79"/>
                <a:gd name="T19" fmla="*/ 19 h 98"/>
                <a:gd name="T20" fmla="*/ 66 w 79"/>
                <a:gd name="T21" fmla="*/ 23 h 98"/>
                <a:gd name="T22" fmla="*/ 51 w 79"/>
                <a:gd name="T23" fmla="*/ 41 h 98"/>
                <a:gd name="T24" fmla="*/ 51 w 79"/>
                <a:gd name="T25" fmla="*/ 48 h 98"/>
                <a:gd name="T26" fmla="*/ 63 w 79"/>
                <a:gd name="T27" fmla="*/ 57 h 98"/>
                <a:gd name="T28" fmla="*/ 66 w 79"/>
                <a:gd name="T29" fmla="*/ 47 h 98"/>
                <a:gd name="T30" fmla="*/ 70 w 79"/>
                <a:gd name="T31" fmla="*/ 51 h 98"/>
                <a:gd name="T32" fmla="*/ 79 w 79"/>
                <a:gd name="T33" fmla="*/ 79 h 98"/>
                <a:gd name="T34" fmla="*/ 78 w 79"/>
                <a:gd name="T35" fmla="*/ 98 h 98"/>
                <a:gd name="T36" fmla="*/ 59 w 79"/>
                <a:gd name="T37" fmla="*/ 64 h 98"/>
                <a:gd name="T38" fmla="*/ 44 w 79"/>
                <a:gd name="T39" fmla="*/ 80 h 98"/>
                <a:gd name="T40" fmla="*/ 24 w 79"/>
                <a:gd name="T41" fmla="*/ 85 h 98"/>
                <a:gd name="T42" fmla="*/ 10 w 79"/>
                <a:gd name="T43"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98">
                  <a:moveTo>
                    <a:pt x="10" y="37"/>
                  </a:moveTo>
                  <a:lnTo>
                    <a:pt x="0" y="31"/>
                  </a:lnTo>
                  <a:lnTo>
                    <a:pt x="8" y="16"/>
                  </a:lnTo>
                  <a:lnTo>
                    <a:pt x="3" y="15"/>
                  </a:lnTo>
                  <a:lnTo>
                    <a:pt x="2" y="4"/>
                  </a:lnTo>
                  <a:lnTo>
                    <a:pt x="6" y="0"/>
                  </a:lnTo>
                  <a:lnTo>
                    <a:pt x="10" y="4"/>
                  </a:lnTo>
                  <a:lnTo>
                    <a:pt x="12" y="0"/>
                  </a:lnTo>
                  <a:lnTo>
                    <a:pt x="22" y="4"/>
                  </a:lnTo>
                  <a:lnTo>
                    <a:pt x="31" y="19"/>
                  </a:lnTo>
                  <a:lnTo>
                    <a:pt x="66" y="23"/>
                  </a:lnTo>
                  <a:lnTo>
                    <a:pt x="51" y="41"/>
                  </a:lnTo>
                  <a:lnTo>
                    <a:pt x="51" y="48"/>
                  </a:lnTo>
                  <a:lnTo>
                    <a:pt x="63" y="57"/>
                  </a:lnTo>
                  <a:lnTo>
                    <a:pt x="66" y="47"/>
                  </a:lnTo>
                  <a:lnTo>
                    <a:pt x="70" y="51"/>
                  </a:lnTo>
                  <a:lnTo>
                    <a:pt x="79" y="79"/>
                  </a:lnTo>
                  <a:lnTo>
                    <a:pt x="78" y="98"/>
                  </a:lnTo>
                  <a:lnTo>
                    <a:pt x="59" y="64"/>
                  </a:lnTo>
                  <a:lnTo>
                    <a:pt x="44" y="80"/>
                  </a:lnTo>
                  <a:lnTo>
                    <a:pt x="24" y="85"/>
                  </a:lnTo>
                  <a:lnTo>
                    <a:pt x="10" y="3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96" name="Freeform 7198"/>
            <p:cNvSpPr>
              <a:spLocks/>
            </p:cNvSpPr>
            <p:nvPr/>
          </p:nvSpPr>
          <p:spPr bwMode="gray">
            <a:xfrm>
              <a:off x="8209778" y="3429343"/>
              <a:ext cx="75551" cy="42572"/>
            </a:xfrm>
            <a:custGeom>
              <a:avLst/>
              <a:gdLst>
                <a:gd name="T0" fmla="*/ 42 w 51"/>
                <a:gd name="T1" fmla="*/ 9 h 28"/>
                <a:gd name="T2" fmla="*/ 14 w 51"/>
                <a:gd name="T3" fmla="*/ 0 h 28"/>
                <a:gd name="T4" fmla="*/ 2 w 51"/>
                <a:gd name="T5" fmla="*/ 18 h 28"/>
                <a:gd name="T6" fmla="*/ 0 w 51"/>
                <a:gd name="T7" fmla="*/ 22 h 28"/>
                <a:gd name="T8" fmla="*/ 7 w 51"/>
                <a:gd name="T9" fmla="*/ 28 h 28"/>
                <a:gd name="T10" fmla="*/ 45 w 51"/>
                <a:gd name="T11" fmla="*/ 27 h 28"/>
                <a:gd name="T12" fmla="*/ 51 w 51"/>
                <a:gd name="T13" fmla="*/ 19 h 28"/>
                <a:gd name="T14" fmla="*/ 42 w 51"/>
                <a:gd name="T15" fmla="*/ 9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28">
                  <a:moveTo>
                    <a:pt x="42" y="9"/>
                  </a:moveTo>
                  <a:lnTo>
                    <a:pt x="14" y="0"/>
                  </a:lnTo>
                  <a:lnTo>
                    <a:pt x="2" y="18"/>
                  </a:lnTo>
                  <a:lnTo>
                    <a:pt x="0" y="22"/>
                  </a:lnTo>
                  <a:lnTo>
                    <a:pt x="7" y="28"/>
                  </a:lnTo>
                  <a:lnTo>
                    <a:pt x="45" y="27"/>
                  </a:lnTo>
                  <a:lnTo>
                    <a:pt x="51" y="19"/>
                  </a:lnTo>
                  <a:lnTo>
                    <a:pt x="42" y="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97" name="Freeform 7199"/>
            <p:cNvSpPr>
              <a:spLocks/>
            </p:cNvSpPr>
            <p:nvPr/>
          </p:nvSpPr>
          <p:spPr bwMode="gray">
            <a:xfrm>
              <a:off x="8209778" y="3429343"/>
              <a:ext cx="75551" cy="42572"/>
            </a:xfrm>
            <a:custGeom>
              <a:avLst/>
              <a:gdLst>
                <a:gd name="T0" fmla="*/ 42 w 51"/>
                <a:gd name="T1" fmla="*/ 9 h 28"/>
                <a:gd name="T2" fmla="*/ 14 w 51"/>
                <a:gd name="T3" fmla="*/ 0 h 28"/>
                <a:gd name="T4" fmla="*/ 2 w 51"/>
                <a:gd name="T5" fmla="*/ 18 h 28"/>
                <a:gd name="T6" fmla="*/ 0 w 51"/>
                <a:gd name="T7" fmla="*/ 22 h 28"/>
                <a:gd name="T8" fmla="*/ 7 w 51"/>
                <a:gd name="T9" fmla="*/ 28 h 28"/>
                <a:gd name="T10" fmla="*/ 45 w 51"/>
                <a:gd name="T11" fmla="*/ 27 h 28"/>
                <a:gd name="T12" fmla="*/ 51 w 51"/>
                <a:gd name="T13" fmla="*/ 19 h 28"/>
                <a:gd name="T14" fmla="*/ 42 w 51"/>
                <a:gd name="T15" fmla="*/ 9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28">
                  <a:moveTo>
                    <a:pt x="42" y="9"/>
                  </a:moveTo>
                  <a:lnTo>
                    <a:pt x="14" y="0"/>
                  </a:lnTo>
                  <a:lnTo>
                    <a:pt x="2" y="18"/>
                  </a:lnTo>
                  <a:lnTo>
                    <a:pt x="0" y="22"/>
                  </a:lnTo>
                  <a:lnTo>
                    <a:pt x="7" y="28"/>
                  </a:lnTo>
                  <a:lnTo>
                    <a:pt x="45" y="27"/>
                  </a:lnTo>
                  <a:lnTo>
                    <a:pt x="51" y="19"/>
                  </a:lnTo>
                  <a:lnTo>
                    <a:pt x="42" y="9"/>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98" name="Freeform 7200"/>
            <p:cNvSpPr>
              <a:spLocks/>
            </p:cNvSpPr>
            <p:nvPr/>
          </p:nvSpPr>
          <p:spPr bwMode="gray">
            <a:xfrm>
              <a:off x="7757953" y="3225605"/>
              <a:ext cx="638481" cy="746538"/>
            </a:xfrm>
            <a:custGeom>
              <a:avLst/>
              <a:gdLst>
                <a:gd name="T0" fmla="*/ 307 w 431"/>
                <a:gd name="T1" fmla="*/ 152 h 491"/>
                <a:gd name="T2" fmla="*/ 312 w 431"/>
                <a:gd name="T3" fmla="*/ 162 h 491"/>
                <a:gd name="T4" fmla="*/ 356 w 431"/>
                <a:gd name="T5" fmla="*/ 153 h 491"/>
                <a:gd name="T6" fmla="*/ 367 w 431"/>
                <a:gd name="T7" fmla="*/ 136 h 491"/>
                <a:gd name="T8" fmla="*/ 402 w 431"/>
                <a:gd name="T9" fmla="*/ 115 h 491"/>
                <a:gd name="T10" fmla="*/ 427 w 431"/>
                <a:gd name="T11" fmla="*/ 155 h 491"/>
                <a:gd name="T12" fmla="*/ 405 w 431"/>
                <a:gd name="T13" fmla="*/ 167 h 491"/>
                <a:gd name="T14" fmla="*/ 383 w 431"/>
                <a:gd name="T15" fmla="*/ 215 h 491"/>
                <a:gd name="T16" fmla="*/ 376 w 431"/>
                <a:gd name="T17" fmla="*/ 247 h 491"/>
                <a:gd name="T18" fmla="*/ 363 w 431"/>
                <a:gd name="T19" fmla="*/ 215 h 491"/>
                <a:gd name="T20" fmla="*/ 348 w 431"/>
                <a:gd name="T21" fmla="*/ 216 h 491"/>
                <a:gd name="T22" fmla="*/ 363 w 431"/>
                <a:gd name="T23" fmla="*/ 191 h 491"/>
                <a:gd name="T24" fmla="*/ 319 w 431"/>
                <a:gd name="T25" fmla="*/ 172 h 491"/>
                <a:gd name="T26" fmla="*/ 307 w 431"/>
                <a:gd name="T27" fmla="*/ 172 h 491"/>
                <a:gd name="T28" fmla="*/ 299 w 431"/>
                <a:gd name="T29" fmla="*/ 172 h 491"/>
                <a:gd name="T30" fmla="*/ 305 w 431"/>
                <a:gd name="T31" fmla="*/ 184 h 491"/>
                <a:gd name="T32" fmla="*/ 307 w 431"/>
                <a:gd name="T33" fmla="*/ 205 h 491"/>
                <a:gd name="T34" fmla="*/ 312 w 431"/>
                <a:gd name="T35" fmla="*/ 254 h 491"/>
                <a:gd name="T36" fmla="*/ 307 w 431"/>
                <a:gd name="T37" fmla="*/ 250 h 491"/>
                <a:gd name="T38" fmla="*/ 287 w 431"/>
                <a:gd name="T39" fmla="*/ 282 h 491"/>
                <a:gd name="T40" fmla="*/ 259 w 431"/>
                <a:gd name="T41" fmla="*/ 307 h 491"/>
                <a:gd name="T42" fmla="*/ 226 w 431"/>
                <a:gd name="T43" fmla="*/ 346 h 491"/>
                <a:gd name="T44" fmla="*/ 211 w 431"/>
                <a:gd name="T45" fmla="*/ 356 h 491"/>
                <a:gd name="T46" fmla="*/ 198 w 431"/>
                <a:gd name="T47" fmla="*/ 369 h 491"/>
                <a:gd name="T48" fmla="*/ 197 w 431"/>
                <a:gd name="T49" fmla="*/ 426 h 491"/>
                <a:gd name="T50" fmla="*/ 192 w 431"/>
                <a:gd name="T51" fmla="*/ 453 h 491"/>
                <a:gd name="T52" fmla="*/ 176 w 431"/>
                <a:gd name="T53" fmla="*/ 477 h 491"/>
                <a:gd name="T54" fmla="*/ 148 w 431"/>
                <a:gd name="T55" fmla="*/ 475 h 491"/>
                <a:gd name="T56" fmla="*/ 93 w 431"/>
                <a:gd name="T57" fmla="*/ 343 h 491"/>
                <a:gd name="T58" fmla="*/ 67 w 431"/>
                <a:gd name="T59" fmla="*/ 242 h 491"/>
                <a:gd name="T60" fmla="*/ 58 w 431"/>
                <a:gd name="T61" fmla="*/ 264 h 491"/>
                <a:gd name="T62" fmla="*/ 17 w 431"/>
                <a:gd name="T63" fmla="*/ 242 h 491"/>
                <a:gd name="T64" fmla="*/ 35 w 431"/>
                <a:gd name="T65" fmla="*/ 229 h 491"/>
                <a:gd name="T66" fmla="*/ 0 w 431"/>
                <a:gd name="T67" fmla="*/ 216 h 491"/>
                <a:gd name="T68" fmla="*/ 42 w 431"/>
                <a:gd name="T69" fmla="*/ 205 h 491"/>
                <a:gd name="T70" fmla="*/ 35 w 431"/>
                <a:gd name="T71" fmla="*/ 180 h 491"/>
                <a:gd name="T72" fmla="*/ 26 w 431"/>
                <a:gd name="T73" fmla="*/ 165 h 491"/>
                <a:gd name="T74" fmla="*/ 17 w 431"/>
                <a:gd name="T75" fmla="*/ 153 h 491"/>
                <a:gd name="T76" fmla="*/ 35 w 431"/>
                <a:gd name="T77" fmla="*/ 145 h 491"/>
                <a:gd name="T78" fmla="*/ 83 w 431"/>
                <a:gd name="T79" fmla="*/ 85 h 491"/>
                <a:gd name="T80" fmla="*/ 87 w 431"/>
                <a:gd name="T81" fmla="*/ 67 h 491"/>
                <a:gd name="T82" fmla="*/ 67 w 431"/>
                <a:gd name="T83" fmla="*/ 50 h 491"/>
                <a:gd name="T84" fmla="*/ 55 w 431"/>
                <a:gd name="T85" fmla="*/ 25 h 491"/>
                <a:gd name="T86" fmla="*/ 86 w 431"/>
                <a:gd name="T87" fmla="*/ 25 h 491"/>
                <a:gd name="T88" fmla="*/ 109 w 431"/>
                <a:gd name="T89" fmla="*/ 9 h 491"/>
                <a:gd name="T90" fmla="*/ 147 w 431"/>
                <a:gd name="T91" fmla="*/ 6 h 491"/>
                <a:gd name="T92" fmla="*/ 137 w 431"/>
                <a:gd name="T93" fmla="*/ 38 h 491"/>
                <a:gd name="T94" fmla="*/ 134 w 431"/>
                <a:gd name="T95" fmla="*/ 60 h 491"/>
                <a:gd name="T96" fmla="*/ 147 w 431"/>
                <a:gd name="T97" fmla="*/ 88 h 491"/>
                <a:gd name="T98" fmla="*/ 169 w 431"/>
                <a:gd name="T99" fmla="*/ 127 h 491"/>
                <a:gd name="T100" fmla="*/ 234 w 431"/>
                <a:gd name="T101" fmla="*/ 152 h 491"/>
                <a:gd name="T102" fmla="*/ 281 w 431"/>
                <a:gd name="T103" fmla="*/ 168 h 491"/>
                <a:gd name="T104" fmla="*/ 293 w 431"/>
                <a:gd name="T105" fmla="*/ 156 h 491"/>
                <a:gd name="T106" fmla="*/ 300 w 431"/>
                <a:gd name="T107" fmla="*/ 139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491">
                  <a:moveTo>
                    <a:pt x="300" y="139"/>
                  </a:moveTo>
                  <a:lnTo>
                    <a:pt x="307" y="152"/>
                  </a:lnTo>
                  <a:lnTo>
                    <a:pt x="305" y="156"/>
                  </a:lnTo>
                  <a:lnTo>
                    <a:pt x="312" y="162"/>
                  </a:lnTo>
                  <a:lnTo>
                    <a:pt x="350" y="161"/>
                  </a:lnTo>
                  <a:lnTo>
                    <a:pt x="356" y="153"/>
                  </a:lnTo>
                  <a:lnTo>
                    <a:pt x="347" y="143"/>
                  </a:lnTo>
                  <a:lnTo>
                    <a:pt x="367" y="136"/>
                  </a:lnTo>
                  <a:lnTo>
                    <a:pt x="383" y="117"/>
                  </a:lnTo>
                  <a:lnTo>
                    <a:pt x="402" y="115"/>
                  </a:lnTo>
                  <a:lnTo>
                    <a:pt x="431" y="137"/>
                  </a:lnTo>
                  <a:lnTo>
                    <a:pt x="427" y="155"/>
                  </a:lnTo>
                  <a:lnTo>
                    <a:pt x="415" y="155"/>
                  </a:lnTo>
                  <a:lnTo>
                    <a:pt x="405" y="167"/>
                  </a:lnTo>
                  <a:lnTo>
                    <a:pt x="395" y="212"/>
                  </a:lnTo>
                  <a:lnTo>
                    <a:pt x="383" y="215"/>
                  </a:lnTo>
                  <a:lnTo>
                    <a:pt x="382" y="242"/>
                  </a:lnTo>
                  <a:lnTo>
                    <a:pt x="376" y="247"/>
                  </a:lnTo>
                  <a:lnTo>
                    <a:pt x="367" y="219"/>
                  </a:lnTo>
                  <a:lnTo>
                    <a:pt x="363" y="215"/>
                  </a:lnTo>
                  <a:lnTo>
                    <a:pt x="360" y="225"/>
                  </a:lnTo>
                  <a:lnTo>
                    <a:pt x="348" y="216"/>
                  </a:lnTo>
                  <a:lnTo>
                    <a:pt x="348" y="209"/>
                  </a:lnTo>
                  <a:lnTo>
                    <a:pt x="363" y="191"/>
                  </a:lnTo>
                  <a:lnTo>
                    <a:pt x="328" y="187"/>
                  </a:lnTo>
                  <a:lnTo>
                    <a:pt x="319" y="172"/>
                  </a:lnTo>
                  <a:lnTo>
                    <a:pt x="309" y="168"/>
                  </a:lnTo>
                  <a:lnTo>
                    <a:pt x="307" y="172"/>
                  </a:lnTo>
                  <a:lnTo>
                    <a:pt x="303" y="168"/>
                  </a:lnTo>
                  <a:lnTo>
                    <a:pt x="299" y="172"/>
                  </a:lnTo>
                  <a:lnTo>
                    <a:pt x="300" y="183"/>
                  </a:lnTo>
                  <a:lnTo>
                    <a:pt x="305" y="184"/>
                  </a:lnTo>
                  <a:lnTo>
                    <a:pt x="297" y="199"/>
                  </a:lnTo>
                  <a:lnTo>
                    <a:pt x="307" y="205"/>
                  </a:lnTo>
                  <a:lnTo>
                    <a:pt x="321" y="253"/>
                  </a:lnTo>
                  <a:lnTo>
                    <a:pt x="312" y="254"/>
                  </a:lnTo>
                  <a:lnTo>
                    <a:pt x="307" y="244"/>
                  </a:lnTo>
                  <a:lnTo>
                    <a:pt x="307" y="250"/>
                  </a:lnTo>
                  <a:lnTo>
                    <a:pt x="293" y="256"/>
                  </a:lnTo>
                  <a:lnTo>
                    <a:pt x="287" y="282"/>
                  </a:lnTo>
                  <a:lnTo>
                    <a:pt x="267" y="292"/>
                  </a:lnTo>
                  <a:lnTo>
                    <a:pt x="259" y="307"/>
                  </a:lnTo>
                  <a:lnTo>
                    <a:pt x="229" y="333"/>
                  </a:lnTo>
                  <a:lnTo>
                    <a:pt x="226" y="346"/>
                  </a:lnTo>
                  <a:lnTo>
                    <a:pt x="213" y="348"/>
                  </a:lnTo>
                  <a:lnTo>
                    <a:pt x="211" y="356"/>
                  </a:lnTo>
                  <a:lnTo>
                    <a:pt x="202" y="355"/>
                  </a:lnTo>
                  <a:lnTo>
                    <a:pt x="198" y="369"/>
                  </a:lnTo>
                  <a:lnTo>
                    <a:pt x="204" y="400"/>
                  </a:lnTo>
                  <a:lnTo>
                    <a:pt x="197" y="426"/>
                  </a:lnTo>
                  <a:lnTo>
                    <a:pt x="199" y="453"/>
                  </a:lnTo>
                  <a:lnTo>
                    <a:pt x="192" y="453"/>
                  </a:lnTo>
                  <a:lnTo>
                    <a:pt x="188" y="470"/>
                  </a:lnTo>
                  <a:lnTo>
                    <a:pt x="176" y="477"/>
                  </a:lnTo>
                  <a:lnTo>
                    <a:pt x="166" y="491"/>
                  </a:lnTo>
                  <a:lnTo>
                    <a:pt x="148" y="475"/>
                  </a:lnTo>
                  <a:lnTo>
                    <a:pt x="110" y="378"/>
                  </a:lnTo>
                  <a:lnTo>
                    <a:pt x="93" y="343"/>
                  </a:lnTo>
                  <a:lnTo>
                    <a:pt x="71" y="242"/>
                  </a:lnTo>
                  <a:lnTo>
                    <a:pt x="67" y="242"/>
                  </a:lnTo>
                  <a:lnTo>
                    <a:pt x="65" y="259"/>
                  </a:lnTo>
                  <a:lnTo>
                    <a:pt x="58" y="264"/>
                  </a:lnTo>
                  <a:lnTo>
                    <a:pt x="42" y="267"/>
                  </a:lnTo>
                  <a:lnTo>
                    <a:pt x="17" y="242"/>
                  </a:lnTo>
                  <a:lnTo>
                    <a:pt x="33" y="240"/>
                  </a:lnTo>
                  <a:lnTo>
                    <a:pt x="35" y="229"/>
                  </a:lnTo>
                  <a:lnTo>
                    <a:pt x="18" y="232"/>
                  </a:lnTo>
                  <a:lnTo>
                    <a:pt x="0" y="216"/>
                  </a:lnTo>
                  <a:lnTo>
                    <a:pt x="10" y="206"/>
                  </a:lnTo>
                  <a:lnTo>
                    <a:pt x="42" y="205"/>
                  </a:lnTo>
                  <a:lnTo>
                    <a:pt x="42" y="194"/>
                  </a:lnTo>
                  <a:lnTo>
                    <a:pt x="35" y="180"/>
                  </a:lnTo>
                  <a:lnTo>
                    <a:pt x="26" y="177"/>
                  </a:lnTo>
                  <a:lnTo>
                    <a:pt x="26" y="165"/>
                  </a:lnTo>
                  <a:lnTo>
                    <a:pt x="17" y="164"/>
                  </a:lnTo>
                  <a:lnTo>
                    <a:pt x="17" y="153"/>
                  </a:lnTo>
                  <a:lnTo>
                    <a:pt x="26" y="140"/>
                  </a:lnTo>
                  <a:lnTo>
                    <a:pt x="35" y="145"/>
                  </a:lnTo>
                  <a:lnTo>
                    <a:pt x="46" y="140"/>
                  </a:lnTo>
                  <a:lnTo>
                    <a:pt x="83" y="85"/>
                  </a:lnTo>
                  <a:lnTo>
                    <a:pt x="78" y="72"/>
                  </a:lnTo>
                  <a:lnTo>
                    <a:pt x="87" y="67"/>
                  </a:lnTo>
                  <a:lnTo>
                    <a:pt x="87" y="63"/>
                  </a:lnTo>
                  <a:lnTo>
                    <a:pt x="67" y="50"/>
                  </a:lnTo>
                  <a:lnTo>
                    <a:pt x="64" y="32"/>
                  </a:lnTo>
                  <a:lnTo>
                    <a:pt x="55" y="25"/>
                  </a:lnTo>
                  <a:lnTo>
                    <a:pt x="58" y="19"/>
                  </a:lnTo>
                  <a:lnTo>
                    <a:pt x="86" y="25"/>
                  </a:lnTo>
                  <a:lnTo>
                    <a:pt x="102" y="19"/>
                  </a:lnTo>
                  <a:lnTo>
                    <a:pt x="109" y="9"/>
                  </a:lnTo>
                  <a:lnTo>
                    <a:pt x="132" y="0"/>
                  </a:lnTo>
                  <a:lnTo>
                    <a:pt x="147" y="6"/>
                  </a:lnTo>
                  <a:lnTo>
                    <a:pt x="147" y="22"/>
                  </a:lnTo>
                  <a:lnTo>
                    <a:pt x="137" y="38"/>
                  </a:lnTo>
                  <a:lnTo>
                    <a:pt x="147" y="60"/>
                  </a:lnTo>
                  <a:lnTo>
                    <a:pt x="134" y="60"/>
                  </a:lnTo>
                  <a:lnTo>
                    <a:pt x="134" y="64"/>
                  </a:lnTo>
                  <a:lnTo>
                    <a:pt x="147" y="88"/>
                  </a:lnTo>
                  <a:lnTo>
                    <a:pt x="179" y="101"/>
                  </a:lnTo>
                  <a:lnTo>
                    <a:pt x="169" y="127"/>
                  </a:lnTo>
                  <a:lnTo>
                    <a:pt x="214" y="150"/>
                  </a:lnTo>
                  <a:lnTo>
                    <a:pt x="234" y="152"/>
                  </a:lnTo>
                  <a:lnTo>
                    <a:pt x="249" y="162"/>
                  </a:lnTo>
                  <a:lnTo>
                    <a:pt x="281" y="168"/>
                  </a:lnTo>
                  <a:lnTo>
                    <a:pt x="296" y="168"/>
                  </a:lnTo>
                  <a:lnTo>
                    <a:pt x="293" y="156"/>
                  </a:lnTo>
                  <a:lnTo>
                    <a:pt x="293" y="142"/>
                  </a:lnTo>
                  <a:lnTo>
                    <a:pt x="300" y="13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99" name="Freeform 7202"/>
            <p:cNvSpPr>
              <a:spLocks/>
            </p:cNvSpPr>
            <p:nvPr/>
          </p:nvSpPr>
          <p:spPr bwMode="gray">
            <a:xfrm>
              <a:off x="8008309" y="3379169"/>
              <a:ext cx="188138" cy="101870"/>
            </a:xfrm>
            <a:custGeom>
              <a:avLst/>
              <a:gdLst>
                <a:gd name="T0" fmla="*/ 124 w 127"/>
                <a:gd name="T1" fmla="*/ 55 h 67"/>
                <a:gd name="T2" fmla="*/ 124 w 127"/>
                <a:gd name="T3" fmla="*/ 41 h 67"/>
                <a:gd name="T4" fmla="*/ 90 w 127"/>
                <a:gd name="T5" fmla="*/ 41 h 67"/>
                <a:gd name="T6" fmla="*/ 57 w 127"/>
                <a:gd name="T7" fmla="*/ 16 h 67"/>
                <a:gd name="T8" fmla="*/ 49 w 127"/>
                <a:gd name="T9" fmla="*/ 19 h 67"/>
                <a:gd name="T10" fmla="*/ 30 w 127"/>
                <a:gd name="T11" fmla="*/ 1 h 67"/>
                <a:gd name="T12" fmla="*/ 10 w 127"/>
                <a:gd name="T13" fmla="*/ 0 h 67"/>
                <a:gd name="T14" fmla="*/ 0 w 127"/>
                <a:gd name="T15" fmla="*/ 26 h 67"/>
                <a:gd name="T16" fmla="*/ 45 w 127"/>
                <a:gd name="T17" fmla="*/ 49 h 67"/>
                <a:gd name="T18" fmla="*/ 65 w 127"/>
                <a:gd name="T19" fmla="*/ 51 h 67"/>
                <a:gd name="T20" fmla="*/ 80 w 127"/>
                <a:gd name="T21" fmla="*/ 61 h 67"/>
                <a:gd name="T22" fmla="*/ 112 w 127"/>
                <a:gd name="T23" fmla="*/ 67 h 67"/>
                <a:gd name="T24" fmla="*/ 127 w 127"/>
                <a:gd name="T25" fmla="*/ 67 h 67"/>
                <a:gd name="T26" fmla="*/ 124 w 127"/>
                <a:gd name="T27" fmla="*/ 5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67">
                  <a:moveTo>
                    <a:pt x="124" y="55"/>
                  </a:moveTo>
                  <a:lnTo>
                    <a:pt x="124" y="41"/>
                  </a:lnTo>
                  <a:lnTo>
                    <a:pt x="90" y="41"/>
                  </a:lnTo>
                  <a:lnTo>
                    <a:pt x="57" y="16"/>
                  </a:lnTo>
                  <a:lnTo>
                    <a:pt x="49" y="19"/>
                  </a:lnTo>
                  <a:lnTo>
                    <a:pt x="30" y="1"/>
                  </a:lnTo>
                  <a:lnTo>
                    <a:pt x="10" y="0"/>
                  </a:lnTo>
                  <a:lnTo>
                    <a:pt x="0" y="26"/>
                  </a:lnTo>
                  <a:lnTo>
                    <a:pt x="45" y="49"/>
                  </a:lnTo>
                  <a:lnTo>
                    <a:pt x="65" y="51"/>
                  </a:lnTo>
                  <a:lnTo>
                    <a:pt x="80" y="61"/>
                  </a:lnTo>
                  <a:lnTo>
                    <a:pt x="112" y="67"/>
                  </a:lnTo>
                  <a:lnTo>
                    <a:pt x="127" y="67"/>
                  </a:lnTo>
                  <a:lnTo>
                    <a:pt x="124" y="5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00" name="Freeform 7203"/>
            <p:cNvSpPr>
              <a:spLocks/>
            </p:cNvSpPr>
            <p:nvPr/>
          </p:nvSpPr>
          <p:spPr bwMode="gray">
            <a:xfrm>
              <a:off x="8008309" y="3379169"/>
              <a:ext cx="188138" cy="101870"/>
            </a:xfrm>
            <a:custGeom>
              <a:avLst/>
              <a:gdLst>
                <a:gd name="T0" fmla="*/ 124 w 127"/>
                <a:gd name="T1" fmla="*/ 55 h 67"/>
                <a:gd name="T2" fmla="*/ 124 w 127"/>
                <a:gd name="T3" fmla="*/ 41 h 67"/>
                <a:gd name="T4" fmla="*/ 90 w 127"/>
                <a:gd name="T5" fmla="*/ 41 h 67"/>
                <a:gd name="T6" fmla="*/ 57 w 127"/>
                <a:gd name="T7" fmla="*/ 16 h 67"/>
                <a:gd name="T8" fmla="*/ 49 w 127"/>
                <a:gd name="T9" fmla="*/ 19 h 67"/>
                <a:gd name="T10" fmla="*/ 30 w 127"/>
                <a:gd name="T11" fmla="*/ 1 h 67"/>
                <a:gd name="T12" fmla="*/ 10 w 127"/>
                <a:gd name="T13" fmla="*/ 0 h 67"/>
                <a:gd name="T14" fmla="*/ 0 w 127"/>
                <a:gd name="T15" fmla="*/ 26 h 67"/>
                <a:gd name="T16" fmla="*/ 45 w 127"/>
                <a:gd name="T17" fmla="*/ 49 h 67"/>
                <a:gd name="T18" fmla="*/ 65 w 127"/>
                <a:gd name="T19" fmla="*/ 51 h 67"/>
                <a:gd name="T20" fmla="*/ 80 w 127"/>
                <a:gd name="T21" fmla="*/ 61 h 67"/>
                <a:gd name="T22" fmla="*/ 112 w 127"/>
                <a:gd name="T23" fmla="*/ 67 h 67"/>
                <a:gd name="T24" fmla="*/ 127 w 127"/>
                <a:gd name="T25" fmla="*/ 67 h 67"/>
                <a:gd name="T26" fmla="*/ 124 w 127"/>
                <a:gd name="T27" fmla="*/ 5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67">
                  <a:moveTo>
                    <a:pt x="124" y="55"/>
                  </a:moveTo>
                  <a:lnTo>
                    <a:pt x="124" y="41"/>
                  </a:lnTo>
                  <a:lnTo>
                    <a:pt x="90" y="41"/>
                  </a:lnTo>
                  <a:lnTo>
                    <a:pt x="57" y="16"/>
                  </a:lnTo>
                  <a:lnTo>
                    <a:pt x="49" y="19"/>
                  </a:lnTo>
                  <a:lnTo>
                    <a:pt x="30" y="1"/>
                  </a:lnTo>
                  <a:lnTo>
                    <a:pt x="10" y="0"/>
                  </a:lnTo>
                  <a:lnTo>
                    <a:pt x="0" y="26"/>
                  </a:lnTo>
                  <a:lnTo>
                    <a:pt x="45" y="49"/>
                  </a:lnTo>
                  <a:lnTo>
                    <a:pt x="65" y="51"/>
                  </a:lnTo>
                  <a:lnTo>
                    <a:pt x="80" y="61"/>
                  </a:lnTo>
                  <a:lnTo>
                    <a:pt x="112" y="67"/>
                  </a:lnTo>
                  <a:lnTo>
                    <a:pt x="127" y="67"/>
                  </a:lnTo>
                  <a:lnTo>
                    <a:pt x="124" y="5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01" name="Freeform 7204"/>
            <p:cNvSpPr>
              <a:spLocks/>
            </p:cNvSpPr>
            <p:nvPr/>
          </p:nvSpPr>
          <p:spPr bwMode="gray">
            <a:xfrm>
              <a:off x="7180207" y="3119173"/>
              <a:ext cx="460714" cy="392275"/>
            </a:xfrm>
            <a:custGeom>
              <a:avLst/>
              <a:gdLst>
                <a:gd name="T0" fmla="*/ 223 w 311"/>
                <a:gd name="T1" fmla="*/ 250 h 258"/>
                <a:gd name="T2" fmla="*/ 213 w 311"/>
                <a:gd name="T3" fmla="*/ 228 h 258"/>
                <a:gd name="T4" fmla="*/ 182 w 311"/>
                <a:gd name="T5" fmla="*/ 238 h 258"/>
                <a:gd name="T6" fmla="*/ 169 w 311"/>
                <a:gd name="T7" fmla="*/ 235 h 258"/>
                <a:gd name="T8" fmla="*/ 131 w 311"/>
                <a:gd name="T9" fmla="*/ 213 h 258"/>
                <a:gd name="T10" fmla="*/ 111 w 311"/>
                <a:gd name="T11" fmla="*/ 178 h 258"/>
                <a:gd name="T12" fmla="*/ 89 w 311"/>
                <a:gd name="T13" fmla="*/ 166 h 258"/>
                <a:gd name="T14" fmla="*/ 84 w 311"/>
                <a:gd name="T15" fmla="*/ 174 h 258"/>
                <a:gd name="T16" fmla="*/ 67 w 311"/>
                <a:gd name="T17" fmla="*/ 156 h 258"/>
                <a:gd name="T18" fmla="*/ 60 w 311"/>
                <a:gd name="T19" fmla="*/ 131 h 258"/>
                <a:gd name="T20" fmla="*/ 41 w 311"/>
                <a:gd name="T21" fmla="*/ 120 h 258"/>
                <a:gd name="T22" fmla="*/ 29 w 311"/>
                <a:gd name="T23" fmla="*/ 104 h 258"/>
                <a:gd name="T24" fmla="*/ 38 w 311"/>
                <a:gd name="T25" fmla="*/ 80 h 258"/>
                <a:gd name="T26" fmla="*/ 14 w 311"/>
                <a:gd name="T27" fmla="*/ 47 h 258"/>
                <a:gd name="T28" fmla="*/ 0 w 311"/>
                <a:gd name="T29" fmla="*/ 9 h 258"/>
                <a:gd name="T30" fmla="*/ 4 w 311"/>
                <a:gd name="T31" fmla="*/ 0 h 258"/>
                <a:gd name="T32" fmla="*/ 19 w 311"/>
                <a:gd name="T33" fmla="*/ 16 h 258"/>
                <a:gd name="T34" fmla="*/ 28 w 311"/>
                <a:gd name="T35" fmla="*/ 16 h 258"/>
                <a:gd name="T36" fmla="*/ 33 w 311"/>
                <a:gd name="T37" fmla="*/ 16 h 258"/>
                <a:gd name="T38" fmla="*/ 38 w 311"/>
                <a:gd name="T39" fmla="*/ 16 h 258"/>
                <a:gd name="T40" fmla="*/ 52 w 311"/>
                <a:gd name="T41" fmla="*/ 3 h 258"/>
                <a:gd name="T42" fmla="*/ 57 w 311"/>
                <a:gd name="T43" fmla="*/ 6 h 258"/>
                <a:gd name="T44" fmla="*/ 57 w 311"/>
                <a:gd name="T45" fmla="*/ 16 h 258"/>
                <a:gd name="T46" fmla="*/ 70 w 311"/>
                <a:gd name="T47" fmla="*/ 25 h 258"/>
                <a:gd name="T48" fmla="*/ 74 w 311"/>
                <a:gd name="T49" fmla="*/ 41 h 258"/>
                <a:gd name="T50" fmla="*/ 114 w 311"/>
                <a:gd name="T51" fmla="*/ 58 h 258"/>
                <a:gd name="T52" fmla="*/ 147 w 311"/>
                <a:gd name="T53" fmla="*/ 54 h 258"/>
                <a:gd name="T54" fmla="*/ 146 w 311"/>
                <a:gd name="T55" fmla="*/ 44 h 258"/>
                <a:gd name="T56" fmla="*/ 166 w 311"/>
                <a:gd name="T57" fmla="*/ 31 h 258"/>
                <a:gd name="T58" fmla="*/ 190 w 311"/>
                <a:gd name="T59" fmla="*/ 28 h 258"/>
                <a:gd name="T60" fmla="*/ 257 w 311"/>
                <a:gd name="T61" fmla="*/ 63 h 258"/>
                <a:gd name="T62" fmla="*/ 258 w 311"/>
                <a:gd name="T63" fmla="*/ 70 h 258"/>
                <a:gd name="T64" fmla="*/ 258 w 311"/>
                <a:gd name="T65" fmla="*/ 88 h 258"/>
                <a:gd name="T66" fmla="*/ 252 w 311"/>
                <a:gd name="T67" fmla="*/ 102 h 258"/>
                <a:gd name="T68" fmla="*/ 252 w 311"/>
                <a:gd name="T69" fmla="*/ 104 h 258"/>
                <a:gd name="T70" fmla="*/ 263 w 311"/>
                <a:gd name="T71" fmla="*/ 143 h 258"/>
                <a:gd name="T72" fmla="*/ 276 w 311"/>
                <a:gd name="T73" fmla="*/ 149 h 258"/>
                <a:gd name="T74" fmla="*/ 279 w 311"/>
                <a:gd name="T75" fmla="*/ 158 h 258"/>
                <a:gd name="T76" fmla="*/ 268 w 311"/>
                <a:gd name="T77" fmla="*/ 178 h 258"/>
                <a:gd name="T78" fmla="*/ 286 w 311"/>
                <a:gd name="T79" fmla="*/ 200 h 258"/>
                <a:gd name="T80" fmla="*/ 298 w 311"/>
                <a:gd name="T81" fmla="*/ 204 h 258"/>
                <a:gd name="T82" fmla="*/ 311 w 311"/>
                <a:gd name="T83" fmla="*/ 225 h 258"/>
                <a:gd name="T84" fmla="*/ 309 w 311"/>
                <a:gd name="T85" fmla="*/ 231 h 258"/>
                <a:gd name="T86" fmla="*/ 290 w 311"/>
                <a:gd name="T87" fmla="*/ 242 h 258"/>
                <a:gd name="T88" fmla="*/ 289 w 311"/>
                <a:gd name="T89" fmla="*/ 258 h 258"/>
                <a:gd name="T90" fmla="*/ 223 w 311"/>
                <a:gd name="T91" fmla="*/ 25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1" h="258">
                  <a:moveTo>
                    <a:pt x="223" y="250"/>
                  </a:moveTo>
                  <a:lnTo>
                    <a:pt x="213" y="228"/>
                  </a:lnTo>
                  <a:lnTo>
                    <a:pt x="182" y="238"/>
                  </a:lnTo>
                  <a:lnTo>
                    <a:pt x="169" y="235"/>
                  </a:lnTo>
                  <a:lnTo>
                    <a:pt x="131" y="213"/>
                  </a:lnTo>
                  <a:lnTo>
                    <a:pt x="111" y="178"/>
                  </a:lnTo>
                  <a:lnTo>
                    <a:pt x="89" y="166"/>
                  </a:lnTo>
                  <a:lnTo>
                    <a:pt x="84" y="174"/>
                  </a:lnTo>
                  <a:lnTo>
                    <a:pt x="67" y="156"/>
                  </a:lnTo>
                  <a:lnTo>
                    <a:pt x="60" y="131"/>
                  </a:lnTo>
                  <a:lnTo>
                    <a:pt x="41" y="120"/>
                  </a:lnTo>
                  <a:lnTo>
                    <a:pt x="29" y="104"/>
                  </a:lnTo>
                  <a:lnTo>
                    <a:pt x="38" y="80"/>
                  </a:lnTo>
                  <a:lnTo>
                    <a:pt x="14" y="47"/>
                  </a:lnTo>
                  <a:lnTo>
                    <a:pt x="0" y="9"/>
                  </a:lnTo>
                  <a:lnTo>
                    <a:pt x="4" y="0"/>
                  </a:lnTo>
                  <a:lnTo>
                    <a:pt x="19" y="16"/>
                  </a:lnTo>
                  <a:lnTo>
                    <a:pt x="28" y="16"/>
                  </a:lnTo>
                  <a:lnTo>
                    <a:pt x="33" y="16"/>
                  </a:lnTo>
                  <a:lnTo>
                    <a:pt x="38" y="16"/>
                  </a:lnTo>
                  <a:lnTo>
                    <a:pt x="52" y="3"/>
                  </a:lnTo>
                  <a:lnTo>
                    <a:pt x="57" y="6"/>
                  </a:lnTo>
                  <a:lnTo>
                    <a:pt x="57" y="16"/>
                  </a:lnTo>
                  <a:lnTo>
                    <a:pt x="70" y="25"/>
                  </a:lnTo>
                  <a:lnTo>
                    <a:pt x="74" y="41"/>
                  </a:lnTo>
                  <a:lnTo>
                    <a:pt x="114" y="58"/>
                  </a:lnTo>
                  <a:lnTo>
                    <a:pt x="147" y="54"/>
                  </a:lnTo>
                  <a:lnTo>
                    <a:pt x="146" y="44"/>
                  </a:lnTo>
                  <a:lnTo>
                    <a:pt x="166" y="31"/>
                  </a:lnTo>
                  <a:lnTo>
                    <a:pt x="190" y="28"/>
                  </a:lnTo>
                  <a:lnTo>
                    <a:pt x="257" y="63"/>
                  </a:lnTo>
                  <a:lnTo>
                    <a:pt x="258" y="70"/>
                  </a:lnTo>
                  <a:lnTo>
                    <a:pt x="258" y="88"/>
                  </a:lnTo>
                  <a:lnTo>
                    <a:pt x="252" y="102"/>
                  </a:lnTo>
                  <a:lnTo>
                    <a:pt x="252" y="104"/>
                  </a:lnTo>
                  <a:lnTo>
                    <a:pt x="263" y="143"/>
                  </a:lnTo>
                  <a:lnTo>
                    <a:pt x="276" y="149"/>
                  </a:lnTo>
                  <a:lnTo>
                    <a:pt x="279" y="158"/>
                  </a:lnTo>
                  <a:lnTo>
                    <a:pt x="268" y="178"/>
                  </a:lnTo>
                  <a:lnTo>
                    <a:pt x="286" y="200"/>
                  </a:lnTo>
                  <a:lnTo>
                    <a:pt x="298" y="204"/>
                  </a:lnTo>
                  <a:lnTo>
                    <a:pt x="311" y="225"/>
                  </a:lnTo>
                  <a:lnTo>
                    <a:pt x="309" y="231"/>
                  </a:lnTo>
                  <a:lnTo>
                    <a:pt x="290" y="242"/>
                  </a:lnTo>
                  <a:lnTo>
                    <a:pt x="289" y="258"/>
                  </a:lnTo>
                  <a:lnTo>
                    <a:pt x="223" y="25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02" name="Freeform 7205"/>
            <p:cNvSpPr>
              <a:spLocks/>
            </p:cNvSpPr>
            <p:nvPr/>
          </p:nvSpPr>
          <p:spPr bwMode="gray">
            <a:xfrm>
              <a:off x="7180207" y="3119173"/>
              <a:ext cx="460714" cy="392275"/>
            </a:xfrm>
            <a:custGeom>
              <a:avLst/>
              <a:gdLst>
                <a:gd name="T0" fmla="*/ 223 w 311"/>
                <a:gd name="T1" fmla="*/ 250 h 258"/>
                <a:gd name="T2" fmla="*/ 213 w 311"/>
                <a:gd name="T3" fmla="*/ 228 h 258"/>
                <a:gd name="T4" fmla="*/ 182 w 311"/>
                <a:gd name="T5" fmla="*/ 238 h 258"/>
                <a:gd name="T6" fmla="*/ 169 w 311"/>
                <a:gd name="T7" fmla="*/ 235 h 258"/>
                <a:gd name="T8" fmla="*/ 131 w 311"/>
                <a:gd name="T9" fmla="*/ 213 h 258"/>
                <a:gd name="T10" fmla="*/ 111 w 311"/>
                <a:gd name="T11" fmla="*/ 178 h 258"/>
                <a:gd name="T12" fmla="*/ 89 w 311"/>
                <a:gd name="T13" fmla="*/ 166 h 258"/>
                <a:gd name="T14" fmla="*/ 84 w 311"/>
                <a:gd name="T15" fmla="*/ 174 h 258"/>
                <a:gd name="T16" fmla="*/ 67 w 311"/>
                <a:gd name="T17" fmla="*/ 156 h 258"/>
                <a:gd name="T18" fmla="*/ 60 w 311"/>
                <a:gd name="T19" fmla="*/ 131 h 258"/>
                <a:gd name="T20" fmla="*/ 41 w 311"/>
                <a:gd name="T21" fmla="*/ 120 h 258"/>
                <a:gd name="T22" fmla="*/ 29 w 311"/>
                <a:gd name="T23" fmla="*/ 104 h 258"/>
                <a:gd name="T24" fmla="*/ 38 w 311"/>
                <a:gd name="T25" fmla="*/ 80 h 258"/>
                <a:gd name="T26" fmla="*/ 14 w 311"/>
                <a:gd name="T27" fmla="*/ 47 h 258"/>
                <a:gd name="T28" fmla="*/ 0 w 311"/>
                <a:gd name="T29" fmla="*/ 9 h 258"/>
                <a:gd name="T30" fmla="*/ 4 w 311"/>
                <a:gd name="T31" fmla="*/ 0 h 258"/>
                <a:gd name="T32" fmla="*/ 19 w 311"/>
                <a:gd name="T33" fmla="*/ 16 h 258"/>
                <a:gd name="T34" fmla="*/ 28 w 311"/>
                <a:gd name="T35" fmla="*/ 16 h 258"/>
                <a:gd name="T36" fmla="*/ 33 w 311"/>
                <a:gd name="T37" fmla="*/ 16 h 258"/>
                <a:gd name="T38" fmla="*/ 38 w 311"/>
                <a:gd name="T39" fmla="*/ 16 h 258"/>
                <a:gd name="T40" fmla="*/ 52 w 311"/>
                <a:gd name="T41" fmla="*/ 3 h 258"/>
                <a:gd name="T42" fmla="*/ 57 w 311"/>
                <a:gd name="T43" fmla="*/ 6 h 258"/>
                <a:gd name="T44" fmla="*/ 57 w 311"/>
                <a:gd name="T45" fmla="*/ 16 h 258"/>
                <a:gd name="T46" fmla="*/ 70 w 311"/>
                <a:gd name="T47" fmla="*/ 25 h 258"/>
                <a:gd name="T48" fmla="*/ 74 w 311"/>
                <a:gd name="T49" fmla="*/ 41 h 258"/>
                <a:gd name="T50" fmla="*/ 114 w 311"/>
                <a:gd name="T51" fmla="*/ 58 h 258"/>
                <a:gd name="T52" fmla="*/ 147 w 311"/>
                <a:gd name="T53" fmla="*/ 54 h 258"/>
                <a:gd name="T54" fmla="*/ 146 w 311"/>
                <a:gd name="T55" fmla="*/ 44 h 258"/>
                <a:gd name="T56" fmla="*/ 166 w 311"/>
                <a:gd name="T57" fmla="*/ 31 h 258"/>
                <a:gd name="T58" fmla="*/ 190 w 311"/>
                <a:gd name="T59" fmla="*/ 28 h 258"/>
                <a:gd name="T60" fmla="*/ 257 w 311"/>
                <a:gd name="T61" fmla="*/ 63 h 258"/>
                <a:gd name="T62" fmla="*/ 258 w 311"/>
                <a:gd name="T63" fmla="*/ 70 h 258"/>
                <a:gd name="T64" fmla="*/ 258 w 311"/>
                <a:gd name="T65" fmla="*/ 88 h 258"/>
                <a:gd name="T66" fmla="*/ 252 w 311"/>
                <a:gd name="T67" fmla="*/ 102 h 258"/>
                <a:gd name="T68" fmla="*/ 252 w 311"/>
                <a:gd name="T69" fmla="*/ 104 h 258"/>
                <a:gd name="T70" fmla="*/ 263 w 311"/>
                <a:gd name="T71" fmla="*/ 143 h 258"/>
                <a:gd name="T72" fmla="*/ 276 w 311"/>
                <a:gd name="T73" fmla="*/ 149 h 258"/>
                <a:gd name="T74" fmla="*/ 279 w 311"/>
                <a:gd name="T75" fmla="*/ 158 h 258"/>
                <a:gd name="T76" fmla="*/ 268 w 311"/>
                <a:gd name="T77" fmla="*/ 178 h 258"/>
                <a:gd name="T78" fmla="*/ 286 w 311"/>
                <a:gd name="T79" fmla="*/ 200 h 258"/>
                <a:gd name="T80" fmla="*/ 298 w 311"/>
                <a:gd name="T81" fmla="*/ 204 h 258"/>
                <a:gd name="T82" fmla="*/ 311 w 311"/>
                <a:gd name="T83" fmla="*/ 225 h 258"/>
                <a:gd name="T84" fmla="*/ 309 w 311"/>
                <a:gd name="T85" fmla="*/ 231 h 258"/>
                <a:gd name="T86" fmla="*/ 290 w 311"/>
                <a:gd name="T87" fmla="*/ 242 h 258"/>
                <a:gd name="T88" fmla="*/ 289 w 311"/>
                <a:gd name="T89" fmla="*/ 258 h 258"/>
                <a:gd name="T90" fmla="*/ 223 w 311"/>
                <a:gd name="T91" fmla="*/ 25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1" h="258">
                  <a:moveTo>
                    <a:pt x="223" y="250"/>
                  </a:moveTo>
                  <a:lnTo>
                    <a:pt x="213" y="228"/>
                  </a:lnTo>
                  <a:lnTo>
                    <a:pt x="182" y="238"/>
                  </a:lnTo>
                  <a:lnTo>
                    <a:pt x="169" y="235"/>
                  </a:lnTo>
                  <a:lnTo>
                    <a:pt x="131" y="213"/>
                  </a:lnTo>
                  <a:lnTo>
                    <a:pt x="111" y="178"/>
                  </a:lnTo>
                  <a:lnTo>
                    <a:pt x="89" y="166"/>
                  </a:lnTo>
                  <a:lnTo>
                    <a:pt x="84" y="174"/>
                  </a:lnTo>
                  <a:lnTo>
                    <a:pt x="67" y="156"/>
                  </a:lnTo>
                  <a:lnTo>
                    <a:pt x="60" y="131"/>
                  </a:lnTo>
                  <a:lnTo>
                    <a:pt x="41" y="120"/>
                  </a:lnTo>
                  <a:lnTo>
                    <a:pt x="29" y="104"/>
                  </a:lnTo>
                  <a:lnTo>
                    <a:pt x="38" y="80"/>
                  </a:lnTo>
                  <a:lnTo>
                    <a:pt x="14" y="47"/>
                  </a:lnTo>
                  <a:lnTo>
                    <a:pt x="0" y="9"/>
                  </a:lnTo>
                  <a:lnTo>
                    <a:pt x="4" y="0"/>
                  </a:lnTo>
                  <a:lnTo>
                    <a:pt x="19" y="16"/>
                  </a:lnTo>
                  <a:lnTo>
                    <a:pt x="28" y="16"/>
                  </a:lnTo>
                  <a:lnTo>
                    <a:pt x="33" y="16"/>
                  </a:lnTo>
                  <a:lnTo>
                    <a:pt x="38" y="16"/>
                  </a:lnTo>
                  <a:lnTo>
                    <a:pt x="52" y="3"/>
                  </a:lnTo>
                  <a:lnTo>
                    <a:pt x="57" y="6"/>
                  </a:lnTo>
                  <a:lnTo>
                    <a:pt x="57" y="16"/>
                  </a:lnTo>
                  <a:lnTo>
                    <a:pt x="70" y="25"/>
                  </a:lnTo>
                  <a:lnTo>
                    <a:pt x="74" y="41"/>
                  </a:lnTo>
                  <a:lnTo>
                    <a:pt x="114" y="58"/>
                  </a:lnTo>
                  <a:lnTo>
                    <a:pt x="147" y="54"/>
                  </a:lnTo>
                  <a:lnTo>
                    <a:pt x="146" y="44"/>
                  </a:lnTo>
                  <a:lnTo>
                    <a:pt x="166" y="31"/>
                  </a:lnTo>
                  <a:lnTo>
                    <a:pt x="190" y="28"/>
                  </a:lnTo>
                  <a:lnTo>
                    <a:pt x="257" y="63"/>
                  </a:lnTo>
                  <a:lnTo>
                    <a:pt x="258" y="70"/>
                  </a:lnTo>
                  <a:lnTo>
                    <a:pt x="258" y="88"/>
                  </a:lnTo>
                  <a:lnTo>
                    <a:pt x="252" y="102"/>
                  </a:lnTo>
                  <a:lnTo>
                    <a:pt x="252" y="104"/>
                  </a:lnTo>
                  <a:lnTo>
                    <a:pt x="263" y="143"/>
                  </a:lnTo>
                  <a:lnTo>
                    <a:pt x="276" y="149"/>
                  </a:lnTo>
                  <a:lnTo>
                    <a:pt x="279" y="158"/>
                  </a:lnTo>
                  <a:lnTo>
                    <a:pt x="268" y="178"/>
                  </a:lnTo>
                  <a:lnTo>
                    <a:pt x="286" y="200"/>
                  </a:lnTo>
                  <a:lnTo>
                    <a:pt x="298" y="204"/>
                  </a:lnTo>
                  <a:lnTo>
                    <a:pt x="311" y="225"/>
                  </a:lnTo>
                  <a:lnTo>
                    <a:pt x="309" y="231"/>
                  </a:lnTo>
                  <a:lnTo>
                    <a:pt x="290" y="242"/>
                  </a:lnTo>
                  <a:lnTo>
                    <a:pt x="289" y="258"/>
                  </a:lnTo>
                  <a:lnTo>
                    <a:pt x="223" y="25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03" name="Freeform 7206"/>
            <p:cNvSpPr>
              <a:spLocks/>
            </p:cNvSpPr>
            <p:nvPr/>
          </p:nvSpPr>
          <p:spPr bwMode="gray">
            <a:xfrm>
              <a:off x="7577222" y="3196716"/>
              <a:ext cx="342203" cy="357304"/>
            </a:xfrm>
            <a:custGeom>
              <a:avLst/>
              <a:gdLst>
                <a:gd name="T0" fmla="*/ 132 w 231"/>
                <a:gd name="T1" fmla="*/ 225 h 235"/>
                <a:gd name="T2" fmla="*/ 164 w 231"/>
                <a:gd name="T3" fmla="*/ 224 h 235"/>
                <a:gd name="T4" fmla="*/ 164 w 231"/>
                <a:gd name="T5" fmla="*/ 213 h 235"/>
                <a:gd name="T6" fmla="*/ 157 w 231"/>
                <a:gd name="T7" fmla="*/ 199 h 235"/>
                <a:gd name="T8" fmla="*/ 148 w 231"/>
                <a:gd name="T9" fmla="*/ 196 h 235"/>
                <a:gd name="T10" fmla="*/ 148 w 231"/>
                <a:gd name="T11" fmla="*/ 184 h 235"/>
                <a:gd name="T12" fmla="*/ 139 w 231"/>
                <a:gd name="T13" fmla="*/ 183 h 235"/>
                <a:gd name="T14" fmla="*/ 139 w 231"/>
                <a:gd name="T15" fmla="*/ 172 h 235"/>
                <a:gd name="T16" fmla="*/ 148 w 231"/>
                <a:gd name="T17" fmla="*/ 159 h 235"/>
                <a:gd name="T18" fmla="*/ 157 w 231"/>
                <a:gd name="T19" fmla="*/ 164 h 235"/>
                <a:gd name="T20" fmla="*/ 168 w 231"/>
                <a:gd name="T21" fmla="*/ 159 h 235"/>
                <a:gd name="T22" fmla="*/ 205 w 231"/>
                <a:gd name="T23" fmla="*/ 104 h 235"/>
                <a:gd name="T24" fmla="*/ 200 w 231"/>
                <a:gd name="T25" fmla="*/ 91 h 235"/>
                <a:gd name="T26" fmla="*/ 209 w 231"/>
                <a:gd name="T27" fmla="*/ 86 h 235"/>
                <a:gd name="T28" fmla="*/ 209 w 231"/>
                <a:gd name="T29" fmla="*/ 82 h 235"/>
                <a:gd name="T30" fmla="*/ 189 w 231"/>
                <a:gd name="T31" fmla="*/ 69 h 235"/>
                <a:gd name="T32" fmla="*/ 186 w 231"/>
                <a:gd name="T33" fmla="*/ 51 h 235"/>
                <a:gd name="T34" fmla="*/ 177 w 231"/>
                <a:gd name="T35" fmla="*/ 44 h 235"/>
                <a:gd name="T36" fmla="*/ 180 w 231"/>
                <a:gd name="T37" fmla="*/ 38 h 235"/>
                <a:gd name="T38" fmla="*/ 208 w 231"/>
                <a:gd name="T39" fmla="*/ 44 h 235"/>
                <a:gd name="T40" fmla="*/ 224 w 231"/>
                <a:gd name="T41" fmla="*/ 38 h 235"/>
                <a:gd name="T42" fmla="*/ 231 w 231"/>
                <a:gd name="T43" fmla="*/ 28 h 235"/>
                <a:gd name="T44" fmla="*/ 208 w 231"/>
                <a:gd name="T45" fmla="*/ 19 h 235"/>
                <a:gd name="T46" fmla="*/ 199 w 231"/>
                <a:gd name="T47" fmla="*/ 5 h 235"/>
                <a:gd name="T48" fmla="*/ 180 w 231"/>
                <a:gd name="T49" fmla="*/ 0 h 235"/>
                <a:gd name="T50" fmla="*/ 168 w 231"/>
                <a:gd name="T51" fmla="*/ 2 h 235"/>
                <a:gd name="T52" fmla="*/ 155 w 231"/>
                <a:gd name="T53" fmla="*/ 2 h 235"/>
                <a:gd name="T54" fmla="*/ 138 w 231"/>
                <a:gd name="T55" fmla="*/ 13 h 235"/>
                <a:gd name="T56" fmla="*/ 143 w 231"/>
                <a:gd name="T57" fmla="*/ 35 h 235"/>
                <a:gd name="T58" fmla="*/ 139 w 231"/>
                <a:gd name="T59" fmla="*/ 53 h 235"/>
                <a:gd name="T60" fmla="*/ 123 w 231"/>
                <a:gd name="T61" fmla="*/ 53 h 235"/>
                <a:gd name="T62" fmla="*/ 129 w 231"/>
                <a:gd name="T63" fmla="*/ 63 h 235"/>
                <a:gd name="T64" fmla="*/ 122 w 231"/>
                <a:gd name="T65" fmla="*/ 72 h 235"/>
                <a:gd name="T66" fmla="*/ 119 w 231"/>
                <a:gd name="T67" fmla="*/ 92 h 235"/>
                <a:gd name="T68" fmla="*/ 88 w 231"/>
                <a:gd name="T69" fmla="*/ 99 h 235"/>
                <a:gd name="T70" fmla="*/ 81 w 231"/>
                <a:gd name="T71" fmla="*/ 107 h 235"/>
                <a:gd name="T72" fmla="*/ 81 w 231"/>
                <a:gd name="T73" fmla="*/ 127 h 235"/>
                <a:gd name="T74" fmla="*/ 24 w 231"/>
                <a:gd name="T75" fmla="*/ 134 h 235"/>
                <a:gd name="T76" fmla="*/ 0 w 231"/>
                <a:gd name="T77" fmla="*/ 127 h 235"/>
                <a:gd name="T78" fmla="*/ 18 w 231"/>
                <a:gd name="T79" fmla="*/ 149 h 235"/>
                <a:gd name="T80" fmla="*/ 30 w 231"/>
                <a:gd name="T81" fmla="*/ 153 h 235"/>
                <a:gd name="T82" fmla="*/ 43 w 231"/>
                <a:gd name="T83" fmla="*/ 174 h 235"/>
                <a:gd name="T84" fmla="*/ 41 w 231"/>
                <a:gd name="T85" fmla="*/ 180 h 235"/>
                <a:gd name="T86" fmla="*/ 22 w 231"/>
                <a:gd name="T87" fmla="*/ 191 h 235"/>
                <a:gd name="T88" fmla="*/ 21 w 231"/>
                <a:gd name="T89" fmla="*/ 207 h 235"/>
                <a:gd name="T90" fmla="*/ 54 w 231"/>
                <a:gd name="T91" fmla="*/ 205 h 235"/>
                <a:gd name="T92" fmla="*/ 68 w 231"/>
                <a:gd name="T93" fmla="*/ 209 h 235"/>
                <a:gd name="T94" fmla="*/ 97 w 231"/>
                <a:gd name="T95" fmla="*/ 206 h 235"/>
                <a:gd name="T96" fmla="*/ 111 w 231"/>
                <a:gd name="T97" fmla="*/ 231 h 235"/>
                <a:gd name="T98" fmla="*/ 122 w 231"/>
                <a:gd name="T99" fmla="*/ 235 h 235"/>
                <a:gd name="T100" fmla="*/ 132 w 231"/>
                <a:gd name="T101" fmla="*/ 22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1" h="235">
                  <a:moveTo>
                    <a:pt x="132" y="225"/>
                  </a:moveTo>
                  <a:lnTo>
                    <a:pt x="164" y="224"/>
                  </a:lnTo>
                  <a:lnTo>
                    <a:pt x="164" y="213"/>
                  </a:lnTo>
                  <a:lnTo>
                    <a:pt x="157" y="199"/>
                  </a:lnTo>
                  <a:lnTo>
                    <a:pt x="148" y="196"/>
                  </a:lnTo>
                  <a:lnTo>
                    <a:pt x="148" y="184"/>
                  </a:lnTo>
                  <a:lnTo>
                    <a:pt x="139" y="183"/>
                  </a:lnTo>
                  <a:lnTo>
                    <a:pt x="139" y="172"/>
                  </a:lnTo>
                  <a:lnTo>
                    <a:pt x="148" y="159"/>
                  </a:lnTo>
                  <a:lnTo>
                    <a:pt x="157" y="164"/>
                  </a:lnTo>
                  <a:lnTo>
                    <a:pt x="168" y="159"/>
                  </a:lnTo>
                  <a:lnTo>
                    <a:pt x="205" y="104"/>
                  </a:lnTo>
                  <a:lnTo>
                    <a:pt x="200" y="91"/>
                  </a:lnTo>
                  <a:lnTo>
                    <a:pt x="209" y="86"/>
                  </a:lnTo>
                  <a:lnTo>
                    <a:pt x="209" y="82"/>
                  </a:lnTo>
                  <a:lnTo>
                    <a:pt x="189" y="69"/>
                  </a:lnTo>
                  <a:lnTo>
                    <a:pt x="186" y="51"/>
                  </a:lnTo>
                  <a:lnTo>
                    <a:pt x="177" y="44"/>
                  </a:lnTo>
                  <a:lnTo>
                    <a:pt x="180" y="38"/>
                  </a:lnTo>
                  <a:lnTo>
                    <a:pt x="208" y="44"/>
                  </a:lnTo>
                  <a:lnTo>
                    <a:pt x="224" y="38"/>
                  </a:lnTo>
                  <a:lnTo>
                    <a:pt x="231" y="28"/>
                  </a:lnTo>
                  <a:lnTo>
                    <a:pt x="208" y="19"/>
                  </a:lnTo>
                  <a:lnTo>
                    <a:pt x="199" y="5"/>
                  </a:lnTo>
                  <a:lnTo>
                    <a:pt x="180" y="0"/>
                  </a:lnTo>
                  <a:lnTo>
                    <a:pt x="168" y="2"/>
                  </a:lnTo>
                  <a:lnTo>
                    <a:pt x="155" y="2"/>
                  </a:lnTo>
                  <a:lnTo>
                    <a:pt x="138" y="13"/>
                  </a:lnTo>
                  <a:lnTo>
                    <a:pt x="143" y="35"/>
                  </a:lnTo>
                  <a:lnTo>
                    <a:pt x="139" y="53"/>
                  </a:lnTo>
                  <a:lnTo>
                    <a:pt x="123" y="53"/>
                  </a:lnTo>
                  <a:lnTo>
                    <a:pt x="129" y="63"/>
                  </a:lnTo>
                  <a:lnTo>
                    <a:pt x="122" y="72"/>
                  </a:lnTo>
                  <a:lnTo>
                    <a:pt x="119" y="92"/>
                  </a:lnTo>
                  <a:lnTo>
                    <a:pt x="88" y="99"/>
                  </a:lnTo>
                  <a:lnTo>
                    <a:pt x="81" y="107"/>
                  </a:lnTo>
                  <a:lnTo>
                    <a:pt x="81" y="127"/>
                  </a:lnTo>
                  <a:lnTo>
                    <a:pt x="24" y="134"/>
                  </a:lnTo>
                  <a:lnTo>
                    <a:pt x="0" y="127"/>
                  </a:lnTo>
                  <a:lnTo>
                    <a:pt x="18" y="149"/>
                  </a:lnTo>
                  <a:lnTo>
                    <a:pt x="30" y="153"/>
                  </a:lnTo>
                  <a:lnTo>
                    <a:pt x="43" y="174"/>
                  </a:lnTo>
                  <a:lnTo>
                    <a:pt x="41" y="180"/>
                  </a:lnTo>
                  <a:lnTo>
                    <a:pt x="22" y="191"/>
                  </a:lnTo>
                  <a:lnTo>
                    <a:pt x="21" y="207"/>
                  </a:lnTo>
                  <a:lnTo>
                    <a:pt x="54" y="205"/>
                  </a:lnTo>
                  <a:lnTo>
                    <a:pt x="68" y="209"/>
                  </a:lnTo>
                  <a:lnTo>
                    <a:pt x="97" y="206"/>
                  </a:lnTo>
                  <a:lnTo>
                    <a:pt x="111" y="231"/>
                  </a:lnTo>
                  <a:lnTo>
                    <a:pt x="122" y="235"/>
                  </a:lnTo>
                  <a:lnTo>
                    <a:pt x="132" y="22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04" name="Freeform 7207"/>
            <p:cNvSpPr>
              <a:spLocks/>
            </p:cNvSpPr>
            <p:nvPr/>
          </p:nvSpPr>
          <p:spPr bwMode="gray">
            <a:xfrm>
              <a:off x="7577222" y="3196716"/>
              <a:ext cx="342203" cy="357304"/>
            </a:xfrm>
            <a:custGeom>
              <a:avLst/>
              <a:gdLst>
                <a:gd name="T0" fmla="*/ 132 w 231"/>
                <a:gd name="T1" fmla="*/ 225 h 235"/>
                <a:gd name="T2" fmla="*/ 164 w 231"/>
                <a:gd name="T3" fmla="*/ 224 h 235"/>
                <a:gd name="T4" fmla="*/ 164 w 231"/>
                <a:gd name="T5" fmla="*/ 213 h 235"/>
                <a:gd name="T6" fmla="*/ 157 w 231"/>
                <a:gd name="T7" fmla="*/ 199 h 235"/>
                <a:gd name="T8" fmla="*/ 148 w 231"/>
                <a:gd name="T9" fmla="*/ 196 h 235"/>
                <a:gd name="T10" fmla="*/ 148 w 231"/>
                <a:gd name="T11" fmla="*/ 184 h 235"/>
                <a:gd name="T12" fmla="*/ 139 w 231"/>
                <a:gd name="T13" fmla="*/ 183 h 235"/>
                <a:gd name="T14" fmla="*/ 139 w 231"/>
                <a:gd name="T15" fmla="*/ 172 h 235"/>
                <a:gd name="T16" fmla="*/ 148 w 231"/>
                <a:gd name="T17" fmla="*/ 159 h 235"/>
                <a:gd name="T18" fmla="*/ 157 w 231"/>
                <a:gd name="T19" fmla="*/ 164 h 235"/>
                <a:gd name="T20" fmla="*/ 168 w 231"/>
                <a:gd name="T21" fmla="*/ 159 h 235"/>
                <a:gd name="T22" fmla="*/ 205 w 231"/>
                <a:gd name="T23" fmla="*/ 104 h 235"/>
                <a:gd name="T24" fmla="*/ 200 w 231"/>
                <a:gd name="T25" fmla="*/ 91 h 235"/>
                <a:gd name="T26" fmla="*/ 209 w 231"/>
                <a:gd name="T27" fmla="*/ 86 h 235"/>
                <a:gd name="T28" fmla="*/ 209 w 231"/>
                <a:gd name="T29" fmla="*/ 82 h 235"/>
                <a:gd name="T30" fmla="*/ 189 w 231"/>
                <a:gd name="T31" fmla="*/ 69 h 235"/>
                <a:gd name="T32" fmla="*/ 186 w 231"/>
                <a:gd name="T33" fmla="*/ 51 h 235"/>
                <a:gd name="T34" fmla="*/ 177 w 231"/>
                <a:gd name="T35" fmla="*/ 44 h 235"/>
                <a:gd name="T36" fmla="*/ 180 w 231"/>
                <a:gd name="T37" fmla="*/ 38 h 235"/>
                <a:gd name="T38" fmla="*/ 208 w 231"/>
                <a:gd name="T39" fmla="*/ 44 h 235"/>
                <a:gd name="T40" fmla="*/ 224 w 231"/>
                <a:gd name="T41" fmla="*/ 38 h 235"/>
                <a:gd name="T42" fmla="*/ 231 w 231"/>
                <a:gd name="T43" fmla="*/ 28 h 235"/>
                <a:gd name="T44" fmla="*/ 208 w 231"/>
                <a:gd name="T45" fmla="*/ 19 h 235"/>
                <a:gd name="T46" fmla="*/ 199 w 231"/>
                <a:gd name="T47" fmla="*/ 5 h 235"/>
                <a:gd name="T48" fmla="*/ 180 w 231"/>
                <a:gd name="T49" fmla="*/ 0 h 235"/>
                <a:gd name="T50" fmla="*/ 168 w 231"/>
                <a:gd name="T51" fmla="*/ 2 h 235"/>
                <a:gd name="T52" fmla="*/ 155 w 231"/>
                <a:gd name="T53" fmla="*/ 2 h 235"/>
                <a:gd name="T54" fmla="*/ 138 w 231"/>
                <a:gd name="T55" fmla="*/ 13 h 235"/>
                <a:gd name="T56" fmla="*/ 143 w 231"/>
                <a:gd name="T57" fmla="*/ 35 h 235"/>
                <a:gd name="T58" fmla="*/ 139 w 231"/>
                <a:gd name="T59" fmla="*/ 53 h 235"/>
                <a:gd name="T60" fmla="*/ 123 w 231"/>
                <a:gd name="T61" fmla="*/ 53 h 235"/>
                <a:gd name="T62" fmla="*/ 129 w 231"/>
                <a:gd name="T63" fmla="*/ 63 h 235"/>
                <a:gd name="T64" fmla="*/ 122 w 231"/>
                <a:gd name="T65" fmla="*/ 72 h 235"/>
                <a:gd name="T66" fmla="*/ 119 w 231"/>
                <a:gd name="T67" fmla="*/ 92 h 235"/>
                <a:gd name="T68" fmla="*/ 88 w 231"/>
                <a:gd name="T69" fmla="*/ 99 h 235"/>
                <a:gd name="T70" fmla="*/ 81 w 231"/>
                <a:gd name="T71" fmla="*/ 107 h 235"/>
                <a:gd name="T72" fmla="*/ 81 w 231"/>
                <a:gd name="T73" fmla="*/ 127 h 235"/>
                <a:gd name="T74" fmla="*/ 24 w 231"/>
                <a:gd name="T75" fmla="*/ 134 h 235"/>
                <a:gd name="T76" fmla="*/ 0 w 231"/>
                <a:gd name="T77" fmla="*/ 127 h 235"/>
                <a:gd name="T78" fmla="*/ 18 w 231"/>
                <a:gd name="T79" fmla="*/ 149 h 235"/>
                <a:gd name="T80" fmla="*/ 30 w 231"/>
                <a:gd name="T81" fmla="*/ 153 h 235"/>
                <a:gd name="T82" fmla="*/ 43 w 231"/>
                <a:gd name="T83" fmla="*/ 174 h 235"/>
                <a:gd name="T84" fmla="*/ 41 w 231"/>
                <a:gd name="T85" fmla="*/ 180 h 235"/>
                <a:gd name="T86" fmla="*/ 22 w 231"/>
                <a:gd name="T87" fmla="*/ 191 h 235"/>
                <a:gd name="T88" fmla="*/ 21 w 231"/>
                <a:gd name="T89" fmla="*/ 207 h 235"/>
                <a:gd name="T90" fmla="*/ 54 w 231"/>
                <a:gd name="T91" fmla="*/ 205 h 235"/>
                <a:gd name="T92" fmla="*/ 68 w 231"/>
                <a:gd name="T93" fmla="*/ 209 h 235"/>
                <a:gd name="T94" fmla="*/ 97 w 231"/>
                <a:gd name="T95" fmla="*/ 206 h 235"/>
                <a:gd name="T96" fmla="*/ 111 w 231"/>
                <a:gd name="T97" fmla="*/ 231 h 235"/>
                <a:gd name="T98" fmla="*/ 122 w 231"/>
                <a:gd name="T99" fmla="*/ 235 h 235"/>
                <a:gd name="T100" fmla="*/ 132 w 231"/>
                <a:gd name="T101" fmla="*/ 22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1" h="235">
                  <a:moveTo>
                    <a:pt x="132" y="225"/>
                  </a:moveTo>
                  <a:lnTo>
                    <a:pt x="164" y="224"/>
                  </a:lnTo>
                  <a:lnTo>
                    <a:pt x="164" y="213"/>
                  </a:lnTo>
                  <a:lnTo>
                    <a:pt x="157" y="199"/>
                  </a:lnTo>
                  <a:lnTo>
                    <a:pt x="148" y="196"/>
                  </a:lnTo>
                  <a:lnTo>
                    <a:pt x="148" y="184"/>
                  </a:lnTo>
                  <a:lnTo>
                    <a:pt x="139" y="183"/>
                  </a:lnTo>
                  <a:lnTo>
                    <a:pt x="139" y="172"/>
                  </a:lnTo>
                  <a:lnTo>
                    <a:pt x="148" y="159"/>
                  </a:lnTo>
                  <a:lnTo>
                    <a:pt x="157" y="164"/>
                  </a:lnTo>
                  <a:lnTo>
                    <a:pt x="168" y="159"/>
                  </a:lnTo>
                  <a:lnTo>
                    <a:pt x="205" y="104"/>
                  </a:lnTo>
                  <a:lnTo>
                    <a:pt x="200" y="91"/>
                  </a:lnTo>
                  <a:lnTo>
                    <a:pt x="209" y="86"/>
                  </a:lnTo>
                  <a:lnTo>
                    <a:pt x="209" y="82"/>
                  </a:lnTo>
                  <a:lnTo>
                    <a:pt x="189" y="69"/>
                  </a:lnTo>
                  <a:lnTo>
                    <a:pt x="186" y="51"/>
                  </a:lnTo>
                  <a:lnTo>
                    <a:pt x="177" y="44"/>
                  </a:lnTo>
                  <a:lnTo>
                    <a:pt x="180" y="38"/>
                  </a:lnTo>
                  <a:lnTo>
                    <a:pt x="208" y="44"/>
                  </a:lnTo>
                  <a:lnTo>
                    <a:pt x="224" y="38"/>
                  </a:lnTo>
                  <a:lnTo>
                    <a:pt x="231" y="28"/>
                  </a:lnTo>
                  <a:lnTo>
                    <a:pt x="208" y="19"/>
                  </a:lnTo>
                  <a:lnTo>
                    <a:pt x="199" y="5"/>
                  </a:lnTo>
                  <a:lnTo>
                    <a:pt x="180" y="0"/>
                  </a:lnTo>
                  <a:lnTo>
                    <a:pt x="168" y="2"/>
                  </a:lnTo>
                  <a:lnTo>
                    <a:pt x="155" y="2"/>
                  </a:lnTo>
                  <a:lnTo>
                    <a:pt x="138" y="13"/>
                  </a:lnTo>
                  <a:lnTo>
                    <a:pt x="143" y="35"/>
                  </a:lnTo>
                  <a:lnTo>
                    <a:pt x="139" y="53"/>
                  </a:lnTo>
                  <a:lnTo>
                    <a:pt x="123" y="53"/>
                  </a:lnTo>
                  <a:lnTo>
                    <a:pt x="129" y="63"/>
                  </a:lnTo>
                  <a:lnTo>
                    <a:pt x="122" y="72"/>
                  </a:lnTo>
                  <a:lnTo>
                    <a:pt x="119" y="92"/>
                  </a:lnTo>
                  <a:lnTo>
                    <a:pt x="88" y="99"/>
                  </a:lnTo>
                  <a:lnTo>
                    <a:pt x="81" y="107"/>
                  </a:lnTo>
                  <a:lnTo>
                    <a:pt x="81" y="127"/>
                  </a:lnTo>
                  <a:lnTo>
                    <a:pt x="24" y="134"/>
                  </a:lnTo>
                  <a:lnTo>
                    <a:pt x="0" y="127"/>
                  </a:lnTo>
                  <a:lnTo>
                    <a:pt x="18" y="149"/>
                  </a:lnTo>
                  <a:lnTo>
                    <a:pt x="30" y="153"/>
                  </a:lnTo>
                  <a:lnTo>
                    <a:pt x="43" y="174"/>
                  </a:lnTo>
                  <a:lnTo>
                    <a:pt x="41" y="180"/>
                  </a:lnTo>
                  <a:lnTo>
                    <a:pt x="22" y="191"/>
                  </a:lnTo>
                  <a:lnTo>
                    <a:pt x="21" y="207"/>
                  </a:lnTo>
                  <a:lnTo>
                    <a:pt x="54" y="205"/>
                  </a:lnTo>
                  <a:lnTo>
                    <a:pt x="68" y="209"/>
                  </a:lnTo>
                  <a:lnTo>
                    <a:pt x="97" y="206"/>
                  </a:lnTo>
                  <a:lnTo>
                    <a:pt x="111" y="231"/>
                  </a:lnTo>
                  <a:lnTo>
                    <a:pt x="122" y="235"/>
                  </a:lnTo>
                  <a:lnTo>
                    <a:pt x="132" y="22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05" name="Freeform 7208"/>
            <p:cNvSpPr>
              <a:spLocks/>
            </p:cNvSpPr>
            <p:nvPr/>
          </p:nvSpPr>
          <p:spPr bwMode="gray">
            <a:xfrm>
              <a:off x="7553520" y="3157185"/>
              <a:ext cx="294797" cy="243272"/>
            </a:xfrm>
            <a:custGeom>
              <a:avLst/>
              <a:gdLst>
                <a:gd name="T0" fmla="*/ 76 w 199"/>
                <a:gd name="T1" fmla="*/ 20 h 160"/>
                <a:gd name="T2" fmla="*/ 94 w 199"/>
                <a:gd name="T3" fmla="*/ 23 h 160"/>
                <a:gd name="T4" fmla="*/ 100 w 199"/>
                <a:gd name="T5" fmla="*/ 26 h 160"/>
                <a:gd name="T6" fmla="*/ 116 w 199"/>
                <a:gd name="T7" fmla="*/ 23 h 160"/>
                <a:gd name="T8" fmla="*/ 120 w 199"/>
                <a:gd name="T9" fmla="*/ 16 h 160"/>
                <a:gd name="T10" fmla="*/ 129 w 199"/>
                <a:gd name="T11" fmla="*/ 16 h 160"/>
                <a:gd name="T12" fmla="*/ 136 w 199"/>
                <a:gd name="T13" fmla="*/ 0 h 160"/>
                <a:gd name="T14" fmla="*/ 148 w 199"/>
                <a:gd name="T15" fmla="*/ 10 h 160"/>
                <a:gd name="T16" fmla="*/ 154 w 199"/>
                <a:gd name="T17" fmla="*/ 31 h 160"/>
                <a:gd name="T18" fmla="*/ 177 w 199"/>
                <a:gd name="T19" fmla="*/ 19 h 160"/>
                <a:gd name="T20" fmla="*/ 199 w 199"/>
                <a:gd name="T21" fmla="*/ 22 h 160"/>
                <a:gd name="T22" fmla="*/ 196 w 199"/>
                <a:gd name="T23" fmla="*/ 23 h 160"/>
                <a:gd name="T24" fmla="*/ 196 w 199"/>
                <a:gd name="T25" fmla="*/ 26 h 160"/>
                <a:gd name="T26" fmla="*/ 184 w 199"/>
                <a:gd name="T27" fmla="*/ 28 h 160"/>
                <a:gd name="T28" fmla="*/ 171 w 199"/>
                <a:gd name="T29" fmla="*/ 28 h 160"/>
                <a:gd name="T30" fmla="*/ 154 w 199"/>
                <a:gd name="T31" fmla="*/ 39 h 160"/>
                <a:gd name="T32" fmla="*/ 159 w 199"/>
                <a:gd name="T33" fmla="*/ 61 h 160"/>
                <a:gd name="T34" fmla="*/ 155 w 199"/>
                <a:gd name="T35" fmla="*/ 79 h 160"/>
                <a:gd name="T36" fmla="*/ 139 w 199"/>
                <a:gd name="T37" fmla="*/ 79 h 160"/>
                <a:gd name="T38" fmla="*/ 145 w 199"/>
                <a:gd name="T39" fmla="*/ 89 h 160"/>
                <a:gd name="T40" fmla="*/ 138 w 199"/>
                <a:gd name="T41" fmla="*/ 98 h 160"/>
                <a:gd name="T42" fmla="*/ 135 w 199"/>
                <a:gd name="T43" fmla="*/ 118 h 160"/>
                <a:gd name="T44" fmla="*/ 104 w 199"/>
                <a:gd name="T45" fmla="*/ 125 h 160"/>
                <a:gd name="T46" fmla="*/ 97 w 199"/>
                <a:gd name="T47" fmla="*/ 133 h 160"/>
                <a:gd name="T48" fmla="*/ 97 w 199"/>
                <a:gd name="T49" fmla="*/ 153 h 160"/>
                <a:gd name="T50" fmla="*/ 40 w 199"/>
                <a:gd name="T51" fmla="*/ 160 h 160"/>
                <a:gd name="T52" fmla="*/ 16 w 199"/>
                <a:gd name="T53" fmla="*/ 153 h 160"/>
                <a:gd name="T54" fmla="*/ 27 w 199"/>
                <a:gd name="T55" fmla="*/ 133 h 160"/>
                <a:gd name="T56" fmla="*/ 24 w 199"/>
                <a:gd name="T57" fmla="*/ 124 h 160"/>
                <a:gd name="T58" fmla="*/ 11 w 199"/>
                <a:gd name="T59" fmla="*/ 118 h 160"/>
                <a:gd name="T60" fmla="*/ 0 w 199"/>
                <a:gd name="T61" fmla="*/ 79 h 160"/>
                <a:gd name="T62" fmla="*/ 0 w 199"/>
                <a:gd name="T63" fmla="*/ 77 h 160"/>
                <a:gd name="T64" fmla="*/ 6 w 199"/>
                <a:gd name="T65" fmla="*/ 63 h 160"/>
                <a:gd name="T66" fmla="*/ 6 w 199"/>
                <a:gd name="T67" fmla="*/ 45 h 160"/>
                <a:gd name="T68" fmla="*/ 30 w 199"/>
                <a:gd name="T69" fmla="*/ 52 h 160"/>
                <a:gd name="T70" fmla="*/ 35 w 199"/>
                <a:gd name="T71" fmla="*/ 45 h 160"/>
                <a:gd name="T72" fmla="*/ 51 w 199"/>
                <a:gd name="T73" fmla="*/ 38 h 160"/>
                <a:gd name="T74" fmla="*/ 54 w 199"/>
                <a:gd name="T75" fmla="*/ 22 h 160"/>
                <a:gd name="T76" fmla="*/ 62 w 199"/>
                <a:gd name="T77" fmla="*/ 22 h 160"/>
                <a:gd name="T78" fmla="*/ 65 w 199"/>
                <a:gd name="T79" fmla="*/ 16 h 160"/>
                <a:gd name="T80" fmla="*/ 76 w 199"/>
                <a:gd name="T81" fmla="*/ 2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 h="160">
                  <a:moveTo>
                    <a:pt x="76" y="20"/>
                  </a:moveTo>
                  <a:lnTo>
                    <a:pt x="94" y="23"/>
                  </a:lnTo>
                  <a:lnTo>
                    <a:pt x="100" y="26"/>
                  </a:lnTo>
                  <a:lnTo>
                    <a:pt x="116" y="23"/>
                  </a:lnTo>
                  <a:lnTo>
                    <a:pt x="120" y="16"/>
                  </a:lnTo>
                  <a:lnTo>
                    <a:pt x="129" y="16"/>
                  </a:lnTo>
                  <a:lnTo>
                    <a:pt x="136" y="0"/>
                  </a:lnTo>
                  <a:lnTo>
                    <a:pt x="148" y="10"/>
                  </a:lnTo>
                  <a:lnTo>
                    <a:pt x="154" y="31"/>
                  </a:lnTo>
                  <a:lnTo>
                    <a:pt x="177" y="19"/>
                  </a:lnTo>
                  <a:lnTo>
                    <a:pt x="199" y="22"/>
                  </a:lnTo>
                  <a:lnTo>
                    <a:pt x="196" y="23"/>
                  </a:lnTo>
                  <a:lnTo>
                    <a:pt x="196" y="26"/>
                  </a:lnTo>
                  <a:lnTo>
                    <a:pt x="184" y="28"/>
                  </a:lnTo>
                  <a:lnTo>
                    <a:pt x="171" y="28"/>
                  </a:lnTo>
                  <a:lnTo>
                    <a:pt x="154" y="39"/>
                  </a:lnTo>
                  <a:lnTo>
                    <a:pt x="159" y="61"/>
                  </a:lnTo>
                  <a:lnTo>
                    <a:pt x="155" y="79"/>
                  </a:lnTo>
                  <a:lnTo>
                    <a:pt x="139" y="79"/>
                  </a:lnTo>
                  <a:lnTo>
                    <a:pt x="145" y="89"/>
                  </a:lnTo>
                  <a:lnTo>
                    <a:pt x="138" y="98"/>
                  </a:lnTo>
                  <a:lnTo>
                    <a:pt x="135" y="118"/>
                  </a:lnTo>
                  <a:lnTo>
                    <a:pt x="104" y="125"/>
                  </a:lnTo>
                  <a:lnTo>
                    <a:pt x="97" y="133"/>
                  </a:lnTo>
                  <a:lnTo>
                    <a:pt x="97" y="153"/>
                  </a:lnTo>
                  <a:lnTo>
                    <a:pt x="40" y="160"/>
                  </a:lnTo>
                  <a:lnTo>
                    <a:pt x="16" y="153"/>
                  </a:lnTo>
                  <a:lnTo>
                    <a:pt x="27" y="133"/>
                  </a:lnTo>
                  <a:lnTo>
                    <a:pt x="24" y="124"/>
                  </a:lnTo>
                  <a:lnTo>
                    <a:pt x="11" y="118"/>
                  </a:lnTo>
                  <a:lnTo>
                    <a:pt x="0" y="79"/>
                  </a:lnTo>
                  <a:lnTo>
                    <a:pt x="0" y="77"/>
                  </a:lnTo>
                  <a:lnTo>
                    <a:pt x="6" y="63"/>
                  </a:lnTo>
                  <a:lnTo>
                    <a:pt x="6" y="45"/>
                  </a:lnTo>
                  <a:lnTo>
                    <a:pt x="30" y="52"/>
                  </a:lnTo>
                  <a:lnTo>
                    <a:pt x="35" y="45"/>
                  </a:lnTo>
                  <a:lnTo>
                    <a:pt x="51" y="38"/>
                  </a:lnTo>
                  <a:lnTo>
                    <a:pt x="54" y="22"/>
                  </a:lnTo>
                  <a:lnTo>
                    <a:pt x="62" y="22"/>
                  </a:lnTo>
                  <a:lnTo>
                    <a:pt x="65" y="16"/>
                  </a:lnTo>
                  <a:lnTo>
                    <a:pt x="76" y="2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06" name="Freeform 7209"/>
            <p:cNvSpPr>
              <a:spLocks/>
            </p:cNvSpPr>
            <p:nvPr/>
          </p:nvSpPr>
          <p:spPr bwMode="gray">
            <a:xfrm>
              <a:off x="7553520" y="3157185"/>
              <a:ext cx="294797" cy="243272"/>
            </a:xfrm>
            <a:custGeom>
              <a:avLst/>
              <a:gdLst>
                <a:gd name="T0" fmla="*/ 76 w 199"/>
                <a:gd name="T1" fmla="*/ 20 h 160"/>
                <a:gd name="T2" fmla="*/ 94 w 199"/>
                <a:gd name="T3" fmla="*/ 23 h 160"/>
                <a:gd name="T4" fmla="*/ 100 w 199"/>
                <a:gd name="T5" fmla="*/ 26 h 160"/>
                <a:gd name="T6" fmla="*/ 116 w 199"/>
                <a:gd name="T7" fmla="*/ 23 h 160"/>
                <a:gd name="T8" fmla="*/ 120 w 199"/>
                <a:gd name="T9" fmla="*/ 16 h 160"/>
                <a:gd name="T10" fmla="*/ 129 w 199"/>
                <a:gd name="T11" fmla="*/ 16 h 160"/>
                <a:gd name="T12" fmla="*/ 136 w 199"/>
                <a:gd name="T13" fmla="*/ 0 h 160"/>
                <a:gd name="T14" fmla="*/ 148 w 199"/>
                <a:gd name="T15" fmla="*/ 10 h 160"/>
                <a:gd name="T16" fmla="*/ 154 w 199"/>
                <a:gd name="T17" fmla="*/ 31 h 160"/>
                <a:gd name="T18" fmla="*/ 177 w 199"/>
                <a:gd name="T19" fmla="*/ 19 h 160"/>
                <a:gd name="T20" fmla="*/ 199 w 199"/>
                <a:gd name="T21" fmla="*/ 22 h 160"/>
                <a:gd name="T22" fmla="*/ 196 w 199"/>
                <a:gd name="T23" fmla="*/ 23 h 160"/>
                <a:gd name="T24" fmla="*/ 196 w 199"/>
                <a:gd name="T25" fmla="*/ 26 h 160"/>
                <a:gd name="T26" fmla="*/ 184 w 199"/>
                <a:gd name="T27" fmla="*/ 28 h 160"/>
                <a:gd name="T28" fmla="*/ 171 w 199"/>
                <a:gd name="T29" fmla="*/ 28 h 160"/>
                <a:gd name="T30" fmla="*/ 154 w 199"/>
                <a:gd name="T31" fmla="*/ 39 h 160"/>
                <a:gd name="T32" fmla="*/ 159 w 199"/>
                <a:gd name="T33" fmla="*/ 61 h 160"/>
                <a:gd name="T34" fmla="*/ 155 w 199"/>
                <a:gd name="T35" fmla="*/ 79 h 160"/>
                <a:gd name="T36" fmla="*/ 139 w 199"/>
                <a:gd name="T37" fmla="*/ 79 h 160"/>
                <a:gd name="T38" fmla="*/ 145 w 199"/>
                <a:gd name="T39" fmla="*/ 89 h 160"/>
                <a:gd name="T40" fmla="*/ 138 w 199"/>
                <a:gd name="T41" fmla="*/ 98 h 160"/>
                <a:gd name="T42" fmla="*/ 135 w 199"/>
                <a:gd name="T43" fmla="*/ 118 h 160"/>
                <a:gd name="T44" fmla="*/ 104 w 199"/>
                <a:gd name="T45" fmla="*/ 125 h 160"/>
                <a:gd name="T46" fmla="*/ 97 w 199"/>
                <a:gd name="T47" fmla="*/ 133 h 160"/>
                <a:gd name="T48" fmla="*/ 97 w 199"/>
                <a:gd name="T49" fmla="*/ 153 h 160"/>
                <a:gd name="T50" fmla="*/ 40 w 199"/>
                <a:gd name="T51" fmla="*/ 160 h 160"/>
                <a:gd name="T52" fmla="*/ 16 w 199"/>
                <a:gd name="T53" fmla="*/ 153 h 160"/>
                <a:gd name="T54" fmla="*/ 27 w 199"/>
                <a:gd name="T55" fmla="*/ 133 h 160"/>
                <a:gd name="T56" fmla="*/ 24 w 199"/>
                <a:gd name="T57" fmla="*/ 124 h 160"/>
                <a:gd name="T58" fmla="*/ 11 w 199"/>
                <a:gd name="T59" fmla="*/ 118 h 160"/>
                <a:gd name="T60" fmla="*/ 0 w 199"/>
                <a:gd name="T61" fmla="*/ 79 h 160"/>
                <a:gd name="T62" fmla="*/ 0 w 199"/>
                <a:gd name="T63" fmla="*/ 77 h 160"/>
                <a:gd name="T64" fmla="*/ 6 w 199"/>
                <a:gd name="T65" fmla="*/ 63 h 160"/>
                <a:gd name="T66" fmla="*/ 6 w 199"/>
                <a:gd name="T67" fmla="*/ 45 h 160"/>
                <a:gd name="T68" fmla="*/ 30 w 199"/>
                <a:gd name="T69" fmla="*/ 52 h 160"/>
                <a:gd name="T70" fmla="*/ 35 w 199"/>
                <a:gd name="T71" fmla="*/ 45 h 160"/>
                <a:gd name="T72" fmla="*/ 51 w 199"/>
                <a:gd name="T73" fmla="*/ 38 h 160"/>
                <a:gd name="T74" fmla="*/ 54 w 199"/>
                <a:gd name="T75" fmla="*/ 22 h 160"/>
                <a:gd name="T76" fmla="*/ 62 w 199"/>
                <a:gd name="T77" fmla="*/ 22 h 160"/>
                <a:gd name="T78" fmla="*/ 65 w 199"/>
                <a:gd name="T79" fmla="*/ 16 h 160"/>
                <a:gd name="T80" fmla="*/ 76 w 199"/>
                <a:gd name="T81" fmla="*/ 2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 h="160">
                  <a:moveTo>
                    <a:pt x="76" y="20"/>
                  </a:moveTo>
                  <a:lnTo>
                    <a:pt x="94" y="23"/>
                  </a:lnTo>
                  <a:lnTo>
                    <a:pt x="100" y="26"/>
                  </a:lnTo>
                  <a:lnTo>
                    <a:pt x="116" y="23"/>
                  </a:lnTo>
                  <a:lnTo>
                    <a:pt x="120" y="16"/>
                  </a:lnTo>
                  <a:lnTo>
                    <a:pt x="129" y="16"/>
                  </a:lnTo>
                  <a:lnTo>
                    <a:pt x="136" y="0"/>
                  </a:lnTo>
                  <a:lnTo>
                    <a:pt x="148" y="10"/>
                  </a:lnTo>
                  <a:lnTo>
                    <a:pt x="154" y="31"/>
                  </a:lnTo>
                  <a:lnTo>
                    <a:pt x="177" y="19"/>
                  </a:lnTo>
                  <a:lnTo>
                    <a:pt x="199" y="22"/>
                  </a:lnTo>
                  <a:lnTo>
                    <a:pt x="196" y="23"/>
                  </a:lnTo>
                  <a:lnTo>
                    <a:pt x="196" y="26"/>
                  </a:lnTo>
                  <a:lnTo>
                    <a:pt x="184" y="28"/>
                  </a:lnTo>
                  <a:lnTo>
                    <a:pt x="171" y="28"/>
                  </a:lnTo>
                  <a:lnTo>
                    <a:pt x="154" y="39"/>
                  </a:lnTo>
                  <a:lnTo>
                    <a:pt x="159" y="61"/>
                  </a:lnTo>
                  <a:lnTo>
                    <a:pt x="155" y="79"/>
                  </a:lnTo>
                  <a:lnTo>
                    <a:pt x="139" y="79"/>
                  </a:lnTo>
                  <a:lnTo>
                    <a:pt x="145" y="89"/>
                  </a:lnTo>
                  <a:lnTo>
                    <a:pt x="138" y="98"/>
                  </a:lnTo>
                  <a:lnTo>
                    <a:pt x="135" y="118"/>
                  </a:lnTo>
                  <a:lnTo>
                    <a:pt x="104" y="125"/>
                  </a:lnTo>
                  <a:lnTo>
                    <a:pt x="97" y="133"/>
                  </a:lnTo>
                  <a:lnTo>
                    <a:pt x="97" y="153"/>
                  </a:lnTo>
                  <a:lnTo>
                    <a:pt x="40" y="160"/>
                  </a:lnTo>
                  <a:lnTo>
                    <a:pt x="16" y="153"/>
                  </a:lnTo>
                  <a:lnTo>
                    <a:pt x="27" y="133"/>
                  </a:lnTo>
                  <a:lnTo>
                    <a:pt x="24" y="124"/>
                  </a:lnTo>
                  <a:lnTo>
                    <a:pt x="11" y="118"/>
                  </a:lnTo>
                  <a:lnTo>
                    <a:pt x="0" y="79"/>
                  </a:lnTo>
                  <a:lnTo>
                    <a:pt x="0" y="77"/>
                  </a:lnTo>
                  <a:lnTo>
                    <a:pt x="6" y="63"/>
                  </a:lnTo>
                  <a:lnTo>
                    <a:pt x="6" y="45"/>
                  </a:lnTo>
                  <a:lnTo>
                    <a:pt x="30" y="52"/>
                  </a:lnTo>
                  <a:lnTo>
                    <a:pt x="35" y="45"/>
                  </a:lnTo>
                  <a:lnTo>
                    <a:pt x="51" y="38"/>
                  </a:lnTo>
                  <a:lnTo>
                    <a:pt x="54" y="22"/>
                  </a:lnTo>
                  <a:lnTo>
                    <a:pt x="62" y="22"/>
                  </a:lnTo>
                  <a:lnTo>
                    <a:pt x="65" y="16"/>
                  </a:lnTo>
                  <a:lnTo>
                    <a:pt x="76" y="2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07" name="Freeform 7210"/>
            <p:cNvSpPr>
              <a:spLocks/>
            </p:cNvSpPr>
            <p:nvPr/>
          </p:nvSpPr>
          <p:spPr bwMode="gray">
            <a:xfrm>
              <a:off x="8879369" y="3040111"/>
              <a:ext cx="109624" cy="136840"/>
            </a:xfrm>
            <a:custGeom>
              <a:avLst/>
              <a:gdLst>
                <a:gd name="T0" fmla="*/ 57 w 74"/>
                <a:gd name="T1" fmla="*/ 0 h 90"/>
                <a:gd name="T2" fmla="*/ 52 w 74"/>
                <a:gd name="T3" fmla="*/ 16 h 90"/>
                <a:gd name="T4" fmla="*/ 41 w 74"/>
                <a:gd name="T5" fmla="*/ 16 h 90"/>
                <a:gd name="T6" fmla="*/ 41 w 74"/>
                <a:gd name="T7" fmla="*/ 27 h 90"/>
                <a:gd name="T8" fmla="*/ 25 w 74"/>
                <a:gd name="T9" fmla="*/ 23 h 90"/>
                <a:gd name="T10" fmla="*/ 0 w 74"/>
                <a:gd name="T11" fmla="*/ 56 h 90"/>
                <a:gd name="T12" fmla="*/ 22 w 74"/>
                <a:gd name="T13" fmla="*/ 61 h 90"/>
                <a:gd name="T14" fmla="*/ 23 w 74"/>
                <a:gd name="T15" fmla="*/ 84 h 90"/>
                <a:gd name="T16" fmla="*/ 52 w 74"/>
                <a:gd name="T17" fmla="*/ 90 h 90"/>
                <a:gd name="T18" fmla="*/ 58 w 74"/>
                <a:gd name="T19" fmla="*/ 83 h 90"/>
                <a:gd name="T20" fmla="*/ 74 w 74"/>
                <a:gd name="T21" fmla="*/ 77 h 90"/>
                <a:gd name="T22" fmla="*/ 51 w 74"/>
                <a:gd name="T23" fmla="*/ 64 h 90"/>
                <a:gd name="T24" fmla="*/ 47 w 74"/>
                <a:gd name="T25" fmla="*/ 52 h 90"/>
                <a:gd name="T26" fmla="*/ 71 w 74"/>
                <a:gd name="T27" fmla="*/ 36 h 90"/>
                <a:gd name="T28" fmla="*/ 63 w 74"/>
                <a:gd name="T29" fmla="*/ 23 h 90"/>
                <a:gd name="T30" fmla="*/ 71 w 74"/>
                <a:gd name="T31" fmla="*/ 5 h 90"/>
                <a:gd name="T32" fmla="*/ 57 w 74"/>
                <a:gd name="T3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90">
                  <a:moveTo>
                    <a:pt x="57" y="0"/>
                  </a:moveTo>
                  <a:lnTo>
                    <a:pt x="52" y="16"/>
                  </a:lnTo>
                  <a:lnTo>
                    <a:pt x="41" y="16"/>
                  </a:lnTo>
                  <a:lnTo>
                    <a:pt x="41" y="27"/>
                  </a:lnTo>
                  <a:lnTo>
                    <a:pt x="25" y="23"/>
                  </a:lnTo>
                  <a:lnTo>
                    <a:pt x="0" y="56"/>
                  </a:lnTo>
                  <a:lnTo>
                    <a:pt x="22" y="61"/>
                  </a:lnTo>
                  <a:lnTo>
                    <a:pt x="23" y="84"/>
                  </a:lnTo>
                  <a:lnTo>
                    <a:pt x="52" y="90"/>
                  </a:lnTo>
                  <a:lnTo>
                    <a:pt x="58" y="83"/>
                  </a:lnTo>
                  <a:lnTo>
                    <a:pt x="74" y="77"/>
                  </a:lnTo>
                  <a:lnTo>
                    <a:pt x="51" y="64"/>
                  </a:lnTo>
                  <a:lnTo>
                    <a:pt x="47" y="52"/>
                  </a:lnTo>
                  <a:lnTo>
                    <a:pt x="71" y="36"/>
                  </a:lnTo>
                  <a:lnTo>
                    <a:pt x="63" y="23"/>
                  </a:lnTo>
                  <a:lnTo>
                    <a:pt x="71" y="5"/>
                  </a:lnTo>
                  <a:lnTo>
                    <a:pt x="57"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08" name="Freeform 7211"/>
            <p:cNvSpPr>
              <a:spLocks/>
            </p:cNvSpPr>
            <p:nvPr/>
          </p:nvSpPr>
          <p:spPr bwMode="gray">
            <a:xfrm>
              <a:off x="8879369" y="3040111"/>
              <a:ext cx="109624" cy="136840"/>
            </a:xfrm>
            <a:custGeom>
              <a:avLst/>
              <a:gdLst>
                <a:gd name="T0" fmla="*/ 57 w 74"/>
                <a:gd name="T1" fmla="*/ 0 h 90"/>
                <a:gd name="T2" fmla="*/ 52 w 74"/>
                <a:gd name="T3" fmla="*/ 16 h 90"/>
                <a:gd name="T4" fmla="*/ 41 w 74"/>
                <a:gd name="T5" fmla="*/ 16 h 90"/>
                <a:gd name="T6" fmla="*/ 41 w 74"/>
                <a:gd name="T7" fmla="*/ 27 h 90"/>
                <a:gd name="T8" fmla="*/ 25 w 74"/>
                <a:gd name="T9" fmla="*/ 23 h 90"/>
                <a:gd name="T10" fmla="*/ 0 w 74"/>
                <a:gd name="T11" fmla="*/ 56 h 90"/>
                <a:gd name="T12" fmla="*/ 22 w 74"/>
                <a:gd name="T13" fmla="*/ 61 h 90"/>
                <a:gd name="T14" fmla="*/ 23 w 74"/>
                <a:gd name="T15" fmla="*/ 84 h 90"/>
                <a:gd name="T16" fmla="*/ 52 w 74"/>
                <a:gd name="T17" fmla="*/ 90 h 90"/>
                <a:gd name="T18" fmla="*/ 58 w 74"/>
                <a:gd name="T19" fmla="*/ 83 h 90"/>
                <a:gd name="T20" fmla="*/ 74 w 74"/>
                <a:gd name="T21" fmla="*/ 77 h 90"/>
                <a:gd name="T22" fmla="*/ 51 w 74"/>
                <a:gd name="T23" fmla="*/ 64 h 90"/>
                <a:gd name="T24" fmla="*/ 47 w 74"/>
                <a:gd name="T25" fmla="*/ 52 h 90"/>
                <a:gd name="T26" fmla="*/ 71 w 74"/>
                <a:gd name="T27" fmla="*/ 36 h 90"/>
                <a:gd name="T28" fmla="*/ 63 w 74"/>
                <a:gd name="T29" fmla="*/ 23 h 90"/>
                <a:gd name="T30" fmla="*/ 71 w 74"/>
                <a:gd name="T31" fmla="*/ 5 h 90"/>
                <a:gd name="T32" fmla="*/ 57 w 74"/>
                <a:gd name="T3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90">
                  <a:moveTo>
                    <a:pt x="57" y="0"/>
                  </a:moveTo>
                  <a:lnTo>
                    <a:pt x="52" y="16"/>
                  </a:lnTo>
                  <a:lnTo>
                    <a:pt x="41" y="16"/>
                  </a:lnTo>
                  <a:lnTo>
                    <a:pt x="41" y="27"/>
                  </a:lnTo>
                  <a:lnTo>
                    <a:pt x="25" y="23"/>
                  </a:lnTo>
                  <a:lnTo>
                    <a:pt x="0" y="56"/>
                  </a:lnTo>
                  <a:lnTo>
                    <a:pt x="22" y="61"/>
                  </a:lnTo>
                  <a:lnTo>
                    <a:pt x="23" y="84"/>
                  </a:lnTo>
                  <a:lnTo>
                    <a:pt x="52" y="90"/>
                  </a:lnTo>
                  <a:lnTo>
                    <a:pt x="58" y="83"/>
                  </a:lnTo>
                  <a:lnTo>
                    <a:pt x="74" y="77"/>
                  </a:lnTo>
                  <a:lnTo>
                    <a:pt x="51" y="64"/>
                  </a:lnTo>
                  <a:lnTo>
                    <a:pt x="47" y="52"/>
                  </a:lnTo>
                  <a:lnTo>
                    <a:pt x="71" y="36"/>
                  </a:lnTo>
                  <a:lnTo>
                    <a:pt x="63" y="23"/>
                  </a:lnTo>
                  <a:lnTo>
                    <a:pt x="71" y="5"/>
                  </a:lnTo>
                  <a:lnTo>
                    <a:pt x="57"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09" name="Freeform 7212"/>
            <p:cNvSpPr>
              <a:spLocks/>
            </p:cNvSpPr>
            <p:nvPr/>
          </p:nvSpPr>
          <p:spPr bwMode="gray">
            <a:xfrm>
              <a:off x="8956401" y="3157185"/>
              <a:ext cx="82958" cy="110993"/>
            </a:xfrm>
            <a:custGeom>
              <a:avLst/>
              <a:gdLst>
                <a:gd name="T0" fmla="*/ 0 w 56"/>
                <a:gd name="T1" fmla="*/ 13 h 73"/>
                <a:gd name="T2" fmla="*/ 6 w 56"/>
                <a:gd name="T3" fmla="*/ 6 h 73"/>
                <a:gd name="T4" fmla="*/ 22 w 56"/>
                <a:gd name="T5" fmla="*/ 0 h 73"/>
                <a:gd name="T6" fmla="*/ 40 w 56"/>
                <a:gd name="T7" fmla="*/ 17 h 73"/>
                <a:gd name="T8" fmla="*/ 54 w 56"/>
                <a:gd name="T9" fmla="*/ 45 h 73"/>
                <a:gd name="T10" fmla="*/ 56 w 56"/>
                <a:gd name="T11" fmla="*/ 58 h 73"/>
                <a:gd name="T12" fmla="*/ 25 w 56"/>
                <a:gd name="T13" fmla="*/ 73 h 73"/>
                <a:gd name="T14" fmla="*/ 14 w 56"/>
                <a:gd name="T15" fmla="*/ 55 h 73"/>
                <a:gd name="T16" fmla="*/ 18 w 56"/>
                <a:gd name="T17" fmla="*/ 48 h 73"/>
                <a:gd name="T18" fmla="*/ 0 w 56"/>
                <a:gd name="T19" fmla="*/ 28 h 73"/>
                <a:gd name="T20" fmla="*/ 8 w 56"/>
                <a:gd name="T21" fmla="*/ 26 h 73"/>
                <a:gd name="T22" fmla="*/ 3 w 56"/>
                <a:gd name="T23" fmla="*/ 19 h 73"/>
                <a:gd name="T24" fmla="*/ 0 w 56"/>
                <a:gd name="T25" fmla="*/ 1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73">
                  <a:moveTo>
                    <a:pt x="0" y="13"/>
                  </a:moveTo>
                  <a:lnTo>
                    <a:pt x="6" y="6"/>
                  </a:lnTo>
                  <a:lnTo>
                    <a:pt x="22" y="0"/>
                  </a:lnTo>
                  <a:lnTo>
                    <a:pt x="40" y="17"/>
                  </a:lnTo>
                  <a:lnTo>
                    <a:pt x="54" y="45"/>
                  </a:lnTo>
                  <a:lnTo>
                    <a:pt x="56" y="58"/>
                  </a:lnTo>
                  <a:lnTo>
                    <a:pt x="25" y="73"/>
                  </a:lnTo>
                  <a:lnTo>
                    <a:pt x="14" y="55"/>
                  </a:lnTo>
                  <a:lnTo>
                    <a:pt x="18" y="48"/>
                  </a:lnTo>
                  <a:lnTo>
                    <a:pt x="0" y="28"/>
                  </a:lnTo>
                  <a:lnTo>
                    <a:pt x="8" y="26"/>
                  </a:lnTo>
                  <a:lnTo>
                    <a:pt x="3" y="19"/>
                  </a:lnTo>
                  <a:lnTo>
                    <a:pt x="0" y="1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10" name="Freeform 7214"/>
            <p:cNvSpPr>
              <a:spLocks/>
            </p:cNvSpPr>
            <p:nvPr/>
          </p:nvSpPr>
          <p:spPr bwMode="gray">
            <a:xfrm>
              <a:off x="8021640" y="2796839"/>
              <a:ext cx="666627" cy="275200"/>
            </a:xfrm>
            <a:custGeom>
              <a:avLst/>
              <a:gdLst>
                <a:gd name="T0" fmla="*/ 376 w 450"/>
                <a:gd name="T1" fmla="*/ 49 h 181"/>
                <a:gd name="T2" fmla="*/ 392 w 450"/>
                <a:gd name="T3" fmla="*/ 76 h 181"/>
                <a:gd name="T4" fmla="*/ 410 w 450"/>
                <a:gd name="T5" fmla="*/ 78 h 181"/>
                <a:gd name="T6" fmla="*/ 426 w 450"/>
                <a:gd name="T7" fmla="*/ 73 h 181"/>
                <a:gd name="T8" fmla="*/ 440 w 450"/>
                <a:gd name="T9" fmla="*/ 81 h 181"/>
                <a:gd name="T10" fmla="*/ 450 w 450"/>
                <a:gd name="T11" fmla="*/ 94 h 181"/>
                <a:gd name="T12" fmla="*/ 417 w 450"/>
                <a:gd name="T13" fmla="*/ 95 h 181"/>
                <a:gd name="T14" fmla="*/ 408 w 450"/>
                <a:gd name="T15" fmla="*/ 110 h 181"/>
                <a:gd name="T16" fmla="*/ 396 w 450"/>
                <a:gd name="T17" fmla="*/ 114 h 181"/>
                <a:gd name="T18" fmla="*/ 388 w 450"/>
                <a:gd name="T19" fmla="*/ 127 h 181"/>
                <a:gd name="T20" fmla="*/ 369 w 450"/>
                <a:gd name="T21" fmla="*/ 122 h 181"/>
                <a:gd name="T22" fmla="*/ 361 w 450"/>
                <a:gd name="T23" fmla="*/ 132 h 181"/>
                <a:gd name="T24" fmla="*/ 373 w 450"/>
                <a:gd name="T25" fmla="*/ 145 h 181"/>
                <a:gd name="T26" fmla="*/ 357 w 450"/>
                <a:gd name="T27" fmla="*/ 164 h 181"/>
                <a:gd name="T28" fmla="*/ 354 w 450"/>
                <a:gd name="T29" fmla="*/ 167 h 181"/>
                <a:gd name="T30" fmla="*/ 324 w 450"/>
                <a:gd name="T31" fmla="*/ 168 h 181"/>
                <a:gd name="T32" fmla="*/ 293 w 450"/>
                <a:gd name="T33" fmla="*/ 181 h 181"/>
                <a:gd name="T34" fmla="*/ 223 w 450"/>
                <a:gd name="T35" fmla="*/ 160 h 181"/>
                <a:gd name="T36" fmla="*/ 167 w 450"/>
                <a:gd name="T37" fmla="*/ 161 h 181"/>
                <a:gd name="T38" fmla="*/ 131 w 450"/>
                <a:gd name="T39" fmla="*/ 133 h 181"/>
                <a:gd name="T40" fmla="*/ 64 w 450"/>
                <a:gd name="T41" fmla="*/ 117 h 181"/>
                <a:gd name="T42" fmla="*/ 55 w 450"/>
                <a:gd name="T43" fmla="*/ 92 h 181"/>
                <a:gd name="T44" fmla="*/ 40 w 450"/>
                <a:gd name="T45" fmla="*/ 76 h 181"/>
                <a:gd name="T46" fmla="*/ 21 w 450"/>
                <a:gd name="T47" fmla="*/ 73 h 181"/>
                <a:gd name="T48" fmla="*/ 0 w 450"/>
                <a:gd name="T49" fmla="*/ 54 h 181"/>
                <a:gd name="T50" fmla="*/ 2 w 450"/>
                <a:gd name="T51" fmla="*/ 46 h 181"/>
                <a:gd name="T52" fmla="*/ 43 w 450"/>
                <a:gd name="T53" fmla="*/ 28 h 181"/>
                <a:gd name="T54" fmla="*/ 75 w 450"/>
                <a:gd name="T55" fmla="*/ 30 h 181"/>
                <a:gd name="T56" fmla="*/ 93 w 450"/>
                <a:gd name="T57" fmla="*/ 38 h 181"/>
                <a:gd name="T58" fmla="*/ 127 w 450"/>
                <a:gd name="T59" fmla="*/ 37 h 181"/>
                <a:gd name="T60" fmla="*/ 127 w 450"/>
                <a:gd name="T61" fmla="*/ 25 h 181"/>
                <a:gd name="T62" fmla="*/ 118 w 450"/>
                <a:gd name="T63" fmla="*/ 12 h 181"/>
                <a:gd name="T64" fmla="*/ 129 w 450"/>
                <a:gd name="T65" fmla="*/ 0 h 181"/>
                <a:gd name="T66" fmla="*/ 170 w 450"/>
                <a:gd name="T67" fmla="*/ 11 h 181"/>
                <a:gd name="T68" fmla="*/ 194 w 450"/>
                <a:gd name="T69" fmla="*/ 30 h 181"/>
                <a:gd name="T70" fmla="*/ 229 w 450"/>
                <a:gd name="T71" fmla="*/ 28 h 181"/>
                <a:gd name="T72" fmla="*/ 300 w 450"/>
                <a:gd name="T73" fmla="*/ 50 h 181"/>
                <a:gd name="T74" fmla="*/ 337 w 450"/>
                <a:gd name="T75" fmla="*/ 44 h 181"/>
                <a:gd name="T76" fmla="*/ 354 w 450"/>
                <a:gd name="T77" fmla="*/ 33 h 181"/>
                <a:gd name="T78" fmla="*/ 380 w 450"/>
                <a:gd name="T79" fmla="*/ 38 h 181"/>
                <a:gd name="T80" fmla="*/ 376 w 450"/>
                <a:gd name="T81" fmla="*/ 4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0" h="181">
                  <a:moveTo>
                    <a:pt x="376" y="49"/>
                  </a:moveTo>
                  <a:lnTo>
                    <a:pt x="392" y="76"/>
                  </a:lnTo>
                  <a:lnTo>
                    <a:pt x="410" y="78"/>
                  </a:lnTo>
                  <a:lnTo>
                    <a:pt x="426" y="73"/>
                  </a:lnTo>
                  <a:lnTo>
                    <a:pt x="440" y="81"/>
                  </a:lnTo>
                  <a:lnTo>
                    <a:pt x="450" y="94"/>
                  </a:lnTo>
                  <a:lnTo>
                    <a:pt x="417" y="95"/>
                  </a:lnTo>
                  <a:lnTo>
                    <a:pt x="408" y="110"/>
                  </a:lnTo>
                  <a:lnTo>
                    <a:pt x="396" y="114"/>
                  </a:lnTo>
                  <a:lnTo>
                    <a:pt x="388" y="127"/>
                  </a:lnTo>
                  <a:lnTo>
                    <a:pt x="369" y="122"/>
                  </a:lnTo>
                  <a:lnTo>
                    <a:pt x="361" y="132"/>
                  </a:lnTo>
                  <a:lnTo>
                    <a:pt x="373" y="145"/>
                  </a:lnTo>
                  <a:lnTo>
                    <a:pt x="357" y="164"/>
                  </a:lnTo>
                  <a:lnTo>
                    <a:pt x="354" y="167"/>
                  </a:lnTo>
                  <a:lnTo>
                    <a:pt x="324" y="168"/>
                  </a:lnTo>
                  <a:lnTo>
                    <a:pt x="293" y="181"/>
                  </a:lnTo>
                  <a:lnTo>
                    <a:pt x="223" y="160"/>
                  </a:lnTo>
                  <a:lnTo>
                    <a:pt x="167" y="161"/>
                  </a:lnTo>
                  <a:lnTo>
                    <a:pt x="131" y="133"/>
                  </a:lnTo>
                  <a:lnTo>
                    <a:pt x="64" y="117"/>
                  </a:lnTo>
                  <a:lnTo>
                    <a:pt x="55" y="92"/>
                  </a:lnTo>
                  <a:lnTo>
                    <a:pt x="40" y="76"/>
                  </a:lnTo>
                  <a:lnTo>
                    <a:pt x="21" y="73"/>
                  </a:lnTo>
                  <a:lnTo>
                    <a:pt x="0" y="54"/>
                  </a:lnTo>
                  <a:lnTo>
                    <a:pt x="2" y="46"/>
                  </a:lnTo>
                  <a:lnTo>
                    <a:pt x="43" y="28"/>
                  </a:lnTo>
                  <a:lnTo>
                    <a:pt x="75" y="30"/>
                  </a:lnTo>
                  <a:lnTo>
                    <a:pt x="93" y="38"/>
                  </a:lnTo>
                  <a:lnTo>
                    <a:pt x="127" y="37"/>
                  </a:lnTo>
                  <a:lnTo>
                    <a:pt x="127" y="25"/>
                  </a:lnTo>
                  <a:lnTo>
                    <a:pt x="118" y="12"/>
                  </a:lnTo>
                  <a:lnTo>
                    <a:pt x="129" y="0"/>
                  </a:lnTo>
                  <a:lnTo>
                    <a:pt x="170" y="11"/>
                  </a:lnTo>
                  <a:lnTo>
                    <a:pt x="194" y="30"/>
                  </a:lnTo>
                  <a:lnTo>
                    <a:pt x="229" y="28"/>
                  </a:lnTo>
                  <a:lnTo>
                    <a:pt x="300" y="50"/>
                  </a:lnTo>
                  <a:lnTo>
                    <a:pt x="337" y="44"/>
                  </a:lnTo>
                  <a:lnTo>
                    <a:pt x="354" y="33"/>
                  </a:lnTo>
                  <a:lnTo>
                    <a:pt x="380" y="38"/>
                  </a:lnTo>
                  <a:lnTo>
                    <a:pt x="376" y="4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11" name="Freeform 7215"/>
            <p:cNvSpPr>
              <a:spLocks/>
            </p:cNvSpPr>
            <p:nvPr/>
          </p:nvSpPr>
          <p:spPr bwMode="gray">
            <a:xfrm>
              <a:off x="8021640" y="2796839"/>
              <a:ext cx="666627" cy="275200"/>
            </a:xfrm>
            <a:custGeom>
              <a:avLst/>
              <a:gdLst>
                <a:gd name="T0" fmla="*/ 376 w 450"/>
                <a:gd name="T1" fmla="*/ 49 h 181"/>
                <a:gd name="T2" fmla="*/ 392 w 450"/>
                <a:gd name="T3" fmla="*/ 76 h 181"/>
                <a:gd name="T4" fmla="*/ 410 w 450"/>
                <a:gd name="T5" fmla="*/ 78 h 181"/>
                <a:gd name="T6" fmla="*/ 426 w 450"/>
                <a:gd name="T7" fmla="*/ 73 h 181"/>
                <a:gd name="T8" fmla="*/ 440 w 450"/>
                <a:gd name="T9" fmla="*/ 81 h 181"/>
                <a:gd name="T10" fmla="*/ 450 w 450"/>
                <a:gd name="T11" fmla="*/ 94 h 181"/>
                <a:gd name="T12" fmla="*/ 417 w 450"/>
                <a:gd name="T13" fmla="*/ 95 h 181"/>
                <a:gd name="T14" fmla="*/ 408 w 450"/>
                <a:gd name="T15" fmla="*/ 110 h 181"/>
                <a:gd name="T16" fmla="*/ 396 w 450"/>
                <a:gd name="T17" fmla="*/ 114 h 181"/>
                <a:gd name="T18" fmla="*/ 388 w 450"/>
                <a:gd name="T19" fmla="*/ 127 h 181"/>
                <a:gd name="T20" fmla="*/ 369 w 450"/>
                <a:gd name="T21" fmla="*/ 122 h 181"/>
                <a:gd name="T22" fmla="*/ 361 w 450"/>
                <a:gd name="T23" fmla="*/ 132 h 181"/>
                <a:gd name="T24" fmla="*/ 373 w 450"/>
                <a:gd name="T25" fmla="*/ 145 h 181"/>
                <a:gd name="T26" fmla="*/ 357 w 450"/>
                <a:gd name="T27" fmla="*/ 164 h 181"/>
                <a:gd name="T28" fmla="*/ 354 w 450"/>
                <a:gd name="T29" fmla="*/ 167 h 181"/>
                <a:gd name="T30" fmla="*/ 324 w 450"/>
                <a:gd name="T31" fmla="*/ 168 h 181"/>
                <a:gd name="T32" fmla="*/ 293 w 450"/>
                <a:gd name="T33" fmla="*/ 181 h 181"/>
                <a:gd name="T34" fmla="*/ 223 w 450"/>
                <a:gd name="T35" fmla="*/ 160 h 181"/>
                <a:gd name="T36" fmla="*/ 167 w 450"/>
                <a:gd name="T37" fmla="*/ 161 h 181"/>
                <a:gd name="T38" fmla="*/ 131 w 450"/>
                <a:gd name="T39" fmla="*/ 133 h 181"/>
                <a:gd name="T40" fmla="*/ 64 w 450"/>
                <a:gd name="T41" fmla="*/ 117 h 181"/>
                <a:gd name="T42" fmla="*/ 55 w 450"/>
                <a:gd name="T43" fmla="*/ 92 h 181"/>
                <a:gd name="T44" fmla="*/ 40 w 450"/>
                <a:gd name="T45" fmla="*/ 76 h 181"/>
                <a:gd name="T46" fmla="*/ 21 w 450"/>
                <a:gd name="T47" fmla="*/ 73 h 181"/>
                <a:gd name="T48" fmla="*/ 0 w 450"/>
                <a:gd name="T49" fmla="*/ 54 h 181"/>
                <a:gd name="T50" fmla="*/ 2 w 450"/>
                <a:gd name="T51" fmla="*/ 46 h 181"/>
                <a:gd name="T52" fmla="*/ 43 w 450"/>
                <a:gd name="T53" fmla="*/ 28 h 181"/>
                <a:gd name="T54" fmla="*/ 75 w 450"/>
                <a:gd name="T55" fmla="*/ 30 h 181"/>
                <a:gd name="T56" fmla="*/ 93 w 450"/>
                <a:gd name="T57" fmla="*/ 38 h 181"/>
                <a:gd name="T58" fmla="*/ 127 w 450"/>
                <a:gd name="T59" fmla="*/ 37 h 181"/>
                <a:gd name="T60" fmla="*/ 127 w 450"/>
                <a:gd name="T61" fmla="*/ 25 h 181"/>
                <a:gd name="T62" fmla="*/ 118 w 450"/>
                <a:gd name="T63" fmla="*/ 12 h 181"/>
                <a:gd name="T64" fmla="*/ 129 w 450"/>
                <a:gd name="T65" fmla="*/ 0 h 181"/>
                <a:gd name="T66" fmla="*/ 170 w 450"/>
                <a:gd name="T67" fmla="*/ 11 h 181"/>
                <a:gd name="T68" fmla="*/ 194 w 450"/>
                <a:gd name="T69" fmla="*/ 30 h 181"/>
                <a:gd name="T70" fmla="*/ 229 w 450"/>
                <a:gd name="T71" fmla="*/ 28 h 181"/>
                <a:gd name="T72" fmla="*/ 300 w 450"/>
                <a:gd name="T73" fmla="*/ 50 h 181"/>
                <a:gd name="T74" fmla="*/ 337 w 450"/>
                <a:gd name="T75" fmla="*/ 44 h 181"/>
                <a:gd name="T76" fmla="*/ 354 w 450"/>
                <a:gd name="T77" fmla="*/ 33 h 181"/>
                <a:gd name="T78" fmla="*/ 380 w 450"/>
                <a:gd name="T79" fmla="*/ 38 h 181"/>
                <a:gd name="T80" fmla="*/ 376 w 450"/>
                <a:gd name="T81" fmla="*/ 4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0" h="181">
                  <a:moveTo>
                    <a:pt x="376" y="49"/>
                  </a:moveTo>
                  <a:lnTo>
                    <a:pt x="392" y="76"/>
                  </a:lnTo>
                  <a:lnTo>
                    <a:pt x="410" y="78"/>
                  </a:lnTo>
                  <a:lnTo>
                    <a:pt x="426" y="73"/>
                  </a:lnTo>
                  <a:lnTo>
                    <a:pt x="440" y="81"/>
                  </a:lnTo>
                  <a:lnTo>
                    <a:pt x="450" y="94"/>
                  </a:lnTo>
                  <a:lnTo>
                    <a:pt x="417" y="95"/>
                  </a:lnTo>
                  <a:lnTo>
                    <a:pt x="408" y="110"/>
                  </a:lnTo>
                  <a:lnTo>
                    <a:pt x="396" y="114"/>
                  </a:lnTo>
                  <a:lnTo>
                    <a:pt x="388" y="127"/>
                  </a:lnTo>
                  <a:lnTo>
                    <a:pt x="369" y="122"/>
                  </a:lnTo>
                  <a:lnTo>
                    <a:pt x="361" y="132"/>
                  </a:lnTo>
                  <a:lnTo>
                    <a:pt x="373" y="145"/>
                  </a:lnTo>
                  <a:lnTo>
                    <a:pt x="357" y="164"/>
                  </a:lnTo>
                  <a:lnTo>
                    <a:pt x="354" y="167"/>
                  </a:lnTo>
                  <a:lnTo>
                    <a:pt x="324" y="168"/>
                  </a:lnTo>
                  <a:lnTo>
                    <a:pt x="293" y="181"/>
                  </a:lnTo>
                  <a:lnTo>
                    <a:pt x="223" y="160"/>
                  </a:lnTo>
                  <a:lnTo>
                    <a:pt x="167" y="161"/>
                  </a:lnTo>
                  <a:lnTo>
                    <a:pt x="131" y="133"/>
                  </a:lnTo>
                  <a:lnTo>
                    <a:pt x="64" y="117"/>
                  </a:lnTo>
                  <a:lnTo>
                    <a:pt x="55" y="92"/>
                  </a:lnTo>
                  <a:lnTo>
                    <a:pt x="40" y="76"/>
                  </a:lnTo>
                  <a:lnTo>
                    <a:pt x="21" y="73"/>
                  </a:lnTo>
                  <a:lnTo>
                    <a:pt x="0" y="54"/>
                  </a:lnTo>
                  <a:lnTo>
                    <a:pt x="2" y="46"/>
                  </a:lnTo>
                  <a:lnTo>
                    <a:pt x="43" y="28"/>
                  </a:lnTo>
                  <a:lnTo>
                    <a:pt x="75" y="30"/>
                  </a:lnTo>
                  <a:lnTo>
                    <a:pt x="93" y="38"/>
                  </a:lnTo>
                  <a:lnTo>
                    <a:pt x="127" y="37"/>
                  </a:lnTo>
                  <a:lnTo>
                    <a:pt x="127" y="25"/>
                  </a:lnTo>
                  <a:lnTo>
                    <a:pt x="118" y="12"/>
                  </a:lnTo>
                  <a:lnTo>
                    <a:pt x="129" y="0"/>
                  </a:lnTo>
                  <a:lnTo>
                    <a:pt x="170" y="11"/>
                  </a:lnTo>
                  <a:lnTo>
                    <a:pt x="194" y="30"/>
                  </a:lnTo>
                  <a:lnTo>
                    <a:pt x="229" y="28"/>
                  </a:lnTo>
                  <a:lnTo>
                    <a:pt x="300" y="50"/>
                  </a:lnTo>
                  <a:lnTo>
                    <a:pt x="337" y="44"/>
                  </a:lnTo>
                  <a:lnTo>
                    <a:pt x="354" y="33"/>
                  </a:lnTo>
                  <a:lnTo>
                    <a:pt x="380" y="38"/>
                  </a:lnTo>
                  <a:lnTo>
                    <a:pt x="376" y="49"/>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12" name="Freeform 7216"/>
            <p:cNvSpPr>
              <a:spLocks/>
            </p:cNvSpPr>
            <p:nvPr/>
          </p:nvSpPr>
          <p:spPr bwMode="gray">
            <a:xfrm>
              <a:off x="6793564" y="3064437"/>
              <a:ext cx="407384" cy="161167"/>
            </a:xfrm>
            <a:custGeom>
              <a:avLst/>
              <a:gdLst>
                <a:gd name="T0" fmla="*/ 245 w 275"/>
                <a:gd name="T1" fmla="*/ 16 h 106"/>
                <a:gd name="T2" fmla="*/ 239 w 275"/>
                <a:gd name="T3" fmla="*/ 7 h 106"/>
                <a:gd name="T4" fmla="*/ 219 w 275"/>
                <a:gd name="T5" fmla="*/ 5 h 106"/>
                <a:gd name="T6" fmla="*/ 197 w 275"/>
                <a:gd name="T7" fmla="*/ 16 h 106"/>
                <a:gd name="T8" fmla="*/ 157 w 275"/>
                <a:gd name="T9" fmla="*/ 16 h 106"/>
                <a:gd name="T10" fmla="*/ 125 w 275"/>
                <a:gd name="T11" fmla="*/ 0 h 106"/>
                <a:gd name="T12" fmla="*/ 99 w 275"/>
                <a:gd name="T13" fmla="*/ 0 h 106"/>
                <a:gd name="T14" fmla="*/ 70 w 275"/>
                <a:gd name="T15" fmla="*/ 16 h 106"/>
                <a:gd name="T16" fmla="*/ 52 w 275"/>
                <a:gd name="T17" fmla="*/ 16 h 106"/>
                <a:gd name="T18" fmla="*/ 33 w 275"/>
                <a:gd name="T19" fmla="*/ 11 h 106"/>
                <a:gd name="T20" fmla="*/ 26 w 275"/>
                <a:gd name="T21" fmla="*/ 1 h 106"/>
                <a:gd name="T22" fmla="*/ 1 w 275"/>
                <a:gd name="T23" fmla="*/ 3 h 106"/>
                <a:gd name="T24" fmla="*/ 0 w 275"/>
                <a:gd name="T25" fmla="*/ 26 h 106"/>
                <a:gd name="T26" fmla="*/ 5 w 275"/>
                <a:gd name="T27" fmla="*/ 24 h 106"/>
                <a:gd name="T28" fmla="*/ 1 w 275"/>
                <a:gd name="T29" fmla="*/ 32 h 106"/>
                <a:gd name="T30" fmla="*/ 19 w 275"/>
                <a:gd name="T31" fmla="*/ 19 h 106"/>
                <a:gd name="T32" fmla="*/ 38 w 275"/>
                <a:gd name="T33" fmla="*/ 16 h 106"/>
                <a:gd name="T34" fmla="*/ 46 w 275"/>
                <a:gd name="T35" fmla="*/ 23 h 106"/>
                <a:gd name="T36" fmla="*/ 39 w 275"/>
                <a:gd name="T37" fmla="*/ 24 h 106"/>
                <a:gd name="T38" fmla="*/ 43 w 275"/>
                <a:gd name="T39" fmla="*/ 29 h 106"/>
                <a:gd name="T40" fmla="*/ 10 w 275"/>
                <a:gd name="T41" fmla="*/ 29 h 106"/>
                <a:gd name="T42" fmla="*/ 1 w 275"/>
                <a:gd name="T43" fmla="*/ 35 h 106"/>
                <a:gd name="T44" fmla="*/ 0 w 275"/>
                <a:gd name="T45" fmla="*/ 45 h 106"/>
                <a:gd name="T46" fmla="*/ 13 w 275"/>
                <a:gd name="T47" fmla="*/ 43 h 106"/>
                <a:gd name="T48" fmla="*/ 14 w 275"/>
                <a:gd name="T49" fmla="*/ 62 h 106"/>
                <a:gd name="T50" fmla="*/ 5 w 275"/>
                <a:gd name="T51" fmla="*/ 59 h 106"/>
                <a:gd name="T52" fmla="*/ 4 w 275"/>
                <a:gd name="T53" fmla="*/ 65 h 106"/>
                <a:gd name="T54" fmla="*/ 19 w 275"/>
                <a:gd name="T55" fmla="*/ 71 h 106"/>
                <a:gd name="T56" fmla="*/ 17 w 275"/>
                <a:gd name="T57" fmla="*/ 77 h 106"/>
                <a:gd name="T58" fmla="*/ 23 w 275"/>
                <a:gd name="T59" fmla="*/ 83 h 106"/>
                <a:gd name="T60" fmla="*/ 19 w 275"/>
                <a:gd name="T61" fmla="*/ 87 h 106"/>
                <a:gd name="T62" fmla="*/ 33 w 275"/>
                <a:gd name="T63" fmla="*/ 87 h 106"/>
                <a:gd name="T64" fmla="*/ 30 w 275"/>
                <a:gd name="T65" fmla="*/ 92 h 106"/>
                <a:gd name="T66" fmla="*/ 58 w 275"/>
                <a:gd name="T67" fmla="*/ 103 h 106"/>
                <a:gd name="T68" fmla="*/ 68 w 275"/>
                <a:gd name="T69" fmla="*/ 99 h 106"/>
                <a:gd name="T70" fmla="*/ 70 w 275"/>
                <a:gd name="T71" fmla="*/ 90 h 106"/>
                <a:gd name="T72" fmla="*/ 78 w 275"/>
                <a:gd name="T73" fmla="*/ 92 h 106"/>
                <a:gd name="T74" fmla="*/ 100 w 275"/>
                <a:gd name="T75" fmla="*/ 106 h 106"/>
                <a:gd name="T76" fmla="*/ 113 w 275"/>
                <a:gd name="T77" fmla="*/ 103 h 106"/>
                <a:gd name="T78" fmla="*/ 127 w 275"/>
                <a:gd name="T79" fmla="*/ 90 h 106"/>
                <a:gd name="T80" fmla="*/ 141 w 275"/>
                <a:gd name="T81" fmla="*/ 94 h 106"/>
                <a:gd name="T82" fmla="*/ 148 w 275"/>
                <a:gd name="T83" fmla="*/ 89 h 106"/>
                <a:gd name="T84" fmla="*/ 148 w 275"/>
                <a:gd name="T85" fmla="*/ 106 h 106"/>
                <a:gd name="T86" fmla="*/ 159 w 275"/>
                <a:gd name="T87" fmla="*/ 99 h 106"/>
                <a:gd name="T88" fmla="*/ 157 w 275"/>
                <a:gd name="T89" fmla="*/ 90 h 106"/>
                <a:gd name="T90" fmla="*/ 182 w 275"/>
                <a:gd name="T91" fmla="*/ 87 h 106"/>
                <a:gd name="T92" fmla="*/ 194 w 275"/>
                <a:gd name="T93" fmla="*/ 92 h 106"/>
                <a:gd name="T94" fmla="*/ 217 w 275"/>
                <a:gd name="T95" fmla="*/ 84 h 106"/>
                <a:gd name="T96" fmla="*/ 242 w 275"/>
                <a:gd name="T97" fmla="*/ 84 h 106"/>
                <a:gd name="T98" fmla="*/ 248 w 275"/>
                <a:gd name="T99" fmla="*/ 78 h 106"/>
                <a:gd name="T100" fmla="*/ 275 w 275"/>
                <a:gd name="T101" fmla="*/ 83 h 106"/>
                <a:gd name="T102" fmla="*/ 261 w 275"/>
                <a:gd name="T103" fmla="*/ 45 h 106"/>
                <a:gd name="T104" fmla="*/ 265 w 275"/>
                <a:gd name="T105" fmla="*/ 36 h 106"/>
                <a:gd name="T106" fmla="*/ 255 w 275"/>
                <a:gd name="T107" fmla="*/ 29 h 106"/>
                <a:gd name="T108" fmla="*/ 245 w 275"/>
                <a:gd name="T109" fmla="*/ 1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5" h="106">
                  <a:moveTo>
                    <a:pt x="245" y="16"/>
                  </a:moveTo>
                  <a:lnTo>
                    <a:pt x="239" y="7"/>
                  </a:lnTo>
                  <a:lnTo>
                    <a:pt x="219" y="5"/>
                  </a:lnTo>
                  <a:lnTo>
                    <a:pt x="197" y="16"/>
                  </a:lnTo>
                  <a:lnTo>
                    <a:pt x="157" y="16"/>
                  </a:lnTo>
                  <a:lnTo>
                    <a:pt x="125" y="0"/>
                  </a:lnTo>
                  <a:lnTo>
                    <a:pt x="99" y="0"/>
                  </a:lnTo>
                  <a:lnTo>
                    <a:pt x="70" y="16"/>
                  </a:lnTo>
                  <a:lnTo>
                    <a:pt x="52" y="16"/>
                  </a:lnTo>
                  <a:lnTo>
                    <a:pt x="33" y="11"/>
                  </a:lnTo>
                  <a:lnTo>
                    <a:pt x="26" y="1"/>
                  </a:lnTo>
                  <a:lnTo>
                    <a:pt x="1" y="3"/>
                  </a:lnTo>
                  <a:lnTo>
                    <a:pt x="0" y="26"/>
                  </a:lnTo>
                  <a:lnTo>
                    <a:pt x="5" y="24"/>
                  </a:lnTo>
                  <a:lnTo>
                    <a:pt x="1" y="32"/>
                  </a:lnTo>
                  <a:lnTo>
                    <a:pt x="19" y="19"/>
                  </a:lnTo>
                  <a:lnTo>
                    <a:pt x="38" y="16"/>
                  </a:lnTo>
                  <a:lnTo>
                    <a:pt x="46" y="23"/>
                  </a:lnTo>
                  <a:lnTo>
                    <a:pt x="39" y="24"/>
                  </a:lnTo>
                  <a:lnTo>
                    <a:pt x="43" y="29"/>
                  </a:lnTo>
                  <a:lnTo>
                    <a:pt x="10" y="29"/>
                  </a:lnTo>
                  <a:lnTo>
                    <a:pt x="1" y="35"/>
                  </a:lnTo>
                  <a:lnTo>
                    <a:pt x="0" y="45"/>
                  </a:lnTo>
                  <a:lnTo>
                    <a:pt x="13" y="43"/>
                  </a:lnTo>
                  <a:lnTo>
                    <a:pt x="14" y="62"/>
                  </a:lnTo>
                  <a:lnTo>
                    <a:pt x="5" y="59"/>
                  </a:lnTo>
                  <a:lnTo>
                    <a:pt x="4" y="65"/>
                  </a:lnTo>
                  <a:lnTo>
                    <a:pt x="19" y="71"/>
                  </a:lnTo>
                  <a:lnTo>
                    <a:pt x="17" y="77"/>
                  </a:lnTo>
                  <a:lnTo>
                    <a:pt x="23" y="83"/>
                  </a:lnTo>
                  <a:lnTo>
                    <a:pt x="19" y="87"/>
                  </a:lnTo>
                  <a:lnTo>
                    <a:pt x="33" y="87"/>
                  </a:lnTo>
                  <a:lnTo>
                    <a:pt x="30" y="92"/>
                  </a:lnTo>
                  <a:lnTo>
                    <a:pt x="58" y="103"/>
                  </a:lnTo>
                  <a:lnTo>
                    <a:pt x="68" y="99"/>
                  </a:lnTo>
                  <a:lnTo>
                    <a:pt x="70" y="90"/>
                  </a:lnTo>
                  <a:lnTo>
                    <a:pt x="78" y="92"/>
                  </a:lnTo>
                  <a:lnTo>
                    <a:pt x="100" y="106"/>
                  </a:lnTo>
                  <a:lnTo>
                    <a:pt x="113" y="103"/>
                  </a:lnTo>
                  <a:lnTo>
                    <a:pt x="127" y="90"/>
                  </a:lnTo>
                  <a:lnTo>
                    <a:pt x="141" y="94"/>
                  </a:lnTo>
                  <a:lnTo>
                    <a:pt x="148" y="89"/>
                  </a:lnTo>
                  <a:lnTo>
                    <a:pt x="148" y="106"/>
                  </a:lnTo>
                  <a:lnTo>
                    <a:pt x="159" y="99"/>
                  </a:lnTo>
                  <a:lnTo>
                    <a:pt x="157" y="90"/>
                  </a:lnTo>
                  <a:lnTo>
                    <a:pt x="182" y="87"/>
                  </a:lnTo>
                  <a:lnTo>
                    <a:pt x="194" y="92"/>
                  </a:lnTo>
                  <a:lnTo>
                    <a:pt x="217" y="84"/>
                  </a:lnTo>
                  <a:lnTo>
                    <a:pt x="242" y="84"/>
                  </a:lnTo>
                  <a:lnTo>
                    <a:pt x="248" y="78"/>
                  </a:lnTo>
                  <a:lnTo>
                    <a:pt x="275" y="83"/>
                  </a:lnTo>
                  <a:lnTo>
                    <a:pt x="261" y="45"/>
                  </a:lnTo>
                  <a:lnTo>
                    <a:pt x="265" y="36"/>
                  </a:lnTo>
                  <a:lnTo>
                    <a:pt x="255" y="29"/>
                  </a:lnTo>
                  <a:lnTo>
                    <a:pt x="245" y="1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13" name="Freeform 7217"/>
            <p:cNvSpPr>
              <a:spLocks/>
            </p:cNvSpPr>
            <p:nvPr/>
          </p:nvSpPr>
          <p:spPr bwMode="gray">
            <a:xfrm>
              <a:off x="6793564" y="3064437"/>
              <a:ext cx="407384" cy="161167"/>
            </a:xfrm>
            <a:custGeom>
              <a:avLst/>
              <a:gdLst>
                <a:gd name="T0" fmla="*/ 245 w 275"/>
                <a:gd name="T1" fmla="*/ 16 h 106"/>
                <a:gd name="T2" fmla="*/ 239 w 275"/>
                <a:gd name="T3" fmla="*/ 7 h 106"/>
                <a:gd name="T4" fmla="*/ 219 w 275"/>
                <a:gd name="T5" fmla="*/ 5 h 106"/>
                <a:gd name="T6" fmla="*/ 197 w 275"/>
                <a:gd name="T7" fmla="*/ 16 h 106"/>
                <a:gd name="T8" fmla="*/ 157 w 275"/>
                <a:gd name="T9" fmla="*/ 16 h 106"/>
                <a:gd name="T10" fmla="*/ 125 w 275"/>
                <a:gd name="T11" fmla="*/ 0 h 106"/>
                <a:gd name="T12" fmla="*/ 99 w 275"/>
                <a:gd name="T13" fmla="*/ 0 h 106"/>
                <a:gd name="T14" fmla="*/ 70 w 275"/>
                <a:gd name="T15" fmla="*/ 16 h 106"/>
                <a:gd name="T16" fmla="*/ 52 w 275"/>
                <a:gd name="T17" fmla="*/ 16 h 106"/>
                <a:gd name="T18" fmla="*/ 33 w 275"/>
                <a:gd name="T19" fmla="*/ 11 h 106"/>
                <a:gd name="T20" fmla="*/ 26 w 275"/>
                <a:gd name="T21" fmla="*/ 1 h 106"/>
                <a:gd name="T22" fmla="*/ 1 w 275"/>
                <a:gd name="T23" fmla="*/ 3 h 106"/>
                <a:gd name="T24" fmla="*/ 0 w 275"/>
                <a:gd name="T25" fmla="*/ 26 h 106"/>
                <a:gd name="T26" fmla="*/ 5 w 275"/>
                <a:gd name="T27" fmla="*/ 24 h 106"/>
                <a:gd name="T28" fmla="*/ 1 w 275"/>
                <a:gd name="T29" fmla="*/ 32 h 106"/>
                <a:gd name="T30" fmla="*/ 19 w 275"/>
                <a:gd name="T31" fmla="*/ 19 h 106"/>
                <a:gd name="T32" fmla="*/ 38 w 275"/>
                <a:gd name="T33" fmla="*/ 16 h 106"/>
                <a:gd name="T34" fmla="*/ 46 w 275"/>
                <a:gd name="T35" fmla="*/ 23 h 106"/>
                <a:gd name="T36" fmla="*/ 39 w 275"/>
                <a:gd name="T37" fmla="*/ 24 h 106"/>
                <a:gd name="T38" fmla="*/ 43 w 275"/>
                <a:gd name="T39" fmla="*/ 29 h 106"/>
                <a:gd name="T40" fmla="*/ 10 w 275"/>
                <a:gd name="T41" fmla="*/ 29 h 106"/>
                <a:gd name="T42" fmla="*/ 1 w 275"/>
                <a:gd name="T43" fmla="*/ 35 h 106"/>
                <a:gd name="T44" fmla="*/ 0 w 275"/>
                <a:gd name="T45" fmla="*/ 45 h 106"/>
                <a:gd name="T46" fmla="*/ 13 w 275"/>
                <a:gd name="T47" fmla="*/ 43 h 106"/>
                <a:gd name="T48" fmla="*/ 14 w 275"/>
                <a:gd name="T49" fmla="*/ 62 h 106"/>
                <a:gd name="T50" fmla="*/ 5 w 275"/>
                <a:gd name="T51" fmla="*/ 59 h 106"/>
                <a:gd name="T52" fmla="*/ 4 w 275"/>
                <a:gd name="T53" fmla="*/ 65 h 106"/>
                <a:gd name="T54" fmla="*/ 19 w 275"/>
                <a:gd name="T55" fmla="*/ 71 h 106"/>
                <a:gd name="T56" fmla="*/ 17 w 275"/>
                <a:gd name="T57" fmla="*/ 77 h 106"/>
                <a:gd name="T58" fmla="*/ 23 w 275"/>
                <a:gd name="T59" fmla="*/ 83 h 106"/>
                <a:gd name="T60" fmla="*/ 19 w 275"/>
                <a:gd name="T61" fmla="*/ 87 h 106"/>
                <a:gd name="T62" fmla="*/ 33 w 275"/>
                <a:gd name="T63" fmla="*/ 87 h 106"/>
                <a:gd name="T64" fmla="*/ 30 w 275"/>
                <a:gd name="T65" fmla="*/ 92 h 106"/>
                <a:gd name="T66" fmla="*/ 58 w 275"/>
                <a:gd name="T67" fmla="*/ 103 h 106"/>
                <a:gd name="T68" fmla="*/ 68 w 275"/>
                <a:gd name="T69" fmla="*/ 99 h 106"/>
                <a:gd name="T70" fmla="*/ 70 w 275"/>
                <a:gd name="T71" fmla="*/ 90 h 106"/>
                <a:gd name="T72" fmla="*/ 78 w 275"/>
                <a:gd name="T73" fmla="*/ 92 h 106"/>
                <a:gd name="T74" fmla="*/ 100 w 275"/>
                <a:gd name="T75" fmla="*/ 106 h 106"/>
                <a:gd name="T76" fmla="*/ 113 w 275"/>
                <a:gd name="T77" fmla="*/ 103 h 106"/>
                <a:gd name="T78" fmla="*/ 127 w 275"/>
                <a:gd name="T79" fmla="*/ 90 h 106"/>
                <a:gd name="T80" fmla="*/ 141 w 275"/>
                <a:gd name="T81" fmla="*/ 94 h 106"/>
                <a:gd name="T82" fmla="*/ 148 w 275"/>
                <a:gd name="T83" fmla="*/ 89 h 106"/>
                <a:gd name="T84" fmla="*/ 148 w 275"/>
                <a:gd name="T85" fmla="*/ 106 h 106"/>
                <a:gd name="T86" fmla="*/ 159 w 275"/>
                <a:gd name="T87" fmla="*/ 99 h 106"/>
                <a:gd name="T88" fmla="*/ 157 w 275"/>
                <a:gd name="T89" fmla="*/ 90 h 106"/>
                <a:gd name="T90" fmla="*/ 182 w 275"/>
                <a:gd name="T91" fmla="*/ 87 h 106"/>
                <a:gd name="T92" fmla="*/ 194 w 275"/>
                <a:gd name="T93" fmla="*/ 92 h 106"/>
                <a:gd name="T94" fmla="*/ 217 w 275"/>
                <a:gd name="T95" fmla="*/ 84 h 106"/>
                <a:gd name="T96" fmla="*/ 242 w 275"/>
                <a:gd name="T97" fmla="*/ 84 h 106"/>
                <a:gd name="T98" fmla="*/ 248 w 275"/>
                <a:gd name="T99" fmla="*/ 78 h 106"/>
                <a:gd name="T100" fmla="*/ 275 w 275"/>
                <a:gd name="T101" fmla="*/ 83 h 106"/>
                <a:gd name="T102" fmla="*/ 261 w 275"/>
                <a:gd name="T103" fmla="*/ 45 h 106"/>
                <a:gd name="T104" fmla="*/ 265 w 275"/>
                <a:gd name="T105" fmla="*/ 36 h 106"/>
                <a:gd name="T106" fmla="*/ 255 w 275"/>
                <a:gd name="T107" fmla="*/ 29 h 106"/>
                <a:gd name="T108" fmla="*/ 245 w 275"/>
                <a:gd name="T109" fmla="*/ 1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5" h="106">
                  <a:moveTo>
                    <a:pt x="245" y="16"/>
                  </a:moveTo>
                  <a:lnTo>
                    <a:pt x="239" y="7"/>
                  </a:lnTo>
                  <a:lnTo>
                    <a:pt x="219" y="5"/>
                  </a:lnTo>
                  <a:lnTo>
                    <a:pt x="197" y="16"/>
                  </a:lnTo>
                  <a:lnTo>
                    <a:pt x="157" y="16"/>
                  </a:lnTo>
                  <a:lnTo>
                    <a:pt x="125" y="0"/>
                  </a:lnTo>
                  <a:lnTo>
                    <a:pt x="99" y="0"/>
                  </a:lnTo>
                  <a:lnTo>
                    <a:pt x="70" y="16"/>
                  </a:lnTo>
                  <a:lnTo>
                    <a:pt x="52" y="16"/>
                  </a:lnTo>
                  <a:lnTo>
                    <a:pt x="33" y="11"/>
                  </a:lnTo>
                  <a:lnTo>
                    <a:pt x="26" y="1"/>
                  </a:lnTo>
                  <a:lnTo>
                    <a:pt x="1" y="3"/>
                  </a:lnTo>
                  <a:lnTo>
                    <a:pt x="0" y="26"/>
                  </a:lnTo>
                  <a:lnTo>
                    <a:pt x="5" y="24"/>
                  </a:lnTo>
                  <a:lnTo>
                    <a:pt x="1" y="32"/>
                  </a:lnTo>
                  <a:lnTo>
                    <a:pt x="19" y="19"/>
                  </a:lnTo>
                  <a:lnTo>
                    <a:pt x="38" y="16"/>
                  </a:lnTo>
                  <a:lnTo>
                    <a:pt x="46" y="23"/>
                  </a:lnTo>
                  <a:lnTo>
                    <a:pt x="39" y="24"/>
                  </a:lnTo>
                  <a:lnTo>
                    <a:pt x="43" y="29"/>
                  </a:lnTo>
                  <a:lnTo>
                    <a:pt x="10" y="29"/>
                  </a:lnTo>
                  <a:lnTo>
                    <a:pt x="1" y="35"/>
                  </a:lnTo>
                  <a:lnTo>
                    <a:pt x="0" y="45"/>
                  </a:lnTo>
                  <a:lnTo>
                    <a:pt x="13" y="43"/>
                  </a:lnTo>
                  <a:lnTo>
                    <a:pt x="14" y="62"/>
                  </a:lnTo>
                  <a:lnTo>
                    <a:pt x="5" y="59"/>
                  </a:lnTo>
                  <a:lnTo>
                    <a:pt x="4" y="65"/>
                  </a:lnTo>
                  <a:lnTo>
                    <a:pt x="19" y="71"/>
                  </a:lnTo>
                  <a:lnTo>
                    <a:pt x="17" y="77"/>
                  </a:lnTo>
                  <a:lnTo>
                    <a:pt x="23" y="83"/>
                  </a:lnTo>
                  <a:lnTo>
                    <a:pt x="19" y="87"/>
                  </a:lnTo>
                  <a:lnTo>
                    <a:pt x="33" y="87"/>
                  </a:lnTo>
                  <a:lnTo>
                    <a:pt x="30" y="92"/>
                  </a:lnTo>
                  <a:lnTo>
                    <a:pt x="58" y="103"/>
                  </a:lnTo>
                  <a:lnTo>
                    <a:pt x="68" y="99"/>
                  </a:lnTo>
                  <a:lnTo>
                    <a:pt x="70" y="90"/>
                  </a:lnTo>
                  <a:lnTo>
                    <a:pt x="78" y="92"/>
                  </a:lnTo>
                  <a:lnTo>
                    <a:pt x="100" y="106"/>
                  </a:lnTo>
                  <a:lnTo>
                    <a:pt x="113" y="103"/>
                  </a:lnTo>
                  <a:lnTo>
                    <a:pt x="127" y="90"/>
                  </a:lnTo>
                  <a:lnTo>
                    <a:pt x="141" y="94"/>
                  </a:lnTo>
                  <a:lnTo>
                    <a:pt x="148" y="89"/>
                  </a:lnTo>
                  <a:lnTo>
                    <a:pt x="148" y="106"/>
                  </a:lnTo>
                  <a:lnTo>
                    <a:pt x="159" y="99"/>
                  </a:lnTo>
                  <a:lnTo>
                    <a:pt x="157" y="90"/>
                  </a:lnTo>
                  <a:lnTo>
                    <a:pt x="182" y="87"/>
                  </a:lnTo>
                  <a:lnTo>
                    <a:pt x="194" y="92"/>
                  </a:lnTo>
                  <a:lnTo>
                    <a:pt x="217" y="84"/>
                  </a:lnTo>
                  <a:lnTo>
                    <a:pt x="242" y="84"/>
                  </a:lnTo>
                  <a:lnTo>
                    <a:pt x="248" y="78"/>
                  </a:lnTo>
                  <a:lnTo>
                    <a:pt x="275" y="83"/>
                  </a:lnTo>
                  <a:lnTo>
                    <a:pt x="261" y="45"/>
                  </a:lnTo>
                  <a:lnTo>
                    <a:pt x="265" y="36"/>
                  </a:lnTo>
                  <a:lnTo>
                    <a:pt x="255" y="29"/>
                  </a:lnTo>
                  <a:lnTo>
                    <a:pt x="245" y="1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14" name="Freeform 7218"/>
            <p:cNvSpPr>
              <a:spLocks/>
            </p:cNvSpPr>
            <p:nvPr/>
          </p:nvSpPr>
          <p:spPr bwMode="gray">
            <a:xfrm>
              <a:off x="7009848" y="3192154"/>
              <a:ext cx="142215" cy="129237"/>
            </a:xfrm>
            <a:custGeom>
              <a:avLst/>
              <a:gdLst>
                <a:gd name="T0" fmla="*/ 96 w 96"/>
                <a:gd name="T1" fmla="*/ 0 h 85"/>
                <a:gd name="T2" fmla="*/ 71 w 96"/>
                <a:gd name="T3" fmla="*/ 0 h 85"/>
                <a:gd name="T4" fmla="*/ 48 w 96"/>
                <a:gd name="T5" fmla="*/ 8 h 85"/>
                <a:gd name="T6" fmla="*/ 36 w 96"/>
                <a:gd name="T7" fmla="*/ 3 h 85"/>
                <a:gd name="T8" fmla="*/ 11 w 96"/>
                <a:gd name="T9" fmla="*/ 6 h 85"/>
                <a:gd name="T10" fmla="*/ 13 w 96"/>
                <a:gd name="T11" fmla="*/ 15 h 85"/>
                <a:gd name="T12" fmla="*/ 2 w 96"/>
                <a:gd name="T13" fmla="*/ 22 h 85"/>
                <a:gd name="T14" fmla="*/ 2 w 96"/>
                <a:gd name="T15" fmla="*/ 48 h 85"/>
                <a:gd name="T16" fmla="*/ 14 w 96"/>
                <a:gd name="T17" fmla="*/ 51 h 85"/>
                <a:gd name="T18" fmla="*/ 0 w 96"/>
                <a:gd name="T19" fmla="*/ 70 h 85"/>
                <a:gd name="T20" fmla="*/ 0 w 96"/>
                <a:gd name="T21" fmla="*/ 79 h 85"/>
                <a:gd name="T22" fmla="*/ 14 w 96"/>
                <a:gd name="T23" fmla="*/ 85 h 85"/>
                <a:gd name="T24" fmla="*/ 46 w 96"/>
                <a:gd name="T25" fmla="*/ 67 h 85"/>
                <a:gd name="T26" fmla="*/ 80 w 96"/>
                <a:gd name="T27" fmla="*/ 47 h 85"/>
                <a:gd name="T28" fmla="*/ 81 w 96"/>
                <a:gd name="T29" fmla="*/ 12 h 85"/>
                <a:gd name="T30" fmla="*/ 96 w 96"/>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85">
                  <a:moveTo>
                    <a:pt x="96" y="0"/>
                  </a:moveTo>
                  <a:lnTo>
                    <a:pt x="71" y="0"/>
                  </a:lnTo>
                  <a:lnTo>
                    <a:pt x="48" y="8"/>
                  </a:lnTo>
                  <a:lnTo>
                    <a:pt x="36" y="3"/>
                  </a:lnTo>
                  <a:lnTo>
                    <a:pt x="11" y="6"/>
                  </a:lnTo>
                  <a:lnTo>
                    <a:pt x="13" y="15"/>
                  </a:lnTo>
                  <a:lnTo>
                    <a:pt x="2" y="22"/>
                  </a:lnTo>
                  <a:lnTo>
                    <a:pt x="2" y="48"/>
                  </a:lnTo>
                  <a:lnTo>
                    <a:pt x="14" y="51"/>
                  </a:lnTo>
                  <a:lnTo>
                    <a:pt x="0" y="70"/>
                  </a:lnTo>
                  <a:lnTo>
                    <a:pt x="0" y="79"/>
                  </a:lnTo>
                  <a:lnTo>
                    <a:pt x="14" y="85"/>
                  </a:lnTo>
                  <a:lnTo>
                    <a:pt x="46" y="67"/>
                  </a:lnTo>
                  <a:lnTo>
                    <a:pt x="80" y="47"/>
                  </a:lnTo>
                  <a:lnTo>
                    <a:pt x="81" y="12"/>
                  </a:lnTo>
                  <a:lnTo>
                    <a:pt x="96"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15" name="Freeform 7219"/>
            <p:cNvSpPr>
              <a:spLocks/>
            </p:cNvSpPr>
            <p:nvPr/>
          </p:nvSpPr>
          <p:spPr bwMode="gray">
            <a:xfrm>
              <a:off x="7009848" y="3192154"/>
              <a:ext cx="142215" cy="129237"/>
            </a:xfrm>
            <a:custGeom>
              <a:avLst/>
              <a:gdLst>
                <a:gd name="T0" fmla="*/ 96 w 96"/>
                <a:gd name="T1" fmla="*/ 0 h 85"/>
                <a:gd name="T2" fmla="*/ 71 w 96"/>
                <a:gd name="T3" fmla="*/ 0 h 85"/>
                <a:gd name="T4" fmla="*/ 48 w 96"/>
                <a:gd name="T5" fmla="*/ 8 h 85"/>
                <a:gd name="T6" fmla="*/ 36 w 96"/>
                <a:gd name="T7" fmla="*/ 3 h 85"/>
                <a:gd name="T8" fmla="*/ 11 w 96"/>
                <a:gd name="T9" fmla="*/ 6 h 85"/>
                <a:gd name="T10" fmla="*/ 13 w 96"/>
                <a:gd name="T11" fmla="*/ 15 h 85"/>
                <a:gd name="T12" fmla="*/ 2 w 96"/>
                <a:gd name="T13" fmla="*/ 22 h 85"/>
                <a:gd name="T14" fmla="*/ 2 w 96"/>
                <a:gd name="T15" fmla="*/ 48 h 85"/>
                <a:gd name="T16" fmla="*/ 14 w 96"/>
                <a:gd name="T17" fmla="*/ 51 h 85"/>
                <a:gd name="T18" fmla="*/ 0 w 96"/>
                <a:gd name="T19" fmla="*/ 70 h 85"/>
                <a:gd name="T20" fmla="*/ 0 w 96"/>
                <a:gd name="T21" fmla="*/ 79 h 85"/>
                <a:gd name="T22" fmla="*/ 14 w 96"/>
                <a:gd name="T23" fmla="*/ 85 h 85"/>
                <a:gd name="T24" fmla="*/ 46 w 96"/>
                <a:gd name="T25" fmla="*/ 67 h 85"/>
                <a:gd name="T26" fmla="*/ 80 w 96"/>
                <a:gd name="T27" fmla="*/ 47 h 85"/>
                <a:gd name="T28" fmla="*/ 81 w 96"/>
                <a:gd name="T29" fmla="*/ 12 h 85"/>
                <a:gd name="T30" fmla="*/ 96 w 96"/>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85">
                  <a:moveTo>
                    <a:pt x="96" y="0"/>
                  </a:moveTo>
                  <a:lnTo>
                    <a:pt x="71" y="0"/>
                  </a:lnTo>
                  <a:lnTo>
                    <a:pt x="48" y="8"/>
                  </a:lnTo>
                  <a:lnTo>
                    <a:pt x="36" y="3"/>
                  </a:lnTo>
                  <a:lnTo>
                    <a:pt x="11" y="6"/>
                  </a:lnTo>
                  <a:lnTo>
                    <a:pt x="13" y="15"/>
                  </a:lnTo>
                  <a:lnTo>
                    <a:pt x="2" y="22"/>
                  </a:lnTo>
                  <a:lnTo>
                    <a:pt x="2" y="48"/>
                  </a:lnTo>
                  <a:lnTo>
                    <a:pt x="14" y="51"/>
                  </a:lnTo>
                  <a:lnTo>
                    <a:pt x="0" y="70"/>
                  </a:lnTo>
                  <a:lnTo>
                    <a:pt x="0" y="79"/>
                  </a:lnTo>
                  <a:lnTo>
                    <a:pt x="14" y="85"/>
                  </a:lnTo>
                  <a:lnTo>
                    <a:pt x="46" y="67"/>
                  </a:lnTo>
                  <a:lnTo>
                    <a:pt x="80" y="47"/>
                  </a:lnTo>
                  <a:lnTo>
                    <a:pt x="81" y="12"/>
                  </a:lnTo>
                  <a:lnTo>
                    <a:pt x="96"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16" name="Freeform 7220"/>
            <p:cNvSpPr>
              <a:spLocks/>
            </p:cNvSpPr>
            <p:nvPr/>
          </p:nvSpPr>
          <p:spPr bwMode="gray">
            <a:xfrm>
              <a:off x="6997995" y="3294025"/>
              <a:ext cx="93328" cy="109472"/>
            </a:xfrm>
            <a:custGeom>
              <a:avLst/>
              <a:gdLst>
                <a:gd name="T0" fmla="*/ 8 w 63"/>
                <a:gd name="T1" fmla="*/ 12 h 72"/>
                <a:gd name="T2" fmla="*/ 22 w 63"/>
                <a:gd name="T3" fmla="*/ 18 h 72"/>
                <a:gd name="T4" fmla="*/ 54 w 63"/>
                <a:gd name="T5" fmla="*/ 0 h 72"/>
                <a:gd name="T6" fmla="*/ 63 w 63"/>
                <a:gd name="T7" fmla="*/ 19 h 72"/>
                <a:gd name="T8" fmla="*/ 32 w 63"/>
                <a:gd name="T9" fmla="*/ 33 h 72"/>
                <a:gd name="T10" fmla="*/ 47 w 63"/>
                <a:gd name="T11" fmla="*/ 49 h 72"/>
                <a:gd name="T12" fmla="*/ 38 w 63"/>
                <a:gd name="T13" fmla="*/ 60 h 72"/>
                <a:gd name="T14" fmla="*/ 29 w 63"/>
                <a:gd name="T15" fmla="*/ 60 h 72"/>
                <a:gd name="T16" fmla="*/ 21 w 63"/>
                <a:gd name="T17" fmla="*/ 72 h 72"/>
                <a:gd name="T18" fmla="*/ 3 w 63"/>
                <a:gd name="T19" fmla="*/ 70 h 72"/>
                <a:gd name="T20" fmla="*/ 8 w 63"/>
                <a:gd name="T21" fmla="*/ 38 h 72"/>
                <a:gd name="T22" fmla="*/ 0 w 63"/>
                <a:gd name="T23" fmla="*/ 24 h 72"/>
                <a:gd name="T24" fmla="*/ 8 w 63"/>
                <a:gd name="T25"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72">
                  <a:moveTo>
                    <a:pt x="8" y="12"/>
                  </a:moveTo>
                  <a:lnTo>
                    <a:pt x="22" y="18"/>
                  </a:lnTo>
                  <a:lnTo>
                    <a:pt x="54" y="0"/>
                  </a:lnTo>
                  <a:lnTo>
                    <a:pt x="63" y="19"/>
                  </a:lnTo>
                  <a:lnTo>
                    <a:pt x="32" y="33"/>
                  </a:lnTo>
                  <a:lnTo>
                    <a:pt x="47" y="49"/>
                  </a:lnTo>
                  <a:lnTo>
                    <a:pt x="38" y="60"/>
                  </a:lnTo>
                  <a:lnTo>
                    <a:pt x="29" y="60"/>
                  </a:lnTo>
                  <a:lnTo>
                    <a:pt x="21" y="72"/>
                  </a:lnTo>
                  <a:lnTo>
                    <a:pt x="3" y="70"/>
                  </a:lnTo>
                  <a:lnTo>
                    <a:pt x="8" y="38"/>
                  </a:lnTo>
                  <a:lnTo>
                    <a:pt x="0" y="24"/>
                  </a:lnTo>
                  <a:lnTo>
                    <a:pt x="8" y="1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17" name="Freeform 7221"/>
            <p:cNvSpPr>
              <a:spLocks/>
            </p:cNvSpPr>
            <p:nvPr/>
          </p:nvSpPr>
          <p:spPr bwMode="gray">
            <a:xfrm>
              <a:off x="6997995" y="3294025"/>
              <a:ext cx="93328" cy="109472"/>
            </a:xfrm>
            <a:custGeom>
              <a:avLst/>
              <a:gdLst>
                <a:gd name="T0" fmla="*/ 8 w 63"/>
                <a:gd name="T1" fmla="*/ 12 h 72"/>
                <a:gd name="T2" fmla="*/ 22 w 63"/>
                <a:gd name="T3" fmla="*/ 18 h 72"/>
                <a:gd name="T4" fmla="*/ 54 w 63"/>
                <a:gd name="T5" fmla="*/ 0 h 72"/>
                <a:gd name="T6" fmla="*/ 63 w 63"/>
                <a:gd name="T7" fmla="*/ 19 h 72"/>
                <a:gd name="T8" fmla="*/ 32 w 63"/>
                <a:gd name="T9" fmla="*/ 33 h 72"/>
                <a:gd name="T10" fmla="*/ 47 w 63"/>
                <a:gd name="T11" fmla="*/ 49 h 72"/>
                <a:gd name="T12" fmla="*/ 38 w 63"/>
                <a:gd name="T13" fmla="*/ 60 h 72"/>
                <a:gd name="T14" fmla="*/ 29 w 63"/>
                <a:gd name="T15" fmla="*/ 60 h 72"/>
                <a:gd name="T16" fmla="*/ 21 w 63"/>
                <a:gd name="T17" fmla="*/ 72 h 72"/>
                <a:gd name="T18" fmla="*/ 3 w 63"/>
                <a:gd name="T19" fmla="*/ 70 h 72"/>
                <a:gd name="T20" fmla="*/ 8 w 63"/>
                <a:gd name="T21" fmla="*/ 38 h 72"/>
                <a:gd name="T22" fmla="*/ 0 w 63"/>
                <a:gd name="T23" fmla="*/ 24 h 72"/>
                <a:gd name="T24" fmla="*/ 8 w 63"/>
                <a:gd name="T25"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72">
                  <a:moveTo>
                    <a:pt x="8" y="12"/>
                  </a:moveTo>
                  <a:lnTo>
                    <a:pt x="22" y="18"/>
                  </a:lnTo>
                  <a:lnTo>
                    <a:pt x="54" y="0"/>
                  </a:lnTo>
                  <a:lnTo>
                    <a:pt x="63" y="19"/>
                  </a:lnTo>
                  <a:lnTo>
                    <a:pt x="32" y="33"/>
                  </a:lnTo>
                  <a:lnTo>
                    <a:pt x="47" y="49"/>
                  </a:lnTo>
                  <a:lnTo>
                    <a:pt x="38" y="60"/>
                  </a:lnTo>
                  <a:lnTo>
                    <a:pt x="29" y="60"/>
                  </a:lnTo>
                  <a:lnTo>
                    <a:pt x="21" y="72"/>
                  </a:lnTo>
                  <a:lnTo>
                    <a:pt x="3" y="70"/>
                  </a:lnTo>
                  <a:lnTo>
                    <a:pt x="8" y="38"/>
                  </a:lnTo>
                  <a:lnTo>
                    <a:pt x="0" y="24"/>
                  </a:lnTo>
                  <a:lnTo>
                    <a:pt x="8" y="1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18" name="Freeform 7222"/>
            <p:cNvSpPr>
              <a:spLocks/>
            </p:cNvSpPr>
            <p:nvPr/>
          </p:nvSpPr>
          <p:spPr bwMode="gray">
            <a:xfrm>
              <a:off x="7077992" y="3183032"/>
              <a:ext cx="226654" cy="225026"/>
            </a:xfrm>
            <a:custGeom>
              <a:avLst/>
              <a:gdLst>
                <a:gd name="T0" fmla="*/ 83 w 153"/>
                <a:gd name="T1" fmla="*/ 5 h 148"/>
                <a:gd name="T2" fmla="*/ 107 w 153"/>
                <a:gd name="T3" fmla="*/ 38 h 148"/>
                <a:gd name="T4" fmla="*/ 98 w 153"/>
                <a:gd name="T5" fmla="*/ 62 h 148"/>
                <a:gd name="T6" fmla="*/ 110 w 153"/>
                <a:gd name="T7" fmla="*/ 78 h 148"/>
                <a:gd name="T8" fmla="*/ 129 w 153"/>
                <a:gd name="T9" fmla="*/ 89 h 148"/>
                <a:gd name="T10" fmla="*/ 136 w 153"/>
                <a:gd name="T11" fmla="*/ 114 h 148"/>
                <a:gd name="T12" fmla="*/ 153 w 153"/>
                <a:gd name="T13" fmla="*/ 132 h 148"/>
                <a:gd name="T14" fmla="*/ 152 w 153"/>
                <a:gd name="T15" fmla="*/ 133 h 148"/>
                <a:gd name="T16" fmla="*/ 136 w 153"/>
                <a:gd name="T17" fmla="*/ 133 h 148"/>
                <a:gd name="T18" fmla="*/ 124 w 153"/>
                <a:gd name="T19" fmla="*/ 148 h 148"/>
                <a:gd name="T20" fmla="*/ 108 w 153"/>
                <a:gd name="T21" fmla="*/ 142 h 148"/>
                <a:gd name="T22" fmla="*/ 98 w 153"/>
                <a:gd name="T23" fmla="*/ 146 h 148"/>
                <a:gd name="T24" fmla="*/ 79 w 153"/>
                <a:gd name="T25" fmla="*/ 138 h 148"/>
                <a:gd name="T26" fmla="*/ 76 w 153"/>
                <a:gd name="T27" fmla="*/ 126 h 148"/>
                <a:gd name="T28" fmla="*/ 64 w 153"/>
                <a:gd name="T29" fmla="*/ 119 h 148"/>
                <a:gd name="T30" fmla="*/ 32 w 153"/>
                <a:gd name="T31" fmla="*/ 100 h 148"/>
                <a:gd name="T32" fmla="*/ 9 w 153"/>
                <a:gd name="T33" fmla="*/ 92 h 148"/>
                <a:gd name="T34" fmla="*/ 0 w 153"/>
                <a:gd name="T35" fmla="*/ 73 h 148"/>
                <a:gd name="T36" fmla="*/ 34 w 153"/>
                <a:gd name="T37" fmla="*/ 53 h 148"/>
                <a:gd name="T38" fmla="*/ 35 w 153"/>
                <a:gd name="T39" fmla="*/ 18 h 148"/>
                <a:gd name="T40" fmla="*/ 50 w 153"/>
                <a:gd name="T41" fmla="*/ 6 h 148"/>
                <a:gd name="T42" fmla="*/ 56 w 153"/>
                <a:gd name="T43" fmla="*/ 0 h 148"/>
                <a:gd name="T44" fmla="*/ 83 w 153"/>
                <a:gd name="T45" fmla="*/ 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48">
                  <a:moveTo>
                    <a:pt x="83" y="5"/>
                  </a:moveTo>
                  <a:lnTo>
                    <a:pt x="107" y="38"/>
                  </a:lnTo>
                  <a:lnTo>
                    <a:pt x="98" y="62"/>
                  </a:lnTo>
                  <a:lnTo>
                    <a:pt x="110" y="78"/>
                  </a:lnTo>
                  <a:lnTo>
                    <a:pt x="129" y="89"/>
                  </a:lnTo>
                  <a:lnTo>
                    <a:pt x="136" y="114"/>
                  </a:lnTo>
                  <a:lnTo>
                    <a:pt x="153" y="132"/>
                  </a:lnTo>
                  <a:lnTo>
                    <a:pt x="152" y="133"/>
                  </a:lnTo>
                  <a:lnTo>
                    <a:pt x="136" y="133"/>
                  </a:lnTo>
                  <a:lnTo>
                    <a:pt x="124" y="148"/>
                  </a:lnTo>
                  <a:lnTo>
                    <a:pt x="108" y="142"/>
                  </a:lnTo>
                  <a:lnTo>
                    <a:pt x="98" y="146"/>
                  </a:lnTo>
                  <a:lnTo>
                    <a:pt x="79" y="138"/>
                  </a:lnTo>
                  <a:lnTo>
                    <a:pt x="76" y="126"/>
                  </a:lnTo>
                  <a:lnTo>
                    <a:pt x="64" y="119"/>
                  </a:lnTo>
                  <a:lnTo>
                    <a:pt x="32" y="100"/>
                  </a:lnTo>
                  <a:lnTo>
                    <a:pt x="9" y="92"/>
                  </a:lnTo>
                  <a:lnTo>
                    <a:pt x="0" y="73"/>
                  </a:lnTo>
                  <a:lnTo>
                    <a:pt x="34" y="53"/>
                  </a:lnTo>
                  <a:lnTo>
                    <a:pt x="35" y="18"/>
                  </a:lnTo>
                  <a:lnTo>
                    <a:pt x="50" y="6"/>
                  </a:lnTo>
                  <a:lnTo>
                    <a:pt x="56" y="0"/>
                  </a:lnTo>
                  <a:lnTo>
                    <a:pt x="83" y="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19" name="Freeform 7223"/>
            <p:cNvSpPr>
              <a:spLocks/>
            </p:cNvSpPr>
            <p:nvPr/>
          </p:nvSpPr>
          <p:spPr bwMode="gray">
            <a:xfrm>
              <a:off x="7077992" y="3183032"/>
              <a:ext cx="226654" cy="225026"/>
            </a:xfrm>
            <a:custGeom>
              <a:avLst/>
              <a:gdLst>
                <a:gd name="T0" fmla="*/ 83 w 153"/>
                <a:gd name="T1" fmla="*/ 5 h 148"/>
                <a:gd name="T2" fmla="*/ 107 w 153"/>
                <a:gd name="T3" fmla="*/ 38 h 148"/>
                <a:gd name="T4" fmla="*/ 98 w 153"/>
                <a:gd name="T5" fmla="*/ 62 h 148"/>
                <a:gd name="T6" fmla="*/ 110 w 153"/>
                <a:gd name="T7" fmla="*/ 78 h 148"/>
                <a:gd name="T8" fmla="*/ 129 w 153"/>
                <a:gd name="T9" fmla="*/ 89 h 148"/>
                <a:gd name="T10" fmla="*/ 136 w 153"/>
                <a:gd name="T11" fmla="*/ 114 h 148"/>
                <a:gd name="T12" fmla="*/ 153 w 153"/>
                <a:gd name="T13" fmla="*/ 132 h 148"/>
                <a:gd name="T14" fmla="*/ 152 w 153"/>
                <a:gd name="T15" fmla="*/ 133 h 148"/>
                <a:gd name="T16" fmla="*/ 136 w 153"/>
                <a:gd name="T17" fmla="*/ 133 h 148"/>
                <a:gd name="T18" fmla="*/ 124 w 153"/>
                <a:gd name="T19" fmla="*/ 148 h 148"/>
                <a:gd name="T20" fmla="*/ 108 w 153"/>
                <a:gd name="T21" fmla="*/ 142 h 148"/>
                <a:gd name="T22" fmla="*/ 98 w 153"/>
                <a:gd name="T23" fmla="*/ 146 h 148"/>
                <a:gd name="T24" fmla="*/ 79 w 153"/>
                <a:gd name="T25" fmla="*/ 138 h 148"/>
                <a:gd name="T26" fmla="*/ 76 w 153"/>
                <a:gd name="T27" fmla="*/ 126 h 148"/>
                <a:gd name="T28" fmla="*/ 64 w 153"/>
                <a:gd name="T29" fmla="*/ 119 h 148"/>
                <a:gd name="T30" fmla="*/ 32 w 153"/>
                <a:gd name="T31" fmla="*/ 100 h 148"/>
                <a:gd name="T32" fmla="*/ 9 w 153"/>
                <a:gd name="T33" fmla="*/ 92 h 148"/>
                <a:gd name="T34" fmla="*/ 0 w 153"/>
                <a:gd name="T35" fmla="*/ 73 h 148"/>
                <a:gd name="T36" fmla="*/ 34 w 153"/>
                <a:gd name="T37" fmla="*/ 53 h 148"/>
                <a:gd name="T38" fmla="*/ 35 w 153"/>
                <a:gd name="T39" fmla="*/ 18 h 148"/>
                <a:gd name="T40" fmla="*/ 50 w 153"/>
                <a:gd name="T41" fmla="*/ 6 h 148"/>
                <a:gd name="T42" fmla="*/ 56 w 153"/>
                <a:gd name="T43" fmla="*/ 0 h 148"/>
                <a:gd name="T44" fmla="*/ 83 w 153"/>
                <a:gd name="T45" fmla="*/ 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48">
                  <a:moveTo>
                    <a:pt x="83" y="5"/>
                  </a:moveTo>
                  <a:lnTo>
                    <a:pt x="107" y="38"/>
                  </a:lnTo>
                  <a:lnTo>
                    <a:pt x="98" y="62"/>
                  </a:lnTo>
                  <a:lnTo>
                    <a:pt x="110" y="78"/>
                  </a:lnTo>
                  <a:lnTo>
                    <a:pt x="129" y="89"/>
                  </a:lnTo>
                  <a:lnTo>
                    <a:pt x="136" y="114"/>
                  </a:lnTo>
                  <a:lnTo>
                    <a:pt x="153" y="132"/>
                  </a:lnTo>
                  <a:lnTo>
                    <a:pt x="152" y="133"/>
                  </a:lnTo>
                  <a:lnTo>
                    <a:pt x="136" y="133"/>
                  </a:lnTo>
                  <a:lnTo>
                    <a:pt x="124" y="148"/>
                  </a:lnTo>
                  <a:lnTo>
                    <a:pt x="108" y="142"/>
                  </a:lnTo>
                  <a:lnTo>
                    <a:pt x="98" y="146"/>
                  </a:lnTo>
                  <a:lnTo>
                    <a:pt x="79" y="138"/>
                  </a:lnTo>
                  <a:lnTo>
                    <a:pt x="76" y="126"/>
                  </a:lnTo>
                  <a:lnTo>
                    <a:pt x="64" y="119"/>
                  </a:lnTo>
                  <a:lnTo>
                    <a:pt x="32" y="100"/>
                  </a:lnTo>
                  <a:lnTo>
                    <a:pt x="9" y="92"/>
                  </a:lnTo>
                  <a:lnTo>
                    <a:pt x="0" y="73"/>
                  </a:lnTo>
                  <a:lnTo>
                    <a:pt x="34" y="53"/>
                  </a:lnTo>
                  <a:lnTo>
                    <a:pt x="35" y="18"/>
                  </a:lnTo>
                  <a:lnTo>
                    <a:pt x="50" y="6"/>
                  </a:lnTo>
                  <a:lnTo>
                    <a:pt x="56" y="0"/>
                  </a:lnTo>
                  <a:lnTo>
                    <a:pt x="83" y="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20" name="Freeform 7224"/>
            <p:cNvSpPr>
              <a:spLocks/>
            </p:cNvSpPr>
            <p:nvPr/>
          </p:nvSpPr>
          <p:spPr bwMode="gray">
            <a:xfrm>
              <a:off x="6997995" y="3265136"/>
              <a:ext cx="32590" cy="36490"/>
            </a:xfrm>
            <a:custGeom>
              <a:avLst/>
              <a:gdLst>
                <a:gd name="T0" fmla="*/ 10 w 22"/>
                <a:gd name="T1" fmla="*/ 0 h 24"/>
                <a:gd name="T2" fmla="*/ 22 w 22"/>
                <a:gd name="T3" fmla="*/ 3 h 24"/>
                <a:gd name="T4" fmla="*/ 8 w 22"/>
                <a:gd name="T5" fmla="*/ 22 h 24"/>
                <a:gd name="T6" fmla="*/ 0 w 22"/>
                <a:gd name="T7" fmla="*/ 24 h 24"/>
                <a:gd name="T8" fmla="*/ 10 w 22"/>
                <a:gd name="T9" fmla="*/ 0 h 24"/>
              </a:gdLst>
              <a:ahLst/>
              <a:cxnLst>
                <a:cxn ang="0">
                  <a:pos x="T0" y="T1"/>
                </a:cxn>
                <a:cxn ang="0">
                  <a:pos x="T2" y="T3"/>
                </a:cxn>
                <a:cxn ang="0">
                  <a:pos x="T4" y="T5"/>
                </a:cxn>
                <a:cxn ang="0">
                  <a:pos x="T6" y="T7"/>
                </a:cxn>
                <a:cxn ang="0">
                  <a:pos x="T8" y="T9"/>
                </a:cxn>
              </a:cxnLst>
              <a:rect l="0" t="0" r="r" b="b"/>
              <a:pathLst>
                <a:path w="22" h="24">
                  <a:moveTo>
                    <a:pt x="10" y="0"/>
                  </a:moveTo>
                  <a:lnTo>
                    <a:pt x="22" y="3"/>
                  </a:lnTo>
                  <a:lnTo>
                    <a:pt x="8" y="22"/>
                  </a:lnTo>
                  <a:lnTo>
                    <a:pt x="0" y="24"/>
                  </a:lnTo>
                  <a:lnTo>
                    <a:pt x="1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21" name="Freeform 7225"/>
            <p:cNvSpPr>
              <a:spLocks/>
            </p:cNvSpPr>
            <p:nvPr/>
          </p:nvSpPr>
          <p:spPr bwMode="gray">
            <a:xfrm>
              <a:off x="6997995" y="3265136"/>
              <a:ext cx="32590" cy="36490"/>
            </a:xfrm>
            <a:custGeom>
              <a:avLst/>
              <a:gdLst>
                <a:gd name="T0" fmla="*/ 10 w 22"/>
                <a:gd name="T1" fmla="*/ 0 h 24"/>
                <a:gd name="T2" fmla="*/ 22 w 22"/>
                <a:gd name="T3" fmla="*/ 3 h 24"/>
                <a:gd name="T4" fmla="*/ 8 w 22"/>
                <a:gd name="T5" fmla="*/ 22 h 24"/>
                <a:gd name="T6" fmla="*/ 0 w 22"/>
                <a:gd name="T7" fmla="*/ 24 h 24"/>
                <a:gd name="T8" fmla="*/ 10 w 22"/>
                <a:gd name="T9" fmla="*/ 0 h 24"/>
              </a:gdLst>
              <a:ahLst/>
              <a:cxnLst>
                <a:cxn ang="0">
                  <a:pos x="T0" y="T1"/>
                </a:cxn>
                <a:cxn ang="0">
                  <a:pos x="T2" y="T3"/>
                </a:cxn>
                <a:cxn ang="0">
                  <a:pos x="T4" y="T5"/>
                </a:cxn>
                <a:cxn ang="0">
                  <a:pos x="T6" y="T7"/>
                </a:cxn>
                <a:cxn ang="0">
                  <a:pos x="T8" y="T9"/>
                </a:cxn>
              </a:cxnLst>
              <a:rect l="0" t="0" r="r" b="b"/>
              <a:pathLst>
                <a:path w="22" h="24">
                  <a:moveTo>
                    <a:pt x="10" y="0"/>
                  </a:moveTo>
                  <a:lnTo>
                    <a:pt x="22" y="3"/>
                  </a:lnTo>
                  <a:lnTo>
                    <a:pt x="8" y="22"/>
                  </a:lnTo>
                  <a:lnTo>
                    <a:pt x="0" y="24"/>
                  </a:lnTo>
                  <a:lnTo>
                    <a:pt x="1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22" name="Freeform 7226"/>
            <p:cNvSpPr>
              <a:spLocks/>
            </p:cNvSpPr>
            <p:nvPr/>
          </p:nvSpPr>
          <p:spPr bwMode="gray">
            <a:xfrm>
              <a:off x="6983182" y="3298586"/>
              <a:ext cx="26665" cy="101870"/>
            </a:xfrm>
            <a:custGeom>
              <a:avLst/>
              <a:gdLst>
                <a:gd name="T0" fmla="*/ 18 w 18"/>
                <a:gd name="T1" fmla="*/ 9 h 67"/>
                <a:gd name="T2" fmla="*/ 10 w 18"/>
                <a:gd name="T3" fmla="*/ 21 h 67"/>
                <a:gd name="T4" fmla="*/ 18 w 18"/>
                <a:gd name="T5" fmla="*/ 35 h 67"/>
                <a:gd name="T6" fmla="*/ 13 w 18"/>
                <a:gd name="T7" fmla="*/ 67 h 67"/>
                <a:gd name="T8" fmla="*/ 0 w 18"/>
                <a:gd name="T9" fmla="*/ 34 h 67"/>
                <a:gd name="T10" fmla="*/ 3 w 18"/>
                <a:gd name="T11" fmla="*/ 30 h 67"/>
                <a:gd name="T12" fmla="*/ 10 w 18"/>
                <a:gd name="T13" fmla="*/ 2 h 67"/>
                <a:gd name="T14" fmla="*/ 18 w 18"/>
                <a:gd name="T15" fmla="*/ 0 h 67"/>
                <a:gd name="T16" fmla="*/ 18 w 18"/>
                <a:gd name="T17"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67">
                  <a:moveTo>
                    <a:pt x="18" y="9"/>
                  </a:moveTo>
                  <a:lnTo>
                    <a:pt x="10" y="21"/>
                  </a:lnTo>
                  <a:lnTo>
                    <a:pt x="18" y="35"/>
                  </a:lnTo>
                  <a:lnTo>
                    <a:pt x="13" y="67"/>
                  </a:lnTo>
                  <a:lnTo>
                    <a:pt x="0" y="34"/>
                  </a:lnTo>
                  <a:lnTo>
                    <a:pt x="3" y="30"/>
                  </a:lnTo>
                  <a:lnTo>
                    <a:pt x="10" y="2"/>
                  </a:lnTo>
                  <a:lnTo>
                    <a:pt x="18" y="0"/>
                  </a:lnTo>
                  <a:lnTo>
                    <a:pt x="18" y="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23" name="Freeform 7227"/>
            <p:cNvSpPr>
              <a:spLocks/>
            </p:cNvSpPr>
            <p:nvPr/>
          </p:nvSpPr>
          <p:spPr bwMode="gray">
            <a:xfrm>
              <a:off x="6983182" y="3298586"/>
              <a:ext cx="26665" cy="101870"/>
            </a:xfrm>
            <a:custGeom>
              <a:avLst/>
              <a:gdLst>
                <a:gd name="T0" fmla="*/ 18 w 18"/>
                <a:gd name="T1" fmla="*/ 9 h 67"/>
                <a:gd name="T2" fmla="*/ 10 w 18"/>
                <a:gd name="T3" fmla="*/ 21 h 67"/>
                <a:gd name="T4" fmla="*/ 18 w 18"/>
                <a:gd name="T5" fmla="*/ 35 h 67"/>
                <a:gd name="T6" fmla="*/ 13 w 18"/>
                <a:gd name="T7" fmla="*/ 67 h 67"/>
                <a:gd name="T8" fmla="*/ 0 w 18"/>
                <a:gd name="T9" fmla="*/ 34 h 67"/>
                <a:gd name="T10" fmla="*/ 3 w 18"/>
                <a:gd name="T11" fmla="*/ 30 h 67"/>
                <a:gd name="T12" fmla="*/ 10 w 18"/>
                <a:gd name="T13" fmla="*/ 2 h 67"/>
                <a:gd name="T14" fmla="*/ 18 w 18"/>
                <a:gd name="T15" fmla="*/ 0 h 67"/>
                <a:gd name="T16" fmla="*/ 18 w 18"/>
                <a:gd name="T17"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67">
                  <a:moveTo>
                    <a:pt x="18" y="9"/>
                  </a:moveTo>
                  <a:lnTo>
                    <a:pt x="10" y="21"/>
                  </a:lnTo>
                  <a:lnTo>
                    <a:pt x="18" y="35"/>
                  </a:lnTo>
                  <a:lnTo>
                    <a:pt x="13" y="67"/>
                  </a:lnTo>
                  <a:lnTo>
                    <a:pt x="0" y="34"/>
                  </a:lnTo>
                  <a:lnTo>
                    <a:pt x="3" y="30"/>
                  </a:lnTo>
                  <a:lnTo>
                    <a:pt x="10" y="2"/>
                  </a:lnTo>
                  <a:lnTo>
                    <a:pt x="18" y="0"/>
                  </a:lnTo>
                  <a:lnTo>
                    <a:pt x="18" y="9"/>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24" name="Freeform 7228"/>
            <p:cNvSpPr>
              <a:spLocks/>
            </p:cNvSpPr>
            <p:nvPr/>
          </p:nvSpPr>
          <p:spPr bwMode="gray">
            <a:xfrm>
              <a:off x="6775787" y="3336598"/>
              <a:ext cx="250356" cy="266077"/>
            </a:xfrm>
            <a:custGeom>
              <a:avLst/>
              <a:gdLst>
                <a:gd name="T0" fmla="*/ 140 w 169"/>
                <a:gd name="T1" fmla="*/ 9 h 175"/>
                <a:gd name="T2" fmla="*/ 118 w 169"/>
                <a:gd name="T3" fmla="*/ 13 h 175"/>
                <a:gd name="T4" fmla="*/ 112 w 169"/>
                <a:gd name="T5" fmla="*/ 9 h 175"/>
                <a:gd name="T6" fmla="*/ 111 w 169"/>
                <a:gd name="T7" fmla="*/ 16 h 175"/>
                <a:gd name="T8" fmla="*/ 105 w 169"/>
                <a:gd name="T9" fmla="*/ 13 h 175"/>
                <a:gd name="T10" fmla="*/ 105 w 169"/>
                <a:gd name="T11" fmla="*/ 6 h 175"/>
                <a:gd name="T12" fmla="*/ 96 w 169"/>
                <a:gd name="T13" fmla="*/ 5 h 175"/>
                <a:gd name="T14" fmla="*/ 63 w 169"/>
                <a:gd name="T15" fmla="*/ 16 h 175"/>
                <a:gd name="T16" fmla="*/ 32 w 169"/>
                <a:gd name="T17" fmla="*/ 6 h 175"/>
                <a:gd name="T18" fmla="*/ 6 w 169"/>
                <a:gd name="T19" fmla="*/ 5 h 175"/>
                <a:gd name="T20" fmla="*/ 4 w 169"/>
                <a:gd name="T21" fmla="*/ 0 h 175"/>
                <a:gd name="T22" fmla="*/ 0 w 169"/>
                <a:gd name="T23" fmla="*/ 35 h 175"/>
                <a:gd name="T24" fmla="*/ 6 w 169"/>
                <a:gd name="T25" fmla="*/ 54 h 175"/>
                <a:gd name="T26" fmla="*/ 9 w 169"/>
                <a:gd name="T27" fmla="*/ 171 h 175"/>
                <a:gd name="T28" fmla="*/ 10 w 169"/>
                <a:gd name="T29" fmla="*/ 171 h 175"/>
                <a:gd name="T30" fmla="*/ 134 w 169"/>
                <a:gd name="T31" fmla="*/ 171 h 175"/>
                <a:gd name="T32" fmla="*/ 147 w 169"/>
                <a:gd name="T33" fmla="*/ 175 h 175"/>
                <a:gd name="T34" fmla="*/ 169 w 169"/>
                <a:gd name="T35" fmla="*/ 153 h 175"/>
                <a:gd name="T36" fmla="*/ 169 w 169"/>
                <a:gd name="T37" fmla="*/ 137 h 175"/>
                <a:gd name="T38" fmla="*/ 121 w 169"/>
                <a:gd name="T39" fmla="*/ 48 h 175"/>
                <a:gd name="T40" fmla="*/ 115 w 169"/>
                <a:gd name="T41" fmla="*/ 35 h 175"/>
                <a:gd name="T42" fmla="*/ 118 w 169"/>
                <a:gd name="T43" fmla="*/ 32 h 175"/>
                <a:gd name="T44" fmla="*/ 133 w 169"/>
                <a:gd name="T45" fmla="*/ 59 h 175"/>
                <a:gd name="T46" fmla="*/ 144 w 169"/>
                <a:gd name="T47" fmla="*/ 72 h 175"/>
                <a:gd name="T48" fmla="*/ 153 w 169"/>
                <a:gd name="T49" fmla="*/ 42 h 175"/>
                <a:gd name="T50" fmla="*/ 140 w 169"/>
                <a:gd name="T51" fmla="*/ 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75">
                  <a:moveTo>
                    <a:pt x="140" y="9"/>
                  </a:moveTo>
                  <a:lnTo>
                    <a:pt x="118" y="13"/>
                  </a:lnTo>
                  <a:lnTo>
                    <a:pt x="112" y="9"/>
                  </a:lnTo>
                  <a:lnTo>
                    <a:pt x="111" y="16"/>
                  </a:lnTo>
                  <a:lnTo>
                    <a:pt x="105" y="13"/>
                  </a:lnTo>
                  <a:lnTo>
                    <a:pt x="105" y="6"/>
                  </a:lnTo>
                  <a:lnTo>
                    <a:pt x="96" y="5"/>
                  </a:lnTo>
                  <a:lnTo>
                    <a:pt x="63" y="16"/>
                  </a:lnTo>
                  <a:lnTo>
                    <a:pt x="32" y="6"/>
                  </a:lnTo>
                  <a:lnTo>
                    <a:pt x="6" y="5"/>
                  </a:lnTo>
                  <a:lnTo>
                    <a:pt x="4" y="0"/>
                  </a:lnTo>
                  <a:lnTo>
                    <a:pt x="0" y="35"/>
                  </a:lnTo>
                  <a:lnTo>
                    <a:pt x="6" y="54"/>
                  </a:lnTo>
                  <a:lnTo>
                    <a:pt x="9" y="171"/>
                  </a:lnTo>
                  <a:lnTo>
                    <a:pt x="10" y="171"/>
                  </a:lnTo>
                  <a:lnTo>
                    <a:pt x="134" y="171"/>
                  </a:lnTo>
                  <a:lnTo>
                    <a:pt x="147" y="175"/>
                  </a:lnTo>
                  <a:lnTo>
                    <a:pt x="169" y="153"/>
                  </a:lnTo>
                  <a:lnTo>
                    <a:pt x="169" y="137"/>
                  </a:lnTo>
                  <a:lnTo>
                    <a:pt x="121" y="48"/>
                  </a:lnTo>
                  <a:lnTo>
                    <a:pt x="115" y="35"/>
                  </a:lnTo>
                  <a:lnTo>
                    <a:pt x="118" y="32"/>
                  </a:lnTo>
                  <a:lnTo>
                    <a:pt x="133" y="59"/>
                  </a:lnTo>
                  <a:lnTo>
                    <a:pt x="144" y="72"/>
                  </a:lnTo>
                  <a:lnTo>
                    <a:pt x="153" y="42"/>
                  </a:lnTo>
                  <a:lnTo>
                    <a:pt x="140" y="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25" name="Freeform 7229"/>
            <p:cNvSpPr>
              <a:spLocks/>
            </p:cNvSpPr>
            <p:nvPr/>
          </p:nvSpPr>
          <p:spPr bwMode="gray">
            <a:xfrm>
              <a:off x="6775787" y="3336598"/>
              <a:ext cx="250356" cy="266077"/>
            </a:xfrm>
            <a:custGeom>
              <a:avLst/>
              <a:gdLst>
                <a:gd name="T0" fmla="*/ 140 w 169"/>
                <a:gd name="T1" fmla="*/ 9 h 175"/>
                <a:gd name="T2" fmla="*/ 118 w 169"/>
                <a:gd name="T3" fmla="*/ 13 h 175"/>
                <a:gd name="T4" fmla="*/ 112 w 169"/>
                <a:gd name="T5" fmla="*/ 9 h 175"/>
                <a:gd name="T6" fmla="*/ 111 w 169"/>
                <a:gd name="T7" fmla="*/ 16 h 175"/>
                <a:gd name="T8" fmla="*/ 105 w 169"/>
                <a:gd name="T9" fmla="*/ 13 h 175"/>
                <a:gd name="T10" fmla="*/ 105 w 169"/>
                <a:gd name="T11" fmla="*/ 6 h 175"/>
                <a:gd name="T12" fmla="*/ 96 w 169"/>
                <a:gd name="T13" fmla="*/ 5 h 175"/>
                <a:gd name="T14" fmla="*/ 63 w 169"/>
                <a:gd name="T15" fmla="*/ 16 h 175"/>
                <a:gd name="T16" fmla="*/ 32 w 169"/>
                <a:gd name="T17" fmla="*/ 6 h 175"/>
                <a:gd name="T18" fmla="*/ 6 w 169"/>
                <a:gd name="T19" fmla="*/ 5 h 175"/>
                <a:gd name="T20" fmla="*/ 4 w 169"/>
                <a:gd name="T21" fmla="*/ 0 h 175"/>
                <a:gd name="T22" fmla="*/ 0 w 169"/>
                <a:gd name="T23" fmla="*/ 35 h 175"/>
                <a:gd name="T24" fmla="*/ 6 w 169"/>
                <a:gd name="T25" fmla="*/ 54 h 175"/>
                <a:gd name="T26" fmla="*/ 9 w 169"/>
                <a:gd name="T27" fmla="*/ 171 h 175"/>
                <a:gd name="T28" fmla="*/ 10 w 169"/>
                <a:gd name="T29" fmla="*/ 171 h 175"/>
                <a:gd name="T30" fmla="*/ 134 w 169"/>
                <a:gd name="T31" fmla="*/ 171 h 175"/>
                <a:gd name="T32" fmla="*/ 147 w 169"/>
                <a:gd name="T33" fmla="*/ 175 h 175"/>
                <a:gd name="T34" fmla="*/ 169 w 169"/>
                <a:gd name="T35" fmla="*/ 153 h 175"/>
                <a:gd name="T36" fmla="*/ 169 w 169"/>
                <a:gd name="T37" fmla="*/ 137 h 175"/>
                <a:gd name="T38" fmla="*/ 121 w 169"/>
                <a:gd name="T39" fmla="*/ 48 h 175"/>
                <a:gd name="T40" fmla="*/ 115 w 169"/>
                <a:gd name="T41" fmla="*/ 35 h 175"/>
                <a:gd name="T42" fmla="*/ 118 w 169"/>
                <a:gd name="T43" fmla="*/ 32 h 175"/>
                <a:gd name="T44" fmla="*/ 133 w 169"/>
                <a:gd name="T45" fmla="*/ 59 h 175"/>
                <a:gd name="T46" fmla="*/ 144 w 169"/>
                <a:gd name="T47" fmla="*/ 72 h 175"/>
                <a:gd name="T48" fmla="*/ 153 w 169"/>
                <a:gd name="T49" fmla="*/ 42 h 175"/>
                <a:gd name="T50" fmla="*/ 140 w 169"/>
                <a:gd name="T51" fmla="*/ 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75">
                  <a:moveTo>
                    <a:pt x="140" y="9"/>
                  </a:moveTo>
                  <a:lnTo>
                    <a:pt x="118" y="13"/>
                  </a:lnTo>
                  <a:lnTo>
                    <a:pt x="112" y="9"/>
                  </a:lnTo>
                  <a:lnTo>
                    <a:pt x="111" y="16"/>
                  </a:lnTo>
                  <a:lnTo>
                    <a:pt x="105" y="13"/>
                  </a:lnTo>
                  <a:lnTo>
                    <a:pt x="105" y="6"/>
                  </a:lnTo>
                  <a:lnTo>
                    <a:pt x="96" y="5"/>
                  </a:lnTo>
                  <a:lnTo>
                    <a:pt x="63" y="16"/>
                  </a:lnTo>
                  <a:lnTo>
                    <a:pt x="32" y="6"/>
                  </a:lnTo>
                  <a:lnTo>
                    <a:pt x="6" y="5"/>
                  </a:lnTo>
                  <a:lnTo>
                    <a:pt x="4" y="0"/>
                  </a:lnTo>
                  <a:lnTo>
                    <a:pt x="0" y="35"/>
                  </a:lnTo>
                  <a:lnTo>
                    <a:pt x="6" y="54"/>
                  </a:lnTo>
                  <a:lnTo>
                    <a:pt x="9" y="171"/>
                  </a:lnTo>
                  <a:lnTo>
                    <a:pt x="10" y="171"/>
                  </a:lnTo>
                  <a:lnTo>
                    <a:pt x="134" y="171"/>
                  </a:lnTo>
                  <a:lnTo>
                    <a:pt x="147" y="175"/>
                  </a:lnTo>
                  <a:lnTo>
                    <a:pt x="169" y="153"/>
                  </a:lnTo>
                  <a:lnTo>
                    <a:pt x="169" y="137"/>
                  </a:lnTo>
                  <a:lnTo>
                    <a:pt x="121" y="48"/>
                  </a:lnTo>
                  <a:lnTo>
                    <a:pt x="115" y="35"/>
                  </a:lnTo>
                  <a:lnTo>
                    <a:pt x="118" y="32"/>
                  </a:lnTo>
                  <a:lnTo>
                    <a:pt x="133" y="59"/>
                  </a:lnTo>
                  <a:lnTo>
                    <a:pt x="144" y="72"/>
                  </a:lnTo>
                  <a:lnTo>
                    <a:pt x="153" y="42"/>
                  </a:lnTo>
                  <a:lnTo>
                    <a:pt x="140" y="9"/>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26" name="Freeform 7230"/>
            <p:cNvSpPr>
              <a:spLocks/>
            </p:cNvSpPr>
            <p:nvPr/>
          </p:nvSpPr>
          <p:spPr bwMode="gray">
            <a:xfrm>
              <a:off x="6903186" y="4080094"/>
              <a:ext cx="122955" cy="142921"/>
            </a:xfrm>
            <a:custGeom>
              <a:avLst/>
              <a:gdLst>
                <a:gd name="T0" fmla="*/ 67 w 83"/>
                <a:gd name="T1" fmla="*/ 0 h 94"/>
                <a:gd name="T2" fmla="*/ 37 w 83"/>
                <a:gd name="T3" fmla="*/ 7 h 94"/>
                <a:gd name="T4" fmla="*/ 19 w 83"/>
                <a:gd name="T5" fmla="*/ 7 h 94"/>
                <a:gd name="T6" fmla="*/ 19 w 83"/>
                <a:gd name="T7" fmla="*/ 25 h 94"/>
                <a:gd name="T8" fmla="*/ 26 w 83"/>
                <a:gd name="T9" fmla="*/ 34 h 94"/>
                <a:gd name="T10" fmla="*/ 15 w 83"/>
                <a:gd name="T11" fmla="*/ 50 h 94"/>
                <a:gd name="T12" fmla="*/ 4 w 83"/>
                <a:gd name="T13" fmla="*/ 63 h 94"/>
                <a:gd name="T14" fmla="*/ 0 w 83"/>
                <a:gd name="T15" fmla="*/ 94 h 94"/>
                <a:gd name="T16" fmla="*/ 13 w 83"/>
                <a:gd name="T17" fmla="*/ 89 h 94"/>
                <a:gd name="T18" fmla="*/ 35 w 83"/>
                <a:gd name="T19" fmla="*/ 88 h 94"/>
                <a:gd name="T20" fmla="*/ 67 w 83"/>
                <a:gd name="T21" fmla="*/ 88 h 94"/>
                <a:gd name="T22" fmla="*/ 67 w 83"/>
                <a:gd name="T23" fmla="*/ 67 h 94"/>
                <a:gd name="T24" fmla="*/ 83 w 83"/>
                <a:gd name="T25" fmla="*/ 35 h 94"/>
                <a:gd name="T26" fmla="*/ 72 w 83"/>
                <a:gd name="T27" fmla="*/ 2 h 94"/>
                <a:gd name="T28" fmla="*/ 67 w 83"/>
                <a:gd name="T2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94">
                  <a:moveTo>
                    <a:pt x="67" y="0"/>
                  </a:moveTo>
                  <a:lnTo>
                    <a:pt x="37" y="7"/>
                  </a:lnTo>
                  <a:lnTo>
                    <a:pt x="19" y="7"/>
                  </a:lnTo>
                  <a:lnTo>
                    <a:pt x="19" y="25"/>
                  </a:lnTo>
                  <a:lnTo>
                    <a:pt x="26" y="34"/>
                  </a:lnTo>
                  <a:lnTo>
                    <a:pt x="15" y="50"/>
                  </a:lnTo>
                  <a:lnTo>
                    <a:pt x="4" y="63"/>
                  </a:lnTo>
                  <a:lnTo>
                    <a:pt x="0" y="94"/>
                  </a:lnTo>
                  <a:lnTo>
                    <a:pt x="13" y="89"/>
                  </a:lnTo>
                  <a:lnTo>
                    <a:pt x="35" y="88"/>
                  </a:lnTo>
                  <a:lnTo>
                    <a:pt x="67" y="88"/>
                  </a:lnTo>
                  <a:lnTo>
                    <a:pt x="67" y="67"/>
                  </a:lnTo>
                  <a:lnTo>
                    <a:pt x="83" y="35"/>
                  </a:lnTo>
                  <a:lnTo>
                    <a:pt x="72" y="2"/>
                  </a:lnTo>
                  <a:lnTo>
                    <a:pt x="67"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27" name="Freeform 7231"/>
            <p:cNvSpPr>
              <a:spLocks/>
            </p:cNvSpPr>
            <p:nvPr/>
          </p:nvSpPr>
          <p:spPr bwMode="gray">
            <a:xfrm>
              <a:off x="6903186" y="4080094"/>
              <a:ext cx="122955" cy="142921"/>
            </a:xfrm>
            <a:custGeom>
              <a:avLst/>
              <a:gdLst>
                <a:gd name="T0" fmla="*/ 67 w 83"/>
                <a:gd name="T1" fmla="*/ 0 h 94"/>
                <a:gd name="T2" fmla="*/ 37 w 83"/>
                <a:gd name="T3" fmla="*/ 7 h 94"/>
                <a:gd name="T4" fmla="*/ 19 w 83"/>
                <a:gd name="T5" fmla="*/ 7 h 94"/>
                <a:gd name="T6" fmla="*/ 19 w 83"/>
                <a:gd name="T7" fmla="*/ 25 h 94"/>
                <a:gd name="T8" fmla="*/ 26 w 83"/>
                <a:gd name="T9" fmla="*/ 34 h 94"/>
                <a:gd name="T10" fmla="*/ 15 w 83"/>
                <a:gd name="T11" fmla="*/ 50 h 94"/>
                <a:gd name="T12" fmla="*/ 4 w 83"/>
                <a:gd name="T13" fmla="*/ 63 h 94"/>
                <a:gd name="T14" fmla="*/ 0 w 83"/>
                <a:gd name="T15" fmla="*/ 94 h 94"/>
                <a:gd name="T16" fmla="*/ 13 w 83"/>
                <a:gd name="T17" fmla="*/ 89 h 94"/>
                <a:gd name="T18" fmla="*/ 35 w 83"/>
                <a:gd name="T19" fmla="*/ 88 h 94"/>
                <a:gd name="T20" fmla="*/ 67 w 83"/>
                <a:gd name="T21" fmla="*/ 88 h 94"/>
                <a:gd name="T22" fmla="*/ 67 w 83"/>
                <a:gd name="T23" fmla="*/ 67 h 94"/>
                <a:gd name="T24" fmla="*/ 83 w 83"/>
                <a:gd name="T25" fmla="*/ 35 h 94"/>
                <a:gd name="T26" fmla="*/ 72 w 83"/>
                <a:gd name="T27" fmla="*/ 2 h 94"/>
                <a:gd name="T28" fmla="*/ 67 w 83"/>
                <a:gd name="T2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94">
                  <a:moveTo>
                    <a:pt x="67" y="0"/>
                  </a:moveTo>
                  <a:lnTo>
                    <a:pt x="37" y="7"/>
                  </a:lnTo>
                  <a:lnTo>
                    <a:pt x="19" y="7"/>
                  </a:lnTo>
                  <a:lnTo>
                    <a:pt x="19" y="25"/>
                  </a:lnTo>
                  <a:lnTo>
                    <a:pt x="26" y="34"/>
                  </a:lnTo>
                  <a:lnTo>
                    <a:pt x="15" y="50"/>
                  </a:lnTo>
                  <a:lnTo>
                    <a:pt x="4" y="63"/>
                  </a:lnTo>
                  <a:lnTo>
                    <a:pt x="0" y="94"/>
                  </a:lnTo>
                  <a:lnTo>
                    <a:pt x="13" y="89"/>
                  </a:lnTo>
                  <a:lnTo>
                    <a:pt x="35" y="88"/>
                  </a:lnTo>
                  <a:lnTo>
                    <a:pt x="67" y="88"/>
                  </a:lnTo>
                  <a:lnTo>
                    <a:pt x="67" y="67"/>
                  </a:lnTo>
                  <a:lnTo>
                    <a:pt x="83" y="35"/>
                  </a:lnTo>
                  <a:lnTo>
                    <a:pt x="72" y="2"/>
                  </a:lnTo>
                  <a:lnTo>
                    <a:pt x="67"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28" name="Freeform 7232"/>
            <p:cNvSpPr>
              <a:spLocks/>
            </p:cNvSpPr>
            <p:nvPr/>
          </p:nvSpPr>
          <p:spPr bwMode="gray">
            <a:xfrm>
              <a:off x="7002440" y="4066410"/>
              <a:ext cx="182213" cy="246311"/>
            </a:xfrm>
            <a:custGeom>
              <a:avLst/>
              <a:gdLst>
                <a:gd name="T0" fmla="*/ 61 w 123"/>
                <a:gd name="T1" fmla="*/ 146 h 162"/>
                <a:gd name="T2" fmla="*/ 56 w 123"/>
                <a:gd name="T3" fmla="*/ 130 h 162"/>
                <a:gd name="T4" fmla="*/ 5 w 123"/>
                <a:gd name="T5" fmla="*/ 97 h 162"/>
                <a:gd name="T6" fmla="*/ 0 w 123"/>
                <a:gd name="T7" fmla="*/ 97 h 162"/>
                <a:gd name="T8" fmla="*/ 0 w 123"/>
                <a:gd name="T9" fmla="*/ 76 h 162"/>
                <a:gd name="T10" fmla="*/ 16 w 123"/>
                <a:gd name="T11" fmla="*/ 44 h 162"/>
                <a:gd name="T12" fmla="*/ 5 w 123"/>
                <a:gd name="T13" fmla="*/ 11 h 162"/>
                <a:gd name="T14" fmla="*/ 0 w 123"/>
                <a:gd name="T15" fmla="*/ 9 h 162"/>
                <a:gd name="T16" fmla="*/ 7 w 123"/>
                <a:gd name="T17" fmla="*/ 0 h 162"/>
                <a:gd name="T18" fmla="*/ 29 w 123"/>
                <a:gd name="T19" fmla="*/ 0 h 162"/>
                <a:gd name="T20" fmla="*/ 42 w 123"/>
                <a:gd name="T21" fmla="*/ 0 h 162"/>
                <a:gd name="T22" fmla="*/ 60 w 123"/>
                <a:gd name="T23" fmla="*/ 15 h 162"/>
                <a:gd name="T24" fmla="*/ 78 w 123"/>
                <a:gd name="T25" fmla="*/ 18 h 162"/>
                <a:gd name="T26" fmla="*/ 107 w 123"/>
                <a:gd name="T27" fmla="*/ 5 h 162"/>
                <a:gd name="T28" fmla="*/ 123 w 123"/>
                <a:gd name="T29" fmla="*/ 12 h 162"/>
                <a:gd name="T30" fmla="*/ 110 w 123"/>
                <a:gd name="T31" fmla="*/ 34 h 162"/>
                <a:gd name="T32" fmla="*/ 110 w 123"/>
                <a:gd name="T33" fmla="*/ 92 h 162"/>
                <a:gd name="T34" fmla="*/ 118 w 123"/>
                <a:gd name="T35" fmla="*/ 108 h 162"/>
                <a:gd name="T36" fmla="*/ 120 w 123"/>
                <a:gd name="T37" fmla="*/ 108 h 162"/>
                <a:gd name="T38" fmla="*/ 104 w 123"/>
                <a:gd name="T39" fmla="*/ 124 h 162"/>
                <a:gd name="T40" fmla="*/ 98 w 123"/>
                <a:gd name="T41" fmla="*/ 123 h 162"/>
                <a:gd name="T42" fmla="*/ 98 w 123"/>
                <a:gd name="T43" fmla="*/ 133 h 162"/>
                <a:gd name="T44" fmla="*/ 83 w 123"/>
                <a:gd name="T45" fmla="*/ 162 h 162"/>
                <a:gd name="T46" fmla="*/ 61 w 123"/>
                <a:gd name="T47"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3" h="162">
                  <a:moveTo>
                    <a:pt x="61" y="146"/>
                  </a:moveTo>
                  <a:lnTo>
                    <a:pt x="56" y="130"/>
                  </a:lnTo>
                  <a:lnTo>
                    <a:pt x="5" y="97"/>
                  </a:lnTo>
                  <a:lnTo>
                    <a:pt x="0" y="97"/>
                  </a:lnTo>
                  <a:lnTo>
                    <a:pt x="0" y="76"/>
                  </a:lnTo>
                  <a:lnTo>
                    <a:pt x="16" y="44"/>
                  </a:lnTo>
                  <a:lnTo>
                    <a:pt x="5" y="11"/>
                  </a:lnTo>
                  <a:lnTo>
                    <a:pt x="0" y="9"/>
                  </a:lnTo>
                  <a:lnTo>
                    <a:pt x="7" y="0"/>
                  </a:lnTo>
                  <a:lnTo>
                    <a:pt x="29" y="0"/>
                  </a:lnTo>
                  <a:lnTo>
                    <a:pt x="42" y="0"/>
                  </a:lnTo>
                  <a:lnTo>
                    <a:pt x="60" y="15"/>
                  </a:lnTo>
                  <a:lnTo>
                    <a:pt x="78" y="18"/>
                  </a:lnTo>
                  <a:lnTo>
                    <a:pt x="107" y="5"/>
                  </a:lnTo>
                  <a:lnTo>
                    <a:pt x="123" y="12"/>
                  </a:lnTo>
                  <a:lnTo>
                    <a:pt x="110" y="34"/>
                  </a:lnTo>
                  <a:lnTo>
                    <a:pt x="110" y="92"/>
                  </a:lnTo>
                  <a:lnTo>
                    <a:pt x="118" y="108"/>
                  </a:lnTo>
                  <a:lnTo>
                    <a:pt x="120" y="108"/>
                  </a:lnTo>
                  <a:lnTo>
                    <a:pt x="104" y="124"/>
                  </a:lnTo>
                  <a:lnTo>
                    <a:pt x="98" y="123"/>
                  </a:lnTo>
                  <a:lnTo>
                    <a:pt x="98" y="133"/>
                  </a:lnTo>
                  <a:lnTo>
                    <a:pt x="83" y="162"/>
                  </a:lnTo>
                  <a:lnTo>
                    <a:pt x="61" y="14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29" name="Freeform 7233"/>
            <p:cNvSpPr>
              <a:spLocks/>
            </p:cNvSpPr>
            <p:nvPr/>
          </p:nvSpPr>
          <p:spPr bwMode="gray">
            <a:xfrm>
              <a:off x="7002440" y="4066410"/>
              <a:ext cx="182213" cy="246311"/>
            </a:xfrm>
            <a:custGeom>
              <a:avLst/>
              <a:gdLst>
                <a:gd name="T0" fmla="*/ 61 w 123"/>
                <a:gd name="T1" fmla="*/ 146 h 162"/>
                <a:gd name="T2" fmla="*/ 56 w 123"/>
                <a:gd name="T3" fmla="*/ 130 h 162"/>
                <a:gd name="T4" fmla="*/ 5 w 123"/>
                <a:gd name="T5" fmla="*/ 97 h 162"/>
                <a:gd name="T6" fmla="*/ 0 w 123"/>
                <a:gd name="T7" fmla="*/ 97 h 162"/>
                <a:gd name="T8" fmla="*/ 0 w 123"/>
                <a:gd name="T9" fmla="*/ 76 h 162"/>
                <a:gd name="T10" fmla="*/ 16 w 123"/>
                <a:gd name="T11" fmla="*/ 44 h 162"/>
                <a:gd name="T12" fmla="*/ 5 w 123"/>
                <a:gd name="T13" fmla="*/ 11 h 162"/>
                <a:gd name="T14" fmla="*/ 0 w 123"/>
                <a:gd name="T15" fmla="*/ 9 h 162"/>
                <a:gd name="T16" fmla="*/ 7 w 123"/>
                <a:gd name="T17" fmla="*/ 0 h 162"/>
                <a:gd name="T18" fmla="*/ 29 w 123"/>
                <a:gd name="T19" fmla="*/ 0 h 162"/>
                <a:gd name="T20" fmla="*/ 42 w 123"/>
                <a:gd name="T21" fmla="*/ 0 h 162"/>
                <a:gd name="T22" fmla="*/ 60 w 123"/>
                <a:gd name="T23" fmla="*/ 15 h 162"/>
                <a:gd name="T24" fmla="*/ 78 w 123"/>
                <a:gd name="T25" fmla="*/ 18 h 162"/>
                <a:gd name="T26" fmla="*/ 107 w 123"/>
                <a:gd name="T27" fmla="*/ 5 h 162"/>
                <a:gd name="T28" fmla="*/ 123 w 123"/>
                <a:gd name="T29" fmla="*/ 12 h 162"/>
                <a:gd name="T30" fmla="*/ 110 w 123"/>
                <a:gd name="T31" fmla="*/ 34 h 162"/>
                <a:gd name="T32" fmla="*/ 110 w 123"/>
                <a:gd name="T33" fmla="*/ 92 h 162"/>
                <a:gd name="T34" fmla="*/ 118 w 123"/>
                <a:gd name="T35" fmla="*/ 108 h 162"/>
                <a:gd name="T36" fmla="*/ 120 w 123"/>
                <a:gd name="T37" fmla="*/ 108 h 162"/>
                <a:gd name="T38" fmla="*/ 104 w 123"/>
                <a:gd name="T39" fmla="*/ 124 h 162"/>
                <a:gd name="T40" fmla="*/ 98 w 123"/>
                <a:gd name="T41" fmla="*/ 123 h 162"/>
                <a:gd name="T42" fmla="*/ 98 w 123"/>
                <a:gd name="T43" fmla="*/ 133 h 162"/>
                <a:gd name="T44" fmla="*/ 83 w 123"/>
                <a:gd name="T45" fmla="*/ 162 h 162"/>
                <a:gd name="T46" fmla="*/ 61 w 123"/>
                <a:gd name="T47"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3" h="162">
                  <a:moveTo>
                    <a:pt x="61" y="146"/>
                  </a:moveTo>
                  <a:lnTo>
                    <a:pt x="56" y="130"/>
                  </a:lnTo>
                  <a:lnTo>
                    <a:pt x="5" y="97"/>
                  </a:lnTo>
                  <a:lnTo>
                    <a:pt x="0" y="97"/>
                  </a:lnTo>
                  <a:lnTo>
                    <a:pt x="0" y="76"/>
                  </a:lnTo>
                  <a:lnTo>
                    <a:pt x="16" y="44"/>
                  </a:lnTo>
                  <a:lnTo>
                    <a:pt x="5" y="11"/>
                  </a:lnTo>
                  <a:lnTo>
                    <a:pt x="0" y="9"/>
                  </a:lnTo>
                  <a:lnTo>
                    <a:pt x="7" y="0"/>
                  </a:lnTo>
                  <a:lnTo>
                    <a:pt x="29" y="0"/>
                  </a:lnTo>
                  <a:lnTo>
                    <a:pt x="42" y="0"/>
                  </a:lnTo>
                  <a:lnTo>
                    <a:pt x="60" y="15"/>
                  </a:lnTo>
                  <a:lnTo>
                    <a:pt x="78" y="18"/>
                  </a:lnTo>
                  <a:lnTo>
                    <a:pt x="107" y="5"/>
                  </a:lnTo>
                  <a:lnTo>
                    <a:pt x="123" y="12"/>
                  </a:lnTo>
                  <a:lnTo>
                    <a:pt x="110" y="34"/>
                  </a:lnTo>
                  <a:lnTo>
                    <a:pt x="110" y="92"/>
                  </a:lnTo>
                  <a:lnTo>
                    <a:pt x="118" y="108"/>
                  </a:lnTo>
                  <a:lnTo>
                    <a:pt x="120" y="108"/>
                  </a:lnTo>
                  <a:lnTo>
                    <a:pt x="104" y="124"/>
                  </a:lnTo>
                  <a:lnTo>
                    <a:pt x="98" y="123"/>
                  </a:lnTo>
                  <a:lnTo>
                    <a:pt x="98" y="133"/>
                  </a:lnTo>
                  <a:lnTo>
                    <a:pt x="83" y="162"/>
                  </a:lnTo>
                  <a:lnTo>
                    <a:pt x="61" y="14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30" name="Freeform 7234"/>
            <p:cNvSpPr>
              <a:spLocks/>
            </p:cNvSpPr>
            <p:nvPr/>
          </p:nvSpPr>
          <p:spPr bwMode="gray">
            <a:xfrm>
              <a:off x="6901704" y="4213892"/>
              <a:ext cx="247393" cy="287363"/>
            </a:xfrm>
            <a:custGeom>
              <a:avLst/>
              <a:gdLst>
                <a:gd name="T0" fmla="*/ 14 w 167"/>
                <a:gd name="T1" fmla="*/ 1 h 189"/>
                <a:gd name="T2" fmla="*/ 20 w 167"/>
                <a:gd name="T3" fmla="*/ 14 h 189"/>
                <a:gd name="T4" fmla="*/ 17 w 167"/>
                <a:gd name="T5" fmla="*/ 26 h 189"/>
                <a:gd name="T6" fmla="*/ 17 w 167"/>
                <a:gd name="T7" fmla="*/ 42 h 189"/>
                <a:gd name="T8" fmla="*/ 1 w 167"/>
                <a:gd name="T9" fmla="*/ 61 h 189"/>
                <a:gd name="T10" fmla="*/ 0 w 167"/>
                <a:gd name="T11" fmla="*/ 61 h 189"/>
                <a:gd name="T12" fmla="*/ 0 w 167"/>
                <a:gd name="T13" fmla="*/ 93 h 189"/>
                <a:gd name="T14" fmla="*/ 19 w 167"/>
                <a:gd name="T15" fmla="*/ 127 h 189"/>
                <a:gd name="T16" fmla="*/ 23 w 167"/>
                <a:gd name="T17" fmla="*/ 134 h 189"/>
                <a:gd name="T18" fmla="*/ 24 w 167"/>
                <a:gd name="T19" fmla="*/ 134 h 189"/>
                <a:gd name="T20" fmla="*/ 52 w 167"/>
                <a:gd name="T21" fmla="*/ 149 h 189"/>
                <a:gd name="T22" fmla="*/ 67 w 167"/>
                <a:gd name="T23" fmla="*/ 152 h 189"/>
                <a:gd name="T24" fmla="*/ 75 w 167"/>
                <a:gd name="T25" fmla="*/ 157 h 189"/>
                <a:gd name="T26" fmla="*/ 83 w 167"/>
                <a:gd name="T27" fmla="*/ 188 h 189"/>
                <a:gd name="T28" fmla="*/ 105 w 167"/>
                <a:gd name="T29" fmla="*/ 189 h 189"/>
                <a:gd name="T30" fmla="*/ 146 w 167"/>
                <a:gd name="T31" fmla="*/ 181 h 189"/>
                <a:gd name="T32" fmla="*/ 167 w 167"/>
                <a:gd name="T33" fmla="*/ 169 h 189"/>
                <a:gd name="T34" fmla="*/ 157 w 167"/>
                <a:gd name="T35" fmla="*/ 159 h 189"/>
                <a:gd name="T36" fmla="*/ 151 w 167"/>
                <a:gd name="T37" fmla="*/ 138 h 189"/>
                <a:gd name="T38" fmla="*/ 154 w 167"/>
                <a:gd name="T39" fmla="*/ 109 h 189"/>
                <a:gd name="T40" fmla="*/ 143 w 167"/>
                <a:gd name="T41" fmla="*/ 90 h 189"/>
                <a:gd name="T42" fmla="*/ 151 w 167"/>
                <a:gd name="T43" fmla="*/ 65 h 189"/>
                <a:gd name="T44" fmla="*/ 129 w 167"/>
                <a:gd name="T45" fmla="*/ 49 h 189"/>
                <a:gd name="T46" fmla="*/ 124 w 167"/>
                <a:gd name="T47" fmla="*/ 33 h 189"/>
                <a:gd name="T48" fmla="*/ 73 w 167"/>
                <a:gd name="T49" fmla="*/ 0 h 189"/>
                <a:gd name="T50" fmla="*/ 68 w 167"/>
                <a:gd name="T51" fmla="*/ 0 h 189"/>
                <a:gd name="T52" fmla="*/ 36 w 167"/>
                <a:gd name="T53" fmla="*/ 0 h 189"/>
                <a:gd name="T54" fmla="*/ 14 w 167"/>
                <a:gd name="T55" fmla="*/ 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7" h="189">
                  <a:moveTo>
                    <a:pt x="14" y="1"/>
                  </a:moveTo>
                  <a:lnTo>
                    <a:pt x="20" y="14"/>
                  </a:lnTo>
                  <a:lnTo>
                    <a:pt x="17" y="26"/>
                  </a:lnTo>
                  <a:lnTo>
                    <a:pt x="17" y="42"/>
                  </a:lnTo>
                  <a:lnTo>
                    <a:pt x="1" y="61"/>
                  </a:lnTo>
                  <a:lnTo>
                    <a:pt x="0" y="61"/>
                  </a:lnTo>
                  <a:lnTo>
                    <a:pt x="0" y="93"/>
                  </a:lnTo>
                  <a:lnTo>
                    <a:pt x="19" y="127"/>
                  </a:lnTo>
                  <a:lnTo>
                    <a:pt x="23" y="134"/>
                  </a:lnTo>
                  <a:lnTo>
                    <a:pt x="24" y="134"/>
                  </a:lnTo>
                  <a:lnTo>
                    <a:pt x="52" y="149"/>
                  </a:lnTo>
                  <a:lnTo>
                    <a:pt x="67" y="152"/>
                  </a:lnTo>
                  <a:lnTo>
                    <a:pt x="75" y="157"/>
                  </a:lnTo>
                  <a:lnTo>
                    <a:pt x="83" y="188"/>
                  </a:lnTo>
                  <a:lnTo>
                    <a:pt x="105" y="189"/>
                  </a:lnTo>
                  <a:lnTo>
                    <a:pt x="146" y="181"/>
                  </a:lnTo>
                  <a:lnTo>
                    <a:pt x="167" y="169"/>
                  </a:lnTo>
                  <a:lnTo>
                    <a:pt x="157" y="159"/>
                  </a:lnTo>
                  <a:lnTo>
                    <a:pt x="151" y="138"/>
                  </a:lnTo>
                  <a:lnTo>
                    <a:pt x="154" y="109"/>
                  </a:lnTo>
                  <a:lnTo>
                    <a:pt x="143" y="90"/>
                  </a:lnTo>
                  <a:lnTo>
                    <a:pt x="151" y="65"/>
                  </a:lnTo>
                  <a:lnTo>
                    <a:pt x="129" y="49"/>
                  </a:lnTo>
                  <a:lnTo>
                    <a:pt x="124" y="33"/>
                  </a:lnTo>
                  <a:lnTo>
                    <a:pt x="73" y="0"/>
                  </a:lnTo>
                  <a:lnTo>
                    <a:pt x="68" y="0"/>
                  </a:lnTo>
                  <a:lnTo>
                    <a:pt x="36" y="0"/>
                  </a:lnTo>
                  <a:lnTo>
                    <a:pt x="14" y="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31" name="Freeform 7235"/>
            <p:cNvSpPr>
              <a:spLocks/>
            </p:cNvSpPr>
            <p:nvPr/>
          </p:nvSpPr>
          <p:spPr bwMode="gray">
            <a:xfrm>
              <a:off x="6901704" y="4213892"/>
              <a:ext cx="247393" cy="287363"/>
            </a:xfrm>
            <a:custGeom>
              <a:avLst/>
              <a:gdLst>
                <a:gd name="T0" fmla="*/ 14 w 167"/>
                <a:gd name="T1" fmla="*/ 1 h 189"/>
                <a:gd name="T2" fmla="*/ 20 w 167"/>
                <a:gd name="T3" fmla="*/ 14 h 189"/>
                <a:gd name="T4" fmla="*/ 17 w 167"/>
                <a:gd name="T5" fmla="*/ 26 h 189"/>
                <a:gd name="T6" fmla="*/ 17 w 167"/>
                <a:gd name="T7" fmla="*/ 42 h 189"/>
                <a:gd name="T8" fmla="*/ 1 w 167"/>
                <a:gd name="T9" fmla="*/ 61 h 189"/>
                <a:gd name="T10" fmla="*/ 0 w 167"/>
                <a:gd name="T11" fmla="*/ 61 h 189"/>
                <a:gd name="T12" fmla="*/ 0 w 167"/>
                <a:gd name="T13" fmla="*/ 93 h 189"/>
                <a:gd name="T14" fmla="*/ 19 w 167"/>
                <a:gd name="T15" fmla="*/ 127 h 189"/>
                <a:gd name="T16" fmla="*/ 23 w 167"/>
                <a:gd name="T17" fmla="*/ 134 h 189"/>
                <a:gd name="T18" fmla="*/ 24 w 167"/>
                <a:gd name="T19" fmla="*/ 134 h 189"/>
                <a:gd name="T20" fmla="*/ 52 w 167"/>
                <a:gd name="T21" fmla="*/ 149 h 189"/>
                <a:gd name="T22" fmla="*/ 67 w 167"/>
                <a:gd name="T23" fmla="*/ 152 h 189"/>
                <a:gd name="T24" fmla="*/ 75 w 167"/>
                <a:gd name="T25" fmla="*/ 157 h 189"/>
                <a:gd name="T26" fmla="*/ 83 w 167"/>
                <a:gd name="T27" fmla="*/ 188 h 189"/>
                <a:gd name="T28" fmla="*/ 105 w 167"/>
                <a:gd name="T29" fmla="*/ 189 h 189"/>
                <a:gd name="T30" fmla="*/ 146 w 167"/>
                <a:gd name="T31" fmla="*/ 181 h 189"/>
                <a:gd name="T32" fmla="*/ 167 w 167"/>
                <a:gd name="T33" fmla="*/ 169 h 189"/>
                <a:gd name="T34" fmla="*/ 157 w 167"/>
                <a:gd name="T35" fmla="*/ 159 h 189"/>
                <a:gd name="T36" fmla="*/ 151 w 167"/>
                <a:gd name="T37" fmla="*/ 138 h 189"/>
                <a:gd name="T38" fmla="*/ 154 w 167"/>
                <a:gd name="T39" fmla="*/ 109 h 189"/>
                <a:gd name="T40" fmla="*/ 143 w 167"/>
                <a:gd name="T41" fmla="*/ 90 h 189"/>
                <a:gd name="T42" fmla="*/ 151 w 167"/>
                <a:gd name="T43" fmla="*/ 65 h 189"/>
                <a:gd name="T44" fmla="*/ 129 w 167"/>
                <a:gd name="T45" fmla="*/ 49 h 189"/>
                <a:gd name="T46" fmla="*/ 124 w 167"/>
                <a:gd name="T47" fmla="*/ 33 h 189"/>
                <a:gd name="T48" fmla="*/ 73 w 167"/>
                <a:gd name="T49" fmla="*/ 0 h 189"/>
                <a:gd name="T50" fmla="*/ 68 w 167"/>
                <a:gd name="T51" fmla="*/ 0 h 189"/>
                <a:gd name="T52" fmla="*/ 36 w 167"/>
                <a:gd name="T53" fmla="*/ 0 h 189"/>
                <a:gd name="T54" fmla="*/ 14 w 167"/>
                <a:gd name="T55" fmla="*/ 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7" h="189">
                  <a:moveTo>
                    <a:pt x="14" y="1"/>
                  </a:moveTo>
                  <a:lnTo>
                    <a:pt x="20" y="14"/>
                  </a:lnTo>
                  <a:lnTo>
                    <a:pt x="17" y="26"/>
                  </a:lnTo>
                  <a:lnTo>
                    <a:pt x="17" y="42"/>
                  </a:lnTo>
                  <a:lnTo>
                    <a:pt x="1" y="61"/>
                  </a:lnTo>
                  <a:lnTo>
                    <a:pt x="0" y="61"/>
                  </a:lnTo>
                  <a:lnTo>
                    <a:pt x="0" y="93"/>
                  </a:lnTo>
                  <a:lnTo>
                    <a:pt x="19" y="127"/>
                  </a:lnTo>
                  <a:lnTo>
                    <a:pt x="23" y="134"/>
                  </a:lnTo>
                  <a:lnTo>
                    <a:pt x="24" y="134"/>
                  </a:lnTo>
                  <a:lnTo>
                    <a:pt x="52" y="149"/>
                  </a:lnTo>
                  <a:lnTo>
                    <a:pt x="67" y="152"/>
                  </a:lnTo>
                  <a:lnTo>
                    <a:pt x="75" y="157"/>
                  </a:lnTo>
                  <a:lnTo>
                    <a:pt x="83" y="188"/>
                  </a:lnTo>
                  <a:lnTo>
                    <a:pt x="105" y="189"/>
                  </a:lnTo>
                  <a:lnTo>
                    <a:pt x="146" y="181"/>
                  </a:lnTo>
                  <a:lnTo>
                    <a:pt x="167" y="169"/>
                  </a:lnTo>
                  <a:lnTo>
                    <a:pt x="157" y="159"/>
                  </a:lnTo>
                  <a:lnTo>
                    <a:pt x="151" y="138"/>
                  </a:lnTo>
                  <a:lnTo>
                    <a:pt x="154" y="109"/>
                  </a:lnTo>
                  <a:lnTo>
                    <a:pt x="143" y="90"/>
                  </a:lnTo>
                  <a:lnTo>
                    <a:pt x="151" y="65"/>
                  </a:lnTo>
                  <a:lnTo>
                    <a:pt x="129" y="49"/>
                  </a:lnTo>
                  <a:lnTo>
                    <a:pt x="124" y="33"/>
                  </a:lnTo>
                  <a:lnTo>
                    <a:pt x="73" y="0"/>
                  </a:lnTo>
                  <a:lnTo>
                    <a:pt x="68" y="0"/>
                  </a:lnTo>
                  <a:lnTo>
                    <a:pt x="36" y="0"/>
                  </a:lnTo>
                  <a:lnTo>
                    <a:pt x="14" y="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32" name="Freeform 7236"/>
            <p:cNvSpPr>
              <a:spLocks/>
            </p:cNvSpPr>
            <p:nvPr/>
          </p:nvSpPr>
          <p:spPr bwMode="gray">
            <a:xfrm>
              <a:off x="6725419" y="4406989"/>
              <a:ext cx="266652" cy="263037"/>
            </a:xfrm>
            <a:custGeom>
              <a:avLst/>
              <a:gdLst>
                <a:gd name="T0" fmla="*/ 108 w 180"/>
                <a:gd name="T1" fmla="*/ 134 h 173"/>
                <a:gd name="T2" fmla="*/ 100 w 180"/>
                <a:gd name="T3" fmla="*/ 150 h 173"/>
                <a:gd name="T4" fmla="*/ 70 w 180"/>
                <a:gd name="T5" fmla="*/ 173 h 173"/>
                <a:gd name="T6" fmla="*/ 47 w 180"/>
                <a:gd name="T7" fmla="*/ 170 h 173"/>
                <a:gd name="T8" fmla="*/ 31 w 180"/>
                <a:gd name="T9" fmla="*/ 162 h 173"/>
                <a:gd name="T10" fmla="*/ 16 w 180"/>
                <a:gd name="T11" fmla="*/ 166 h 173"/>
                <a:gd name="T12" fmla="*/ 0 w 180"/>
                <a:gd name="T13" fmla="*/ 149 h 173"/>
                <a:gd name="T14" fmla="*/ 0 w 180"/>
                <a:gd name="T15" fmla="*/ 87 h 173"/>
                <a:gd name="T16" fmla="*/ 32 w 180"/>
                <a:gd name="T17" fmla="*/ 84 h 173"/>
                <a:gd name="T18" fmla="*/ 30 w 180"/>
                <a:gd name="T19" fmla="*/ 81 h 173"/>
                <a:gd name="T20" fmla="*/ 31 w 180"/>
                <a:gd name="T21" fmla="*/ 46 h 173"/>
                <a:gd name="T22" fmla="*/ 63 w 180"/>
                <a:gd name="T23" fmla="*/ 65 h 173"/>
                <a:gd name="T24" fmla="*/ 76 w 180"/>
                <a:gd name="T25" fmla="*/ 62 h 173"/>
                <a:gd name="T26" fmla="*/ 103 w 180"/>
                <a:gd name="T27" fmla="*/ 84 h 173"/>
                <a:gd name="T28" fmla="*/ 116 w 180"/>
                <a:gd name="T29" fmla="*/ 89 h 173"/>
                <a:gd name="T30" fmla="*/ 117 w 180"/>
                <a:gd name="T31" fmla="*/ 70 h 173"/>
                <a:gd name="T32" fmla="*/ 108 w 180"/>
                <a:gd name="T33" fmla="*/ 71 h 173"/>
                <a:gd name="T34" fmla="*/ 101 w 180"/>
                <a:gd name="T35" fmla="*/ 64 h 173"/>
                <a:gd name="T36" fmla="*/ 107 w 180"/>
                <a:gd name="T37" fmla="*/ 17 h 173"/>
                <a:gd name="T38" fmla="*/ 110 w 180"/>
                <a:gd name="T39" fmla="*/ 7 h 173"/>
                <a:gd name="T40" fmla="*/ 133 w 180"/>
                <a:gd name="T41" fmla="*/ 1 h 173"/>
                <a:gd name="T42" fmla="*/ 138 w 180"/>
                <a:gd name="T43" fmla="*/ 0 h 173"/>
                <a:gd name="T44" fmla="*/ 142 w 180"/>
                <a:gd name="T45" fmla="*/ 7 h 173"/>
                <a:gd name="T46" fmla="*/ 143 w 180"/>
                <a:gd name="T47" fmla="*/ 7 h 173"/>
                <a:gd name="T48" fmla="*/ 171 w 180"/>
                <a:gd name="T49" fmla="*/ 22 h 173"/>
                <a:gd name="T50" fmla="*/ 180 w 180"/>
                <a:gd name="T51" fmla="*/ 45 h 173"/>
                <a:gd name="T52" fmla="*/ 175 w 180"/>
                <a:gd name="T53" fmla="*/ 58 h 173"/>
                <a:gd name="T54" fmla="*/ 177 w 180"/>
                <a:gd name="T55" fmla="*/ 74 h 173"/>
                <a:gd name="T56" fmla="*/ 165 w 180"/>
                <a:gd name="T57" fmla="*/ 97 h 173"/>
                <a:gd name="T58" fmla="*/ 171 w 180"/>
                <a:gd name="T59" fmla="*/ 103 h 173"/>
                <a:gd name="T60" fmla="*/ 124 w 180"/>
                <a:gd name="T61" fmla="*/ 121 h 173"/>
                <a:gd name="T62" fmla="*/ 127 w 180"/>
                <a:gd name="T63" fmla="*/ 131 h 173"/>
                <a:gd name="T64" fmla="*/ 108 w 180"/>
                <a:gd name="T65" fmla="*/ 13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3">
                  <a:moveTo>
                    <a:pt x="108" y="134"/>
                  </a:moveTo>
                  <a:lnTo>
                    <a:pt x="100" y="150"/>
                  </a:lnTo>
                  <a:lnTo>
                    <a:pt x="70" y="173"/>
                  </a:lnTo>
                  <a:lnTo>
                    <a:pt x="47" y="170"/>
                  </a:lnTo>
                  <a:lnTo>
                    <a:pt x="31" y="162"/>
                  </a:lnTo>
                  <a:lnTo>
                    <a:pt x="16" y="166"/>
                  </a:lnTo>
                  <a:lnTo>
                    <a:pt x="0" y="149"/>
                  </a:lnTo>
                  <a:lnTo>
                    <a:pt x="0" y="87"/>
                  </a:lnTo>
                  <a:lnTo>
                    <a:pt x="32" y="84"/>
                  </a:lnTo>
                  <a:lnTo>
                    <a:pt x="30" y="81"/>
                  </a:lnTo>
                  <a:lnTo>
                    <a:pt x="31" y="46"/>
                  </a:lnTo>
                  <a:lnTo>
                    <a:pt x="63" y="65"/>
                  </a:lnTo>
                  <a:lnTo>
                    <a:pt x="76" y="62"/>
                  </a:lnTo>
                  <a:lnTo>
                    <a:pt x="103" y="84"/>
                  </a:lnTo>
                  <a:lnTo>
                    <a:pt x="116" y="89"/>
                  </a:lnTo>
                  <a:lnTo>
                    <a:pt x="117" y="70"/>
                  </a:lnTo>
                  <a:lnTo>
                    <a:pt x="108" y="71"/>
                  </a:lnTo>
                  <a:lnTo>
                    <a:pt x="101" y="64"/>
                  </a:lnTo>
                  <a:lnTo>
                    <a:pt x="107" y="17"/>
                  </a:lnTo>
                  <a:lnTo>
                    <a:pt x="110" y="7"/>
                  </a:lnTo>
                  <a:lnTo>
                    <a:pt x="133" y="1"/>
                  </a:lnTo>
                  <a:lnTo>
                    <a:pt x="138" y="0"/>
                  </a:lnTo>
                  <a:lnTo>
                    <a:pt x="142" y="7"/>
                  </a:lnTo>
                  <a:lnTo>
                    <a:pt x="143" y="7"/>
                  </a:lnTo>
                  <a:lnTo>
                    <a:pt x="171" y="22"/>
                  </a:lnTo>
                  <a:lnTo>
                    <a:pt x="180" y="45"/>
                  </a:lnTo>
                  <a:lnTo>
                    <a:pt x="175" y="58"/>
                  </a:lnTo>
                  <a:lnTo>
                    <a:pt x="177" y="74"/>
                  </a:lnTo>
                  <a:lnTo>
                    <a:pt x="165" y="97"/>
                  </a:lnTo>
                  <a:lnTo>
                    <a:pt x="171" y="103"/>
                  </a:lnTo>
                  <a:lnTo>
                    <a:pt x="124" y="121"/>
                  </a:lnTo>
                  <a:lnTo>
                    <a:pt x="127" y="131"/>
                  </a:lnTo>
                  <a:lnTo>
                    <a:pt x="108" y="13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33" name="Freeform 7237"/>
            <p:cNvSpPr>
              <a:spLocks/>
            </p:cNvSpPr>
            <p:nvPr/>
          </p:nvSpPr>
          <p:spPr bwMode="gray">
            <a:xfrm>
              <a:off x="6725419" y="4406989"/>
              <a:ext cx="266652" cy="263037"/>
            </a:xfrm>
            <a:custGeom>
              <a:avLst/>
              <a:gdLst>
                <a:gd name="T0" fmla="*/ 108 w 180"/>
                <a:gd name="T1" fmla="*/ 134 h 173"/>
                <a:gd name="T2" fmla="*/ 100 w 180"/>
                <a:gd name="T3" fmla="*/ 150 h 173"/>
                <a:gd name="T4" fmla="*/ 70 w 180"/>
                <a:gd name="T5" fmla="*/ 173 h 173"/>
                <a:gd name="T6" fmla="*/ 47 w 180"/>
                <a:gd name="T7" fmla="*/ 170 h 173"/>
                <a:gd name="T8" fmla="*/ 31 w 180"/>
                <a:gd name="T9" fmla="*/ 162 h 173"/>
                <a:gd name="T10" fmla="*/ 16 w 180"/>
                <a:gd name="T11" fmla="*/ 166 h 173"/>
                <a:gd name="T12" fmla="*/ 0 w 180"/>
                <a:gd name="T13" fmla="*/ 149 h 173"/>
                <a:gd name="T14" fmla="*/ 0 w 180"/>
                <a:gd name="T15" fmla="*/ 87 h 173"/>
                <a:gd name="T16" fmla="*/ 32 w 180"/>
                <a:gd name="T17" fmla="*/ 84 h 173"/>
                <a:gd name="T18" fmla="*/ 30 w 180"/>
                <a:gd name="T19" fmla="*/ 81 h 173"/>
                <a:gd name="T20" fmla="*/ 31 w 180"/>
                <a:gd name="T21" fmla="*/ 46 h 173"/>
                <a:gd name="T22" fmla="*/ 63 w 180"/>
                <a:gd name="T23" fmla="*/ 65 h 173"/>
                <a:gd name="T24" fmla="*/ 76 w 180"/>
                <a:gd name="T25" fmla="*/ 62 h 173"/>
                <a:gd name="T26" fmla="*/ 103 w 180"/>
                <a:gd name="T27" fmla="*/ 84 h 173"/>
                <a:gd name="T28" fmla="*/ 116 w 180"/>
                <a:gd name="T29" fmla="*/ 89 h 173"/>
                <a:gd name="T30" fmla="*/ 117 w 180"/>
                <a:gd name="T31" fmla="*/ 70 h 173"/>
                <a:gd name="T32" fmla="*/ 108 w 180"/>
                <a:gd name="T33" fmla="*/ 71 h 173"/>
                <a:gd name="T34" fmla="*/ 101 w 180"/>
                <a:gd name="T35" fmla="*/ 64 h 173"/>
                <a:gd name="T36" fmla="*/ 107 w 180"/>
                <a:gd name="T37" fmla="*/ 17 h 173"/>
                <a:gd name="T38" fmla="*/ 110 w 180"/>
                <a:gd name="T39" fmla="*/ 7 h 173"/>
                <a:gd name="T40" fmla="*/ 133 w 180"/>
                <a:gd name="T41" fmla="*/ 1 h 173"/>
                <a:gd name="T42" fmla="*/ 138 w 180"/>
                <a:gd name="T43" fmla="*/ 0 h 173"/>
                <a:gd name="T44" fmla="*/ 142 w 180"/>
                <a:gd name="T45" fmla="*/ 7 h 173"/>
                <a:gd name="T46" fmla="*/ 143 w 180"/>
                <a:gd name="T47" fmla="*/ 7 h 173"/>
                <a:gd name="T48" fmla="*/ 171 w 180"/>
                <a:gd name="T49" fmla="*/ 22 h 173"/>
                <a:gd name="T50" fmla="*/ 180 w 180"/>
                <a:gd name="T51" fmla="*/ 45 h 173"/>
                <a:gd name="T52" fmla="*/ 175 w 180"/>
                <a:gd name="T53" fmla="*/ 58 h 173"/>
                <a:gd name="T54" fmla="*/ 177 w 180"/>
                <a:gd name="T55" fmla="*/ 74 h 173"/>
                <a:gd name="T56" fmla="*/ 165 w 180"/>
                <a:gd name="T57" fmla="*/ 97 h 173"/>
                <a:gd name="T58" fmla="*/ 171 w 180"/>
                <a:gd name="T59" fmla="*/ 103 h 173"/>
                <a:gd name="T60" fmla="*/ 124 w 180"/>
                <a:gd name="T61" fmla="*/ 121 h 173"/>
                <a:gd name="T62" fmla="*/ 127 w 180"/>
                <a:gd name="T63" fmla="*/ 131 h 173"/>
                <a:gd name="T64" fmla="*/ 108 w 180"/>
                <a:gd name="T65" fmla="*/ 13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173">
                  <a:moveTo>
                    <a:pt x="108" y="134"/>
                  </a:moveTo>
                  <a:lnTo>
                    <a:pt x="100" y="150"/>
                  </a:lnTo>
                  <a:lnTo>
                    <a:pt x="70" y="173"/>
                  </a:lnTo>
                  <a:lnTo>
                    <a:pt x="47" y="170"/>
                  </a:lnTo>
                  <a:lnTo>
                    <a:pt x="31" y="162"/>
                  </a:lnTo>
                  <a:lnTo>
                    <a:pt x="16" y="166"/>
                  </a:lnTo>
                  <a:lnTo>
                    <a:pt x="0" y="149"/>
                  </a:lnTo>
                  <a:lnTo>
                    <a:pt x="0" y="87"/>
                  </a:lnTo>
                  <a:lnTo>
                    <a:pt x="32" y="84"/>
                  </a:lnTo>
                  <a:lnTo>
                    <a:pt x="30" y="81"/>
                  </a:lnTo>
                  <a:lnTo>
                    <a:pt x="31" y="46"/>
                  </a:lnTo>
                  <a:lnTo>
                    <a:pt x="63" y="65"/>
                  </a:lnTo>
                  <a:lnTo>
                    <a:pt x="76" y="62"/>
                  </a:lnTo>
                  <a:lnTo>
                    <a:pt x="103" y="84"/>
                  </a:lnTo>
                  <a:lnTo>
                    <a:pt x="116" y="89"/>
                  </a:lnTo>
                  <a:lnTo>
                    <a:pt x="117" y="70"/>
                  </a:lnTo>
                  <a:lnTo>
                    <a:pt x="108" y="71"/>
                  </a:lnTo>
                  <a:lnTo>
                    <a:pt x="101" y="64"/>
                  </a:lnTo>
                  <a:lnTo>
                    <a:pt x="107" y="17"/>
                  </a:lnTo>
                  <a:lnTo>
                    <a:pt x="110" y="7"/>
                  </a:lnTo>
                  <a:lnTo>
                    <a:pt x="133" y="1"/>
                  </a:lnTo>
                  <a:lnTo>
                    <a:pt x="138" y="0"/>
                  </a:lnTo>
                  <a:lnTo>
                    <a:pt x="142" y="7"/>
                  </a:lnTo>
                  <a:lnTo>
                    <a:pt x="143" y="7"/>
                  </a:lnTo>
                  <a:lnTo>
                    <a:pt x="171" y="22"/>
                  </a:lnTo>
                  <a:lnTo>
                    <a:pt x="180" y="45"/>
                  </a:lnTo>
                  <a:lnTo>
                    <a:pt x="175" y="58"/>
                  </a:lnTo>
                  <a:lnTo>
                    <a:pt x="177" y="74"/>
                  </a:lnTo>
                  <a:lnTo>
                    <a:pt x="165" y="97"/>
                  </a:lnTo>
                  <a:lnTo>
                    <a:pt x="171" y="103"/>
                  </a:lnTo>
                  <a:lnTo>
                    <a:pt x="124" y="121"/>
                  </a:lnTo>
                  <a:lnTo>
                    <a:pt x="127" y="131"/>
                  </a:lnTo>
                  <a:lnTo>
                    <a:pt x="108" y="13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34" name="Freeform 7238"/>
            <p:cNvSpPr>
              <a:spLocks/>
            </p:cNvSpPr>
            <p:nvPr/>
          </p:nvSpPr>
          <p:spPr bwMode="gray">
            <a:xfrm>
              <a:off x="6909113" y="4470847"/>
              <a:ext cx="239986" cy="434847"/>
            </a:xfrm>
            <a:custGeom>
              <a:avLst/>
              <a:gdLst>
                <a:gd name="T0" fmla="*/ 22 w 162"/>
                <a:gd name="T1" fmla="*/ 286 h 286"/>
                <a:gd name="T2" fmla="*/ 35 w 162"/>
                <a:gd name="T3" fmla="*/ 286 h 286"/>
                <a:gd name="T4" fmla="*/ 37 w 162"/>
                <a:gd name="T5" fmla="*/ 277 h 286"/>
                <a:gd name="T6" fmla="*/ 31 w 162"/>
                <a:gd name="T7" fmla="*/ 274 h 286"/>
                <a:gd name="T8" fmla="*/ 37 w 162"/>
                <a:gd name="T9" fmla="*/ 264 h 286"/>
                <a:gd name="T10" fmla="*/ 73 w 162"/>
                <a:gd name="T11" fmla="*/ 247 h 286"/>
                <a:gd name="T12" fmla="*/ 79 w 162"/>
                <a:gd name="T13" fmla="*/ 210 h 286"/>
                <a:gd name="T14" fmla="*/ 66 w 162"/>
                <a:gd name="T15" fmla="*/ 175 h 286"/>
                <a:gd name="T16" fmla="*/ 68 w 162"/>
                <a:gd name="T17" fmla="*/ 168 h 286"/>
                <a:gd name="T18" fmla="*/ 110 w 162"/>
                <a:gd name="T19" fmla="*/ 123 h 286"/>
                <a:gd name="T20" fmla="*/ 135 w 162"/>
                <a:gd name="T21" fmla="*/ 115 h 286"/>
                <a:gd name="T22" fmla="*/ 162 w 162"/>
                <a:gd name="T23" fmla="*/ 82 h 286"/>
                <a:gd name="T24" fmla="*/ 162 w 162"/>
                <a:gd name="T25" fmla="*/ 0 h 286"/>
                <a:gd name="T26" fmla="*/ 141 w 162"/>
                <a:gd name="T27" fmla="*/ 12 h 286"/>
                <a:gd name="T28" fmla="*/ 100 w 162"/>
                <a:gd name="T29" fmla="*/ 20 h 286"/>
                <a:gd name="T30" fmla="*/ 78 w 162"/>
                <a:gd name="T31" fmla="*/ 19 h 286"/>
                <a:gd name="T32" fmla="*/ 68 w 162"/>
                <a:gd name="T33" fmla="*/ 28 h 286"/>
                <a:gd name="T34" fmla="*/ 75 w 162"/>
                <a:gd name="T35" fmla="*/ 53 h 286"/>
                <a:gd name="T36" fmla="*/ 89 w 162"/>
                <a:gd name="T37" fmla="*/ 76 h 286"/>
                <a:gd name="T38" fmla="*/ 88 w 162"/>
                <a:gd name="T39" fmla="*/ 92 h 286"/>
                <a:gd name="T40" fmla="*/ 78 w 162"/>
                <a:gd name="T41" fmla="*/ 111 h 286"/>
                <a:gd name="T42" fmla="*/ 66 w 162"/>
                <a:gd name="T43" fmla="*/ 95 h 286"/>
                <a:gd name="T44" fmla="*/ 68 w 162"/>
                <a:gd name="T45" fmla="*/ 72 h 286"/>
                <a:gd name="T46" fmla="*/ 54 w 162"/>
                <a:gd name="T47" fmla="*/ 72 h 286"/>
                <a:gd name="T48" fmla="*/ 47 w 162"/>
                <a:gd name="T49" fmla="*/ 61 h 286"/>
                <a:gd name="T50" fmla="*/ 0 w 162"/>
                <a:gd name="T51" fmla="*/ 79 h 286"/>
                <a:gd name="T52" fmla="*/ 3 w 162"/>
                <a:gd name="T53" fmla="*/ 89 h 286"/>
                <a:gd name="T54" fmla="*/ 3 w 162"/>
                <a:gd name="T55" fmla="*/ 95 h 286"/>
                <a:gd name="T56" fmla="*/ 18 w 162"/>
                <a:gd name="T57" fmla="*/ 96 h 286"/>
                <a:gd name="T58" fmla="*/ 41 w 162"/>
                <a:gd name="T59" fmla="*/ 108 h 286"/>
                <a:gd name="T60" fmla="*/ 43 w 162"/>
                <a:gd name="T61" fmla="*/ 123 h 286"/>
                <a:gd name="T62" fmla="*/ 40 w 162"/>
                <a:gd name="T63" fmla="*/ 166 h 286"/>
                <a:gd name="T64" fmla="*/ 18 w 162"/>
                <a:gd name="T65" fmla="*/ 213 h 286"/>
                <a:gd name="T66" fmla="*/ 22 w 162"/>
                <a:gd name="T67" fmla="*/ 269 h 286"/>
                <a:gd name="T68" fmla="*/ 22 w 162"/>
                <a:gd name="T69"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 h="286">
                  <a:moveTo>
                    <a:pt x="22" y="286"/>
                  </a:moveTo>
                  <a:lnTo>
                    <a:pt x="35" y="286"/>
                  </a:lnTo>
                  <a:lnTo>
                    <a:pt x="37" y="277"/>
                  </a:lnTo>
                  <a:lnTo>
                    <a:pt x="31" y="274"/>
                  </a:lnTo>
                  <a:lnTo>
                    <a:pt x="37" y="264"/>
                  </a:lnTo>
                  <a:lnTo>
                    <a:pt x="73" y="247"/>
                  </a:lnTo>
                  <a:lnTo>
                    <a:pt x="79" y="210"/>
                  </a:lnTo>
                  <a:lnTo>
                    <a:pt x="66" y="175"/>
                  </a:lnTo>
                  <a:lnTo>
                    <a:pt x="68" y="168"/>
                  </a:lnTo>
                  <a:lnTo>
                    <a:pt x="110" y="123"/>
                  </a:lnTo>
                  <a:lnTo>
                    <a:pt x="135" y="115"/>
                  </a:lnTo>
                  <a:lnTo>
                    <a:pt x="162" y="82"/>
                  </a:lnTo>
                  <a:lnTo>
                    <a:pt x="162" y="0"/>
                  </a:lnTo>
                  <a:lnTo>
                    <a:pt x="141" y="12"/>
                  </a:lnTo>
                  <a:lnTo>
                    <a:pt x="100" y="20"/>
                  </a:lnTo>
                  <a:lnTo>
                    <a:pt x="78" y="19"/>
                  </a:lnTo>
                  <a:lnTo>
                    <a:pt x="68" y="28"/>
                  </a:lnTo>
                  <a:lnTo>
                    <a:pt x="75" y="53"/>
                  </a:lnTo>
                  <a:lnTo>
                    <a:pt x="89" y="76"/>
                  </a:lnTo>
                  <a:lnTo>
                    <a:pt x="88" y="92"/>
                  </a:lnTo>
                  <a:lnTo>
                    <a:pt x="78" y="111"/>
                  </a:lnTo>
                  <a:lnTo>
                    <a:pt x="66" y="95"/>
                  </a:lnTo>
                  <a:lnTo>
                    <a:pt x="68" y="72"/>
                  </a:lnTo>
                  <a:lnTo>
                    <a:pt x="54" y="72"/>
                  </a:lnTo>
                  <a:lnTo>
                    <a:pt x="47" y="61"/>
                  </a:lnTo>
                  <a:lnTo>
                    <a:pt x="0" y="79"/>
                  </a:lnTo>
                  <a:lnTo>
                    <a:pt x="3" y="89"/>
                  </a:lnTo>
                  <a:lnTo>
                    <a:pt x="3" y="95"/>
                  </a:lnTo>
                  <a:lnTo>
                    <a:pt x="18" y="96"/>
                  </a:lnTo>
                  <a:lnTo>
                    <a:pt x="41" y="108"/>
                  </a:lnTo>
                  <a:lnTo>
                    <a:pt x="43" y="123"/>
                  </a:lnTo>
                  <a:lnTo>
                    <a:pt x="40" y="166"/>
                  </a:lnTo>
                  <a:lnTo>
                    <a:pt x="18" y="213"/>
                  </a:lnTo>
                  <a:lnTo>
                    <a:pt x="22" y="269"/>
                  </a:lnTo>
                  <a:lnTo>
                    <a:pt x="22" y="28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35" name="Freeform 7239"/>
            <p:cNvSpPr>
              <a:spLocks/>
            </p:cNvSpPr>
            <p:nvPr/>
          </p:nvSpPr>
          <p:spPr bwMode="gray">
            <a:xfrm>
              <a:off x="6909113" y="4470847"/>
              <a:ext cx="239986" cy="434847"/>
            </a:xfrm>
            <a:custGeom>
              <a:avLst/>
              <a:gdLst>
                <a:gd name="T0" fmla="*/ 22 w 162"/>
                <a:gd name="T1" fmla="*/ 286 h 286"/>
                <a:gd name="T2" fmla="*/ 35 w 162"/>
                <a:gd name="T3" fmla="*/ 286 h 286"/>
                <a:gd name="T4" fmla="*/ 37 w 162"/>
                <a:gd name="T5" fmla="*/ 277 h 286"/>
                <a:gd name="T6" fmla="*/ 31 w 162"/>
                <a:gd name="T7" fmla="*/ 274 h 286"/>
                <a:gd name="T8" fmla="*/ 37 w 162"/>
                <a:gd name="T9" fmla="*/ 264 h 286"/>
                <a:gd name="T10" fmla="*/ 73 w 162"/>
                <a:gd name="T11" fmla="*/ 247 h 286"/>
                <a:gd name="T12" fmla="*/ 79 w 162"/>
                <a:gd name="T13" fmla="*/ 210 h 286"/>
                <a:gd name="T14" fmla="*/ 66 w 162"/>
                <a:gd name="T15" fmla="*/ 175 h 286"/>
                <a:gd name="T16" fmla="*/ 68 w 162"/>
                <a:gd name="T17" fmla="*/ 168 h 286"/>
                <a:gd name="T18" fmla="*/ 110 w 162"/>
                <a:gd name="T19" fmla="*/ 123 h 286"/>
                <a:gd name="T20" fmla="*/ 135 w 162"/>
                <a:gd name="T21" fmla="*/ 115 h 286"/>
                <a:gd name="T22" fmla="*/ 162 w 162"/>
                <a:gd name="T23" fmla="*/ 82 h 286"/>
                <a:gd name="T24" fmla="*/ 162 w 162"/>
                <a:gd name="T25" fmla="*/ 0 h 286"/>
                <a:gd name="T26" fmla="*/ 141 w 162"/>
                <a:gd name="T27" fmla="*/ 12 h 286"/>
                <a:gd name="T28" fmla="*/ 100 w 162"/>
                <a:gd name="T29" fmla="*/ 20 h 286"/>
                <a:gd name="T30" fmla="*/ 78 w 162"/>
                <a:gd name="T31" fmla="*/ 19 h 286"/>
                <a:gd name="T32" fmla="*/ 68 w 162"/>
                <a:gd name="T33" fmla="*/ 28 h 286"/>
                <a:gd name="T34" fmla="*/ 75 w 162"/>
                <a:gd name="T35" fmla="*/ 53 h 286"/>
                <a:gd name="T36" fmla="*/ 89 w 162"/>
                <a:gd name="T37" fmla="*/ 76 h 286"/>
                <a:gd name="T38" fmla="*/ 88 w 162"/>
                <a:gd name="T39" fmla="*/ 92 h 286"/>
                <a:gd name="T40" fmla="*/ 78 w 162"/>
                <a:gd name="T41" fmla="*/ 111 h 286"/>
                <a:gd name="T42" fmla="*/ 66 w 162"/>
                <a:gd name="T43" fmla="*/ 95 h 286"/>
                <a:gd name="T44" fmla="*/ 68 w 162"/>
                <a:gd name="T45" fmla="*/ 72 h 286"/>
                <a:gd name="T46" fmla="*/ 54 w 162"/>
                <a:gd name="T47" fmla="*/ 72 h 286"/>
                <a:gd name="T48" fmla="*/ 47 w 162"/>
                <a:gd name="T49" fmla="*/ 61 h 286"/>
                <a:gd name="T50" fmla="*/ 0 w 162"/>
                <a:gd name="T51" fmla="*/ 79 h 286"/>
                <a:gd name="T52" fmla="*/ 3 w 162"/>
                <a:gd name="T53" fmla="*/ 89 h 286"/>
                <a:gd name="T54" fmla="*/ 3 w 162"/>
                <a:gd name="T55" fmla="*/ 95 h 286"/>
                <a:gd name="T56" fmla="*/ 18 w 162"/>
                <a:gd name="T57" fmla="*/ 96 h 286"/>
                <a:gd name="T58" fmla="*/ 41 w 162"/>
                <a:gd name="T59" fmla="*/ 108 h 286"/>
                <a:gd name="T60" fmla="*/ 43 w 162"/>
                <a:gd name="T61" fmla="*/ 123 h 286"/>
                <a:gd name="T62" fmla="*/ 40 w 162"/>
                <a:gd name="T63" fmla="*/ 166 h 286"/>
                <a:gd name="T64" fmla="*/ 18 w 162"/>
                <a:gd name="T65" fmla="*/ 213 h 286"/>
                <a:gd name="T66" fmla="*/ 22 w 162"/>
                <a:gd name="T67" fmla="*/ 269 h 286"/>
                <a:gd name="T68" fmla="*/ 22 w 162"/>
                <a:gd name="T69"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 h="286">
                  <a:moveTo>
                    <a:pt x="22" y="286"/>
                  </a:moveTo>
                  <a:lnTo>
                    <a:pt x="35" y="286"/>
                  </a:lnTo>
                  <a:lnTo>
                    <a:pt x="37" y="277"/>
                  </a:lnTo>
                  <a:lnTo>
                    <a:pt x="31" y="274"/>
                  </a:lnTo>
                  <a:lnTo>
                    <a:pt x="37" y="264"/>
                  </a:lnTo>
                  <a:lnTo>
                    <a:pt x="73" y="247"/>
                  </a:lnTo>
                  <a:lnTo>
                    <a:pt x="79" y="210"/>
                  </a:lnTo>
                  <a:lnTo>
                    <a:pt x="66" y="175"/>
                  </a:lnTo>
                  <a:lnTo>
                    <a:pt x="68" y="168"/>
                  </a:lnTo>
                  <a:lnTo>
                    <a:pt x="110" y="123"/>
                  </a:lnTo>
                  <a:lnTo>
                    <a:pt x="135" y="115"/>
                  </a:lnTo>
                  <a:lnTo>
                    <a:pt x="162" y="82"/>
                  </a:lnTo>
                  <a:lnTo>
                    <a:pt x="162" y="0"/>
                  </a:lnTo>
                  <a:lnTo>
                    <a:pt x="141" y="12"/>
                  </a:lnTo>
                  <a:lnTo>
                    <a:pt x="100" y="20"/>
                  </a:lnTo>
                  <a:lnTo>
                    <a:pt x="78" y="19"/>
                  </a:lnTo>
                  <a:lnTo>
                    <a:pt x="68" y="28"/>
                  </a:lnTo>
                  <a:lnTo>
                    <a:pt x="75" y="53"/>
                  </a:lnTo>
                  <a:lnTo>
                    <a:pt x="89" y="76"/>
                  </a:lnTo>
                  <a:lnTo>
                    <a:pt x="88" y="92"/>
                  </a:lnTo>
                  <a:lnTo>
                    <a:pt x="78" y="111"/>
                  </a:lnTo>
                  <a:lnTo>
                    <a:pt x="66" y="95"/>
                  </a:lnTo>
                  <a:lnTo>
                    <a:pt x="68" y="72"/>
                  </a:lnTo>
                  <a:lnTo>
                    <a:pt x="54" y="72"/>
                  </a:lnTo>
                  <a:lnTo>
                    <a:pt x="47" y="61"/>
                  </a:lnTo>
                  <a:lnTo>
                    <a:pt x="0" y="79"/>
                  </a:lnTo>
                  <a:lnTo>
                    <a:pt x="3" y="89"/>
                  </a:lnTo>
                  <a:lnTo>
                    <a:pt x="3" y="95"/>
                  </a:lnTo>
                  <a:lnTo>
                    <a:pt x="18" y="96"/>
                  </a:lnTo>
                  <a:lnTo>
                    <a:pt x="41" y="108"/>
                  </a:lnTo>
                  <a:lnTo>
                    <a:pt x="43" y="123"/>
                  </a:lnTo>
                  <a:lnTo>
                    <a:pt x="40" y="166"/>
                  </a:lnTo>
                  <a:lnTo>
                    <a:pt x="18" y="213"/>
                  </a:lnTo>
                  <a:lnTo>
                    <a:pt x="22" y="269"/>
                  </a:lnTo>
                  <a:lnTo>
                    <a:pt x="22" y="28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36" name="Freeform 7240"/>
            <p:cNvSpPr>
              <a:spLocks/>
            </p:cNvSpPr>
            <p:nvPr/>
          </p:nvSpPr>
          <p:spPr bwMode="gray">
            <a:xfrm>
              <a:off x="6969850" y="4440438"/>
              <a:ext cx="71107" cy="199178"/>
            </a:xfrm>
            <a:custGeom>
              <a:avLst/>
              <a:gdLst>
                <a:gd name="T0" fmla="*/ 6 w 48"/>
                <a:gd name="T1" fmla="*/ 0 h 131"/>
                <a:gd name="T2" fmla="*/ 15 w 48"/>
                <a:gd name="T3" fmla="*/ 23 h 131"/>
                <a:gd name="T4" fmla="*/ 10 w 48"/>
                <a:gd name="T5" fmla="*/ 36 h 131"/>
                <a:gd name="T6" fmla="*/ 12 w 48"/>
                <a:gd name="T7" fmla="*/ 52 h 131"/>
                <a:gd name="T8" fmla="*/ 0 w 48"/>
                <a:gd name="T9" fmla="*/ 75 h 131"/>
                <a:gd name="T10" fmla="*/ 6 w 48"/>
                <a:gd name="T11" fmla="*/ 81 h 131"/>
                <a:gd name="T12" fmla="*/ 13 w 48"/>
                <a:gd name="T13" fmla="*/ 92 h 131"/>
                <a:gd name="T14" fmla="*/ 27 w 48"/>
                <a:gd name="T15" fmla="*/ 92 h 131"/>
                <a:gd name="T16" fmla="*/ 25 w 48"/>
                <a:gd name="T17" fmla="*/ 115 h 131"/>
                <a:gd name="T18" fmla="*/ 37 w 48"/>
                <a:gd name="T19" fmla="*/ 131 h 131"/>
                <a:gd name="T20" fmla="*/ 47 w 48"/>
                <a:gd name="T21" fmla="*/ 112 h 131"/>
                <a:gd name="T22" fmla="*/ 48 w 48"/>
                <a:gd name="T23" fmla="*/ 96 h 131"/>
                <a:gd name="T24" fmla="*/ 34 w 48"/>
                <a:gd name="T25" fmla="*/ 73 h 131"/>
                <a:gd name="T26" fmla="*/ 27 w 48"/>
                <a:gd name="T27" fmla="*/ 48 h 131"/>
                <a:gd name="T28" fmla="*/ 37 w 48"/>
                <a:gd name="T29" fmla="*/ 39 h 131"/>
                <a:gd name="T30" fmla="*/ 29 w 48"/>
                <a:gd name="T31" fmla="*/ 8 h 131"/>
                <a:gd name="T32" fmla="*/ 21 w 48"/>
                <a:gd name="T33" fmla="*/ 3 h 131"/>
                <a:gd name="T34" fmla="*/ 6 w 48"/>
                <a:gd name="T3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131">
                  <a:moveTo>
                    <a:pt x="6" y="0"/>
                  </a:moveTo>
                  <a:lnTo>
                    <a:pt x="15" y="23"/>
                  </a:lnTo>
                  <a:lnTo>
                    <a:pt x="10" y="36"/>
                  </a:lnTo>
                  <a:lnTo>
                    <a:pt x="12" y="52"/>
                  </a:lnTo>
                  <a:lnTo>
                    <a:pt x="0" y="75"/>
                  </a:lnTo>
                  <a:lnTo>
                    <a:pt x="6" y="81"/>
                  </a:lnTo>
                  <a:lnTo>
                    <a:pt x="13" y="92"/>
                  </a:lnTo>
                  <a:lnTo>
                    <a:pt x="27" y="92"/>
                  </a:lnTo>
                  <a:lnTo>
                    <a:pt x="25" y="115"/>
                  </a:lnTo>
                  <a:lnTo>
                    <a:pt x="37" y="131"/>
                  </a:lnTo>
                  <a:lnTo>
                    <a:pt x="47" y="112"/>
                  </a:lnTo>
                  <a:lnTo>
                    <a:pt x="48" y="96"/>
                  </a:lnTo>
                  <a:lnTo>
                    <a:pt x="34" y="73"/>
                  </a:lnTo>
                  <a:lnTo>
                    <a:pt x="27" y="48"/>
                  </a:lnTo>
                  <a:lnTo>
                    <a:pt x="37" y="39"/>
                  </a:lnTo>
                  <a:lnTo>
                    <a:pt x="29" y="8"/>
                  </a:lnTo>
                  <a:lnTo>
                    <a:pt x="21" y="3"/>
                  </a:lnTo>
                  <a:lnTo>
                    <a:pt x="6"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37" name="Freeform 7241"/>
            <p:cNvSpPr>
              <a:spLocks/>
            </p:cNvSpPr>
            <p:nvPr/>
          </p:nvSpPr>
          <p:spPr bwMode="gray">
            <a:xfrm>
              <a:off x="6969850" y="4440438"/>
              <a:ext cx="71107" cy="199178"/>
            </a:xfrm>
            <a:custGeom>
              <a:avLst/>
              <a:gdLst>
                <a:gd name="T0" fmla="*/ 6 w 48"/>
                <a:gd name="T1" fmla="*/ 0 h 131"/>
                <a:gd name="T2" fmla="*/ 15 w 48"/>
                <a:gd name="T3" fmla="*/ 23 h 131"/>
                <a:gd name="T4" fmla="*/ 10 w 48"/>
                <a:gd name="T5" fmla="*/ 36 h 131"/>
                <a:gd name="T6" fmla="*/ 12 w 48"/>
                <a:gd name="T7" fmla="*/ 52 h 131"/>
                <a:gd name="T8" fmla="*/ 0 w 48"/>
                <a:gd name="T9" fmla="*/ 75 h 131"/>
                <a:gd name="T10" fmla="*/ 6 w 48"/>
                <a:gd name="T11" fmla="*/ 81 h 131"/>
                <a:gd name="T12" fmla="*/ 13 w 48"/>
                <a:gd name="T13" fmla="*/ 92 h 131"/>
                <a:gd name="T14" fmla="*/ 27 w 48"/>
                <a:gd name="T15" fmla="*/ 92 h 131"/>
                <a:gd name="T16" fmla="*/ 25 w 48"/>
                <a:gd name="T17" fmla="*/ 115 h 131"/>
                <a:gd name="T18" fmla="*/ 37 w 48"/>
                <a:gd name="T19" fmla="*/ 131 h 131"/>
                <a:gd name="T20" fmla="*/ 47 w 48"/>
                <a:gd name="T21" fmla="*/ 112 h 131"/>
                <a:gd name="T22" fmla="*/ 48 w 48"/>
                <a:gd name="T23" fmla="*/ 96 h 131"/>
                <a:gd name="T24" fmla="*/ 34 w 48"/>
                <a:gd name="T25" fmla="*/ 73 h 131"/>
                <a:gd name="T26" fmla="*/ 27 w 48"/>
                <a:gd name="T27" fmla="*/ 48 h 131"/>
                <a:gd name="T28" fmla="*/ 37 w 48"/>
                <a:gd name="T29" fmla="*/ 39 h 131"/>
                <a:gd name="T30" fmla="*/ 29 w 48"/>
                <a:gd name="T31" fmla="*/ 8 h 131"/>
                <a:gd name="T32" fmla="*/ 21 w 48"/>
                <a:gd name="T33" fmla="*/ 3 h 131"/>
                <a:gd name="T34" fmla="*/ 6 w 48"/>
                <a:gd name="T3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131">
                  <a:moveTo>
                    <a:pt x="6" y="0"/>
                  </a:moveTo>
                  <a:lnTo>
                    <a:pt x="15" y="23"/>
                  </a:lnTo>
                  <a:lnTo>
                    <a:pt x="10" y="36"/>
                  </a:lnTo>
                  <a:lnTo>
                    <a:pt x="12" y="52"/>
                  </a:lnTo>
                  <a:lnTo>
                    <a:pt x="0" y="75"/>
                  </a:lnTo>
                  <a:lnTo>
                    <a:pt x="6" y="81"/>
                  </a:lnTo>
                  <a:lnTo>
                    <a:pt x="13" y="92"/>
                  </a:lnTo>
                  <a:lnTo>
                    <a:pt x="27" y="92"/>
                  </a:lnTo>
                  <a:lnTo>
                    <a:pt x="25" y="115"/>
                  </a:lnTo>
                  <a:lnTo>
                    <a:pt x="37" y="131"/>
                  </a:lnTo>
                  <a:lnTo>
                    <a:pt x="47" y="112"/>
                  </a:lnTo>
                  <a:lnTo>
                    <a:pt x="48" y="96"/>
                  </a:lnTo>
                  <a:lnTo>
                    <a:pt x="34" y="73"/>
                  </a:lnTo>
                  <a:lnTo>
                    <a:pt x="27" y="48"/>
                  </a:lnTo>
                  <a:lnTo>
                    <a:pt x="37" y="39"/>
                  </a:lnTo>
                  <a:lnTo>
                    <a:pt x="29" y="8"/>
                  </a:lnTo>
                  <a:lnTo>
                    <a:pt x="21" y="3"/>
                  </a:lnTo>
                  <a:lnTo>
                    <a:pt x="6"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38" name="Freeform 7242"/>
            <p:cNvSpPr>
              <a:spLocks/>
            </p:cNvSpPr>
            <p:nvPr/>
          </p:nvSpPr>
          <p:spPr bwMode="gray">
            <a:xfrm>
              <a:off x="6795045" y="4606167"/>
              <a:ext cx="177767" cy="188534"/>
            </a:xfrm>
            <a:custGeom>
              <a:avLst/>
              <a:gdLst>
                <a:gd name="T0" fmla="*/ 61 w 120"/>
                <a:gd name="T1" fmla="*/ 114 h 124"/>
                <a:gd name="T2" fmla="*/ 42 w 120"/>
                <a:gd name="T3" fmla="*/ 107 h 124"/>
                <a:gd name="T4" fmla="*/ 38 w 120"/>
                <a:gd name="T5" fmla="*/ 89 h 124"/>
                <a:gd name="T6" fmla="*/ 13 w 120"/>
                <a:gd name="T7" fmla="*/ 67 h 124"/>
                <a:gd name="T8" fmla="*/ 0 w 120"/>
                <a:gd name="T9" fmla="*/ 39 h 124"/>
                <a:gd name="T10" fmla="*/ 23 w 120"/>
                <a:gd name="T11" fmla="*/ 42 h 124"/>
                <a:gd name="T12" fmla="*/ 53 w 120"/>
                <a:gd name="T13" fmla="*/ 19 h 124"/>
                <a:gd name="T14" fmla="*/ 61 w 120"/>
                <a:gd name="T15" fmla="*/ 3 h 124"/>
                <a:gd name="T16" fmla="*/ 80 w 120"/>
                <a:gd name="T17" fmla="*/ 0 h 124"/>
                <a:gd name="T18" fmla="*/ 80 w 120"/>
                <a:gd name="T19" fmla="*/ 6 h 124"/>
                <a:gd name="T20" fmla="*/ 95 w 120"/>
                <a:gd name="T21" fmla="*/ 7 h 124"/>
                <a:gd name="T22" fmla="*/ 118 w 120"/>
                <a:gd name="T23" fmla="*/ 19 h 124"/>
                <a:gd name="T24" fmla="*/ 120 w 120"/>
                <a:gd name="T25" fmla="*/ 34 h 124"/>
                <a:gd name="T26" fmla="*/ 117 w 120"/>
                <a:gd name="T27" fmla="*/ 77 h 124"/>
                <a:gd name="T28" fmla="*/ 95 w 120"/>
                <a:gd name="T29" fmla="*/ 124 h 124"/>
                <a:gd name="T30" fmla="*/ 86 w 120"/>
                <a:gd name="T31" fmla="*/ 117 h 124"/>
                <a:gd name="T32" fmla="*/ 61 w 120"/>
                <a:gd name="T33" fmla="*/ 11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24">
                  <a:moveTo>
                    <a:pt x="61" y="114"/>
                  </a:moveTo>
                  <a:lnTo>
                    <a:pt x="42" y="107"/>
                  </a:lnTo>
                  <a:lnTo>
                    <a:pt x="38" y="89"/>
                  </a:lnTo>
                  <a:lnTo>
                    <a:pt x="13" y="67"/>
                  </a:lnTo>
                  <a:lnTo>
                    <a:pt x="0" y="39"/>
                  </a:lnTo>
                  <a:lnTo>
                    <a:pt x="23" y="42"/>
                  </a:lnTo>
                  <a:lnTo>
                    <a:pt x="53" y="19"/>
                  </a:lnTo>
                  <a:lnTo>
                    <a:pt x="61" y="3"/>
                  </a:lnTo>
                  <a:lnTo>
                    <a:pt x="80" y="0"/>
                  </a:lnTo>
                  <a:lnTo>
                    <a:pt x="80" y="6"/>
                  </a:lnTo>
                  <a:lnTo>
                    <a:pt x="95" y="7"/>
                  </a:lnTo>
                  <a:lnTo>
                    <a:pt x="118" y="19"/>
                  </a:lnTo>
                  <a:lnTo>
                    <a:pt x="120" y="34"/>
                  </a:lnTo>
                  <a:lnTo>
                    <a:pt x="117" y="77"/>
                  </a:lnTo>
                  <a:lnTo>
                    <a:pt x="95" y="124"/>
                  </a:lnTo>
                  <a:lnTo>
                    <a:pt x="86" y="117"/>
                  </a:lnTo>
                  <a:lnTo>
                    <a:pt x="61" y="11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39" name="Freeform 7243"/>
            <p:cNvSpPr>
              <a:spLocks/>
            </p:cNvSpPr>
            <p:nvPr/>
          </p:nvSpPr>
          <p:spPr bwMode="gray">
            <a:xfrm>
              <a:off x="6795045" y="4606167"/>
              <a:ext cx="177767" cy="188534"/>
            </a:xfrm>
            <a:custGeom>
              <a:avLst/>
              <a:gdLst>
                <a:gd name="T0" fmla="*/ 61 w 120"/>
                <a:gd name="T1" fmla="*/ 114 h 124"/>
                <a:gd name="T2" fmla="*/ 42 w 120"/>
                <a:gd name="T3" fmla="*/ 107 h 124"/>
                <a:gd name="T4" fmla="*/ 38 w 120"/>
                <a:gd name="T5" fmla="*/ 89 h 124"/>
                <a:gd name="T6" fmla="*/ 13 w 120"/>
                <a:gd name="T7" fmla="*/ 67 h 124"/>
                <a:gd name="T8" fmla="*/ 0 w 120"/>
                <a:gd name="T9" fmla="*/ 39 h 124"/>
                <a:gd name="T10" fmla="*/ 23 w 120"/>
                <a:gd name="T11" fmla="*/ 42 h 124"/>
                <a:gd name="T12" fmla="*/ 53 w 120"/>
                <a:gd name="T13" fmla="*/ 19 h 124"/>
                <a:gd name="T14" fmla="*/ 61 w 120"/>
                <a:gd name="T15" fmla="*/ 3 h 124"/>
                <a:gd name="T16" fmla="*/ 80 w 120"/>
                <a:gd name="T17" fmla="*/ 0 h 124"/>
                <a:gd name="T18" fmla="*/ 80 w 120"/>
                <a:gd name="T19" fmla="*/ 6 h 124"/>
                <a:gd name="T20" fmla="*/ 95 w 120"/>
                <a:gd name="T21" fmla="*/ 7 h 124"/>
                <a:gd name="T22" fmla="*/ 118 w 120"/>
                <a:gd name="T23" fmla="*/ 19 h 124"/>
                <a:gd name="T24" fmla="*/ 120 w 120"/>
                <a:gd name="T25" fmla="*/ 34 h 124"/>
                <a:gd name="T26" fmla="*/ 117 w 120"/>
                <a:gd name="T27" fmla="*/ 77 h 124"/>
                <a:gd name="T28" fmla="*/ 95 w 120"/>
                <a:gd name="T29" fmla="*/ 124 h 124"/>
                <a:gd name="T30" fmla="*/ 86 w 120"/>
                <a:gd name="T31" fmla="*/ 117 h 124"/>
                <a:gd name="T32" fmla="*/ 61 w 120"/>
                <a:gd name="T33" fmla="*/ 11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24">
                  <a:moveTo>
                    <a:pt x="61" y="114"/>
                  </a:moveTo>
                  <a:lnTo>
                    <a:pt x="42" y="107"/>
                  </a:lnTo>
                  <a:lnTo>
                    <a:pt x="38" y="89"/>
                  </a:lnTo>
                  <a:lnTo>
                    <a:pt x="13" y="67"/>
                  </a:lnTo>
                  <a:lnTo>
                    <a:pt x="0" y="39"/>
                  </a:lnTo>
                  <a:lnTo>
                    <a:pt x="23" y="42"/>
                  </a:lnTo>
                  <a:lnTo>
                    <a:pt x="53" y="19"/>
                  </a:lnTo>
                  <a:lnTo>
                    <a:pt x="61" y="3"/>
                  </a:lnTo>
                  <a:lnTo>
                    <a:pt x="80" y="0"/>
                  </a:lnTo>
                  <a:lnTo>
                    <a:pt x="80" y="6"/>
                  </a:lnTo>
                  <a:lnTo>
                    <a:pt x="95" y="7"/>
                  </a:lnTo>
                  <a:lnTo>
                    <a:pt x="118" y="19"/>
                  </a:lnTo>
                  <a:lnTo>
                    <a:pt x="120" y="34"/>
                  </a:lnTo>
                  <a:lnTo>
                    <a:pt x="117" y="77"/>
                  </a:lnTo>
                  <a:lnTo>
                    <a:pt x="95" y="124"/>
                  </a:lnTo>
                  <a:lnTo>
                    <a:pt x="86" y="117"/>
                  </a:lnTo>
                  <a:lnTo>
                    <a:pt x="61" y="11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40" name="Freeform 7244"/>
            <p:cNvSpPr>
              <a:spLocks/>
            </p:cNvSpPr>
            <p:nvPr/>
          </p:nvSpPr>
          <p:spPr bwMode="gray">
            <a:xfrm>
              <a:off x="6593575" y="4779498"/>
              <a:ext cx="367385" cy="342100"/>
            </a:xfrm>
            <a:custGeom>
              <a:avLst/>
              <a:gdLst>
                <a:gd name="T0" fmla="*/ 197 w 248"/>
                <a:gd name="T1" fmla="*/ 0 h 225"/>
                <a:gd name="T2" fmla="*/ 222 w 248"/>
                <a:gd name="T3" fmla="*/ 3 h 225"/>
                <a:gd name="T4" fmla="*/ 231 w 248"/>
                <a:gd name="T5" fmla="*/ 10 h 225"/>
                <a:gd name="T6" fmla="*/ 235 w 248"/>
                <a:gd name="T7" fmla="*/ 66 h 225"/>
                <a:gd name="T8" fmla="*/ 224 w 248"/>
                <a:gd name="T9" fmla="*/ 67 h 225"/>
                <a:gd name="T10" fmla="*/ 219 w 248"/>
                <a:gd name="T11" fmla="*/ 83 h 225"/>
                <a:gd name="T12" fmla="*/ 227 w 248"/>
                <a:gd name="T13" fmla="*/ 90 h 225"/>
                <a:gd name="T14" fmla="*/ 235 w 248"/>
                <a:gd name="T15" fmla="*/ 83 h 225"/>
                <a:gd name="T16" fmla="*/ 247 w 248"/>
                <a:gd name="T17" fmla="*/ 83 h 225"/>
                <a:gd name="T18" fmla="*/ 248 w 248"/>
                <a:gd name="T19" fmla="*/ 88 h 225"/>
                <a:gd name="T20" fmla="*/ 240 w 248"/>
                <a:gd name="T21" fmla="*/ 115 h 225"/>
                <a:gd name="T22" fmla="*/ 225 w 248"/>
                <a:gd name="T23" fmla="*/ 125 h 225"/>
                <a:gd name="T24" fmla="*/ 208 w 248"/>
                <a:gd name="T25" fmla="*/ 156 h 225"/>
                <a:gd name="T26" fmla="*/ 177 w 248"/>
                <a:gd name="T27" fmla="*/ 190 h 225"/>
                <a:gd name="T28" fmla="*/ 157 w 248"/>
                <a:gd name="T29" fmla="*/ 204 h 225"/>
                <a:gd name="T30" fmla="*/ 120 w 248"/>
                <a:gd name="T31" fmla="*/ 214 h 225"/>
                <a:gd name="T32" fmla="*/ 91 w 248"/>
                <a:gd name="T33" fmla="*/ 212 h 225"/>
                <a:gd name="T34" fmla="*/ 53 w 248"/>
                <a:gd name="T35" fmla="*/ 225 h 225"/>
                <a:gd name="T36" fmla="*/ 44 w 248"/>
                <a:gd name="T37" fmla="*/ 225 h 225"/>
                <a:gd name="T38" fmla="*/ 32 w 248"/>
                <a:gd name="T39" fmla="*/ 212 h 225"/>
                <a:gd name="T40" fmla="*/ 27 w 248"/>
                <a:gd name="T41" fmla="*/ 214 h 225"/>
                <a:gd name="T42" fmla="*/ 21 w 248"/>
                <a:gd name="T43" fmla="*/ 190 h 225"/>
                <a:gd name="T44" fmla="*/ 27 w 248"/>
                <a:gd name="T45" fmla="*/ 185 h 225"/>
                <a:gd name="T46" fmla="*/ 27 w 248"/>
                <a:gd name="T47" fmla="*/ 175 h 225"/>
                <a:gd name="T48" fmla="*/ 5 w 248"/>
                <a:gd name="T49" fmla="*/ 123 h 225"/>
                <a:gd name="T50" fmla="*/ 0 w 248"/>
                <a:gd name="T51" fmla="*/ 118 h 225"/>
                <a:gd name="T52" fmla="*/ 6 w 248"/>
                <a:gd name="T53" fmla="*/ 111 h 225"/>
                <a:gd name="T54" fmla="*/ 15 w 248"/>
                <a:gd name="T55" fmla="*/ 115 h 225"/>
                <a:gd name="T56" fmla="*/ 18 w 248"/>
                <a:gd name="T57" fmla="*/ 123 h 225"/>
                <a:gd name="T58" fmla="*/ 38 w 248"/>
                <a:gd name="T59" fmla="*/ 123 h 225"/>
                <a:gd name="T60" fmla="*/ 50 w 248"/>
                <a:gd name="T61" fmla="*/ 111 h 225"/>
                <a:gd name="T62" fmla="*/ 53 w 248"/>
                <a:gd name="T63" fmla="*/ 47 h 225"/>
                <a:gd name="T64" fmla="*/ 53 w 248"/>
                <a:gd name="T65" fmla="*/ 47 h 225"/>
                <a:gd name="T66" fmla="*/ 65 w 248"/>
                <a:gd name="T67" fmla="*/ 60 h 225"/>
                <a:gd name="T68" fmla="*/ 65 w 248"/>
                <a:gd name="T69" fmla="*/ 80 h 225"/>
                <a:gd name="T70" fmla="*/ 70 w 248"/>
                <a:gd name="T71" fmla="*/ 83 h 225"/>
                <a:gd name="T72" fmla="*/ 86 w 248"/>
                <a:gd name="T73" fmla="*/ 80 h 225"/>
                <a:gd name="T74" fmla="*/ 107 w 248"/>
                <a:gd name="T75" fmla="*/ 58 h 225"/>
                <a:gd name="T76" fmla="*/ 121 w 248"/>
                <a:gd name="T77" fmla="*/ 64 h 225"/>
                <a:gd name="T78" fmla="*/ 136 w 248"/>
                <a:gd name="T79" fmla="*/ 63 h 225"/>
                <a:gd name="T80" fmla="*/ 168 w 248"/>
                <a:gd name="T81" fmla="*/ 20 h 225"/>
                <a:gd name="T82" fmla="*/ 197 w 248"/>
                <a:gd name="T83"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8" h="225">
                  <a:moveTo>
                    <a:pt x="197" y="0"/>
                  </a:moveTo>
                  <a:lnTo>
                    <a:pt x="222" y="3"/>
                  </a:lnTo>
                  <a:lnTo>
                    <a:pt x="231" y="10"/>
                  </a:lnTo>
                  <a:lnTo>
                    <a:pt x="235" y="66"/>
                  </a:lnTo>
                  <a:lnTo>
                    <a:pt x="224" y="67"/>
                  </a:lnTo>
                  <a:lnTo>
                    <a:pt x="219" y="83"/>
                  </a:lnTo>
                  <a:lnTo>
                    <a:pt x="227" y="90"/>
                  </a:lnTo>
                  <a:lnTo>
                    <a:pt x="235" y="83"/>
                  </a:lnTo>
                  <a:lnTo>
                    <a:pt x="247" y="83"/>
                  </a:lnTo>
                  <a:lnTo>
                    <a:pt x="248" y="88"/>
                  </a:lnTo>
                  <a:lnTo>
                    <a:pt x="240" y="115"/>
                  </a:lnTo>
                  <a:lnTo>
                    <a:pt x="225" y="125"/>
                  </a:lnTo>
                  <a:lnTo>
                    <a:pt x="208" y="156"/>
                  </a:lnTo>
                  <a:lnTo>
                    <a:pt x="177" y="190"/>
                  </a:lnTo>
                  <a:lnTo>
                    <a:pt x="157" y="204"/>
                  </a:lnTo>
                  <a:lnTo>
                    <a:pt x="120" y="214"/>
                  </a:lnTo>
                  <a:lnTo>
                    <a:pt x="91" y="212"/>
                  </a:lnTo>
                  <a:lnTo>
                    <a:pt x="53" y="225"/>
                  </a:lnTo>
                  <a:lnTo>
                    <a:pt x="44" y="225"/>
                  </a:lnTo>
                  <a:lnTo>
                    <a:pt x="32" y="212"/>
                  </a:lnTo>
                  <a:lnTo>
                    <a:pt x="27" y="214"/>
                  </a:lnTo>
                  <a:lnTo>
                    <a:pt x="21" y="190"/>
                  </a:lnTo>
                  <a:lnTo>
                    <a:pt x="27" y="185"/>
                  </a:lnTo>
                  <a:lnTo>
                    <a:pt x="27" y="175"/>
                  </a:lnTo>
                  <a:lnTo>
                    <a:pt x="5" y="123"/>
                  </a:lnTo>
                  <a:lnTo>
                    <a:pt x="0" y="118"/>
                  </a:lnTo>
                  <a:lnTo>
                    <a:pt x="6" y="111"/>
                  </a:lnTo>
                  <a:lnTo>
                    <a:pt x="15" y="115"/>
                  </a:lnTo>
                  <a:lnTo>
                    <a:pt x="18" y="123"/>
                  </a:lnTo>
                  <a:lnTo>
                    <a:pt x="38" y="123"/>
                  </a:lnTo>
                  <a:lnTo>
                    <a:pt x="50" y="111"/>
                  </a:lnTo>
                  <a:lnTo>
                    <a:pt x="53" y="47"/>
                  </a:lnTo>
                  <a:lnTo>
                    <a:pt x="53" y="47"/>
                  </a:lnTo>
                  <a:lnTo>
                    <a:pt x="65" y="60"/>
                  </a:lnTo>
                  <a:lnTo>
                    <a:pt x="65" y="80"/>
                  </a:lnTo>
                  <a:lnTo>
                    <a:pt x="70" y="83"/>
                  </a:lnTo>
                  <a:lnTo>
                    <a:pt x="86" y="80"/>
                  </a:lnTo>
                  <a:lnTo>
                    <a:pt x="107" y="58"/>
                  </a:lnTo>
                  <a:lnTo>
                    <a:pt x="121" y="64"/>
                  </a:lnTo>
                  <a:lnTo>
                    <a:pt x="136" y="63"/>
                  </a:lnTo>
                  <a:lnTo>
                    <a:pt x="168" y="20"/>
                  </a:lnTo>
                  <a:lnTo>
                    <a:pt x="197"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41" name="Freeform 7245"/>
            <p:cNvSpPr>
              <a:spLocks/>
            </p:cNvSpPr>
            <p:nvPr/>
          </p:nvSpPr>
          <p:spPr bwMode="gray">
            <a:xfrm>
              <a:off x="6593575" y="4779498"/>
              <a:ext cx="367385" cy="342100"/>
            </a:xfrm>
            <a:custGeom>
              <a:avLst/>
              <a:gdLst>
                <a:gd name="T0" fmla="*/ 197 w 248"/>
                <a:gd name="T1" fmla="*/ 0 h 225"/>
                <a:gd name="T2" fmla="*/ 222 w 248"/>
                <a:gd name="T3" fmla="*/ 3 h 225"/>
                <a:gd name="T4" fmla="*/ 231 w 248"/>
                <a:gd name="T5" fmla="*/ 10 h 225"/>
                <a:gd name="T6" fmla="*/ 235 w 248"/>
                <a:gd name="T7" fmla="*/ 66 h 225"/>
                <a:gd name="T8" fmla="*/ 224 w 248"/>
                <a:gd name="T9" fmla="*/ 67 h 225"/>
                <a:gd name="T10" fmla="*/ 219 w 248"/>
                <a:gd name="T11" fmla="*/ 83 h 225"/>
                <a:gd name="T12" fmla="*/ 227 w 248"/>
                <a:gd name="T13" fmla="*/ 90 h 225"/>
                <a:gd name="T14" fmla="*/ 235 w 248"/>
                <a:gd name="T15" fmla="*/ 83 h 225"/>
                <a:gd name="T16" fmla="*/ 247 w 248"/>
                <a:gd name="T17" fmla="*/ 83 h 225"/>
                <a:gd name="T18" fmla="*/ 248 w 248"/>
                <a:gd name="T19" fmla="*/ 88 h 225"/>
                <a:gd name="T20" fmla="*/ 240 w 248"/>
                <a:gd name="T21" fmla="*/ 115 h 225"/>
                <a:gd name="T22" fmla="*/ 225 w 248"/>
                <a:gd name="T23" fmla="*/ 125 h 225"/>
                <a:gd name="T24" fmla="*/ 208 w 248"/>
                <a:gd name="T25" fmla="*/ 156 h 225"/>
                <a:gd name="T26" fmla="*/ 177 w 248"/>
                <a:gd name="T27" fmla="*/ 190 h 225"/>
                <a:gd name="T28" fmla="*/ 157 w 248"/>
                <a:gd name="T29" fmla="*/ 204 h 225"/>
                <a:gd name="T30" fmla="*/ 120 w 248"/>
                <a:gd name="T31" fmla="*/ 214 h 225"/>
                <a:gd name="T32" fmla="*/ 91 w 248"/>
                <a:gd name="T33" fmla="*/ 212 h 225"/>
                <a:gd name="T34" fmla="*/ 53 w 248"/>
                <a:gd name="T35" fmla="*/ 225 h 225"/>
                <a:gd name="T36" fmla="*/ 44 w 248"/>
                <a:gd name="T37" fmla="*/ 225 h 225"/>
                <a:gd name="T38" fmla="*/ 32 w 248"/>
                <a:gd name="T39" fmla="*/ 212 h 225"/>
                <a:gd name="T40" fmla="*/ 27 w 248"/>
                <a:gd name="T41" fmla="*/ 214 h 225"/>
                <a:gd name="T42" fmla="*/ 21 w 248"/>
                <a:gd name="T43" fmla="*/ 190 h 225"/>
                <a:gd name="T44" fmla="*/ 27 w 248"/>
                <a:gd name="T45" fmla="*/ 185 h 225"/>
                <a:gd name="T46" fmla="*/ 27 w 248"/>
                <a:gd name="T47" fmla="*/ 175 h 225"/>
                <a:gd name="T48" fmla="*/ 5 w 248"/>
                <a:gd name="T49" fmla="*/ 123 h 225"/>
                <a:gd name="T50" fmla="*/ 0 w 248"/>
                <a:gd name="T51" fmla="*/ 118 h 225"/>
                <a:gd name="T52" fmla="*/ 6 w 248"/>
                <a:gd name="T53" fmla="*/ 111 h 225"/>
                <a:gd name="T54" fmla="*/ 15 w 248"/>
                <a:gd name="T55" fmla="*/ 115 h 225"/>
                <a:gd name="T56" fmla="*/ 18 w 248"/>
                <a:gd name="T57" fmla="*/ 123 h 225"/>
                <a:gd name="T58" fmla="*/ 38 w 248"/>
                <a:gd name="T59" fmla="*/ 123 h 225"/>
                <a:gd name="T60" fmla="*/ 50 w 248"/>
                <a:gd name="T61" fmla="*/ 111 h 225"/>
                <a:gd name="T62" fmla="*/ 53 w 248"/>
                <a:gd name="T63" fmla="*/ 47 h 225"/>
                <a:gd name="T64" fmla="*/ 53 w 248"/>
                <a:gd name="T65" fmla="*/ 47 h 225"/>
                <a:gd name="T66" fmla="*/ 65 w 248"/>
                <a:gd name="T67" fmla="*/ 60 h 225"/>
                <a:gd name="T68" fmla="*/ 65 w 248"/>
                <a:gd name="T69" fmla="*/ 80 h 225"/>
                <a:gd name="T70" fmla="*/ 70 w 248"/>
                <a:gd name="T71" fmla="*/ 83 h 225"/>
                <a:gd name="T72" fmla="*/ 86 w 248"/>
                <a:gd name="T73" fmla="*/ 80 h 225"/>
                <a:gd name="T74" fmla="*/ 107 w 248"/>
                <a:gd name="T75" fmla="*/ 58 h 225"/>
                <a:gd name="T76" fmla="*/ 121 w 248"/>
                <a:gd name="T77" fmla="*/ 64 h 225"/>
                <a:gd name="T78" fmla="*/ 136 w 248"/>
                <a:gd name="T79" fmla="*/ 63 h 225"/>
                <a:gd name="T80" fmla="*/ 168 w 248"/>
                <a:gd name="T81" fmla="*/ 20 h 225"/>
                <a:gd name="T82" fmla="*/ 197 w 248"/>
                <a:gd name="T83"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8" h="225">
                  <a:moveTo>
                    <a:pt x="197" y="0"/>
                  </a:moveTo>
                  <a:lnTo>
                    <a:pt x="222" y="3"/>
                  </a:lnTo>
                  <a:lnTo>
                    <a:pt x="231" y="10"/>
                  </a:lnTo>
                  <a:lnTo>
                    <a:pt x="235" y="66"/>
                  </a:lnTo>
                  <a:lnTo>
                    <a:pt x="224" y="67"/>
                  </a:lnTo>
                  <a:lnTo>
                    <a:pt x="219" y="83"/>
                  </a:lnTo>
                  <a:lnTo>
                    <a:pt x="227" y="90"/>
                  </a:lnTo>
                  <a:lnTo>
                    <a:pt x="235" y="83"/>
                  </a:lnTo>
                  <a:lnTo>
                    <a:pt x="247" y="83"/>
                  </a:lnTo>
                  <a:lnTo>
                    <a:pt x="248" y="88"/>
                  </a:lnTo>
                  <a:lnTo>
                    <a:pt x="240" y="115"/>
                  </a:lnTo>
                  <a:lnTo>
                    <a:pt x="225" y="125"/>
                  </a:lnTo>
                  <a:lnTo>
                    <a:pt x="208" y="156"/>
                  </a:lnTo>
                  <a:lnTo>
                    <a:pt x="177" y="190"/>
                  </a:lnTo>
                  <a:lnTo>
                    <a:pt x="157" y="204"/>
                  </a:lnTo>
                  <a:lnTo>
                    <a:pt x="120" y="214"/>
                  </a:lnTo>
                  <a:lnTo>
                    <a:pt x="91" y="212"/>
                  </a:lnTo>
                  <a:lnTo>
                    <a:pt x="53" y="225"/>
                  </a:lnTo>
                  <a:lnTo>
                    <a:pt x="44" y="225"/>
                  </a:lnTo>
                  <a:lnTo>
                    <a:pt x="32" y="212"/>
                  </a:lnTo>
                  <a:lnTo>
                    <a:pt x="27" y="214"/>
                  </a:lnTo>
                  <a:lnTo>
                    <a:pt x="21" y="190"/>
                  </a:lnTo>
                  <a:lnTo>
                    <a:pt x="27" y="185"/>
                  </a:lnTo>
                  <a:lnTo>
                    <a:pt x="27" y="175"/>
                  </a:lnTo>
                  <a:lnTo>
                    <a:pt x="5" y="123"/>
                  </a:lnTo>
                  <a:lnTo>
                    <a:pt x="0" y="118"/>
                  </a:lnTo>
                  <a:lnTo>
                    <a:pt x="6" y="111"/>
                  </a:lnTo>
                  <a:lnTo>
                    <a:pt x="15" y="115"/>
                  </a:lnTo>
                  <a:lnTo>
                    <a:pt x="18" y="123"/>
                  </a:lnTo>
                  <a:lnTo>
                    <a:pt x="38" y="123"/>
                  </a:lnTo>
                  <a:lnTo>
                    <a:pt x="50" y="111"/>
                  </a:lnTo>
                  <a:lnTo>
                    <a:pt x="53" y="47"/>
                  </a:lnTo>
                  <a:lnTo>
                    <a:pt x="53" y="47"/>
                  </a:lnTo>
                  <a:lnTo>
                    <a:pt x="65" y="60"/>
                  </a:lnTo>
                  <a:lnTo>
                    <a:pt x="65" y="80"/>
                  </a:lnTo>
                  <a:lnTo>
                    <a:pt x="70" y="83"/>
                  </a:lnTo>
                  <a:lnTo>
                    <a:pt x="86" y="80"/>
                  </a:lnTo>
                  <a:lnTo>
                    <a:pt x="107" y="58"/>
                  </a:lnTo>
                  <a:lnTo>
                    <a:pt x="121" y="64"/>
                  </a:lnTo>
                  <a:lnTo>
                    <a:pt x="136" y="63"/>
                  </a:lnTo>
                  <a:lnTo>
                    <a:pt x="168" y="20"/>
                  </a:lnTo>
                  <a:lnTo>
                    <a:pt x="197"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42" name="Freeform 7246"/>
            <p:cNvSpPr>
              <a:spLocks/>
            </p:cNvSpPr>
            <p:nvPr/>
          </p:nvSpPr>
          <p:spPr bwMode="gray">
            <a:xfrm>
              <a:off x="6488396" y="4641137"/>
              <a:ext cx="306650" cy="325375"/>
            </a:xfrm>
            <a:custGeom>
              <a:avLst/>
              <a:gdLst>
                <a:gd name="T0" fmla="*/ 124 w 207"/>
                <a:gd name="T1" fmla="*/ 138 h 214"/>
                <a:gd name="T2" fmla="*/ 124 w 207"/>
                <a:gd name="T3" fmla="*/ 94 h 214"/>
                <a:gd name="T4" fmla="*/ 140 w 207"/>
                <a:gd name="T5" fmla="*/ 87 h 214"/>
                <a:gd name="T6" fmla="*/ 141 w 207"/>
                <a:gd name="T7" fmla="*/ 27 h 214"/>
                <a:gd name="T8" fmla="*/ 172 w 207"/>
                <a:gd name="T9" fmla="*/ 21 h 214"/>
                <a:gd name="T10" fmla="*/ 178 w 207"/>
                <a:gd name="T11" fmla="*/ 22 h 214"/>
                <a:gd name="T12" fmla="*/ 181 w 207"/>
                <a:gd name="T13" fmla="*/ 30 h 214"/>
                <a:gd name="T14" fmla="*/ 191 w 207"/>
                <a:gd name="T15" fmla="*/ 21 h 214"/>
                <a:gd name="T16" fmla="*/ 207 w 207"/>
                <a:gd name="T17" fmla="*/ 16 h 214"/>
                <a:gd name="T18" fmla="*/ 191 w 207"/>
                <a:gd name="T19" fmla="*/ 8 h 214"/>
                <a:gd name="T20" fmla="*/ 176 w 207"/>
                <a:gd name="T21" fmla="*/ 12 h 214"/>
                <a:gd name="T22" fmla="*/ 153 w 207"/>
                <a:gd name="T23" fmla="*/ 19 h 214"/>
                <a:gd name="T24" fmla="*/ 114 w 207"/>
                <a:gd name="T25" fmla="*/ 16 h 214"/>
                <a:gd name="T26" fmla="*/ 102 w 207"/>
                <a:gd name="T27" fmla="*/ 8 h 214"/>
                <a:gd name="T28" fmla="*/ 36 w 207"/>
                <a:gd name="T29" fmla="*/ 8 h 214"/>
                <a:gd name="T30" fmla="*/ 25 w 207"/>
                <a:gd name="T31" fmla="*/ 0 h 214"/>
                <a:gd name="T32" fmla="*/ 0 w 207"/>
                <a:gd name="T33" fmla="*/ 8 h 214"/>
                <a:gd name="T34" fmla="*/ 3 w 207"/>
                <a:gd name="T35" fmla="*/ 18 h 214"/>
                <a:gd name="T36" fmla="*/ 42 w 207"/>
                <a:gd name="T37" fmla="*/ 98 h 214"/>
                <a:gd name="T38" fmla="*/ 42 w 207"/>
                <a:gd name="T39" fmla="*/ 126 h 214"/>
                <a:gd name="T40" fmla="*/ 54 w 207"/>
                <a:gd name="T41" fmla="*/ 187 h 214"/>
                <a:gd name="T42" fmla="*/ 71 w 207"/>
                <a:gd name="T43" fmla="*/ 209 h 214"/>
                <a:gd name="T44" fmla="*/ 77 w 207"/>
                <a:gd name="T45" fmla="*/ 202 h 214"/>
                <a:gd name="T46" fmla="*/ 86 w 207"/>
                <a:gd name="T47" fmla="*/ 206 h 214"/>
                <a:gd name="T48" fmla="*/ 89 w 207"/>
                <a:gd name="T49" fmla="*/ 214 h 214"/>
                <a:gd name="T50" fmla="*/ 109 w 207"/>
                <a:gd name="T51" fmla="*/ 214 h 214"/>
                <a:gd name="T52" fmla="*/ 121 w 207"/>
                <a:gd name="T53" fmla="*/ 202 h 214"/>
                <a:gd name="T54" fmla="*/ 124 w 207"/>
                <a:gd name="T55" fmla="*/ 13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14">
                  <a:moveTo>
                    <a:pt x="124" y="138"/>
                  </a:moveTo>
                  <a:lnTo>
                    <a:pt x="124" y="94"/>
                  </a:lnTo>
                  <a:lnTo>
                    <a:pt x="140" y="87"/>
                  </a:lnTo>
                  <a:lnTo>
                    <a:pt x="141" y="27"/>
                  </a:lnTo>
                  <a:lnTo>
                    <a:pt x="172" y="21"/>
                  </a:lnTo>
                  <a:lnTo>
                    <a:pt x="178" y="22"/>
                  </a:lnTo>
                  <a:lnTo>
                    <a:pt x="181" y="30"/>
                  </a:lnTo>
                  <a:lnTo>
                    <a:pt x="191" y="21"/>
                  </a:lnTo>
                  <a:lnTo>
                    <a:pt x="207" y="16"/>
                  </a:lnTo>
                  <a:lnTo>
                    <a:pt x="191" y="8"/>
                  </a:lnTo>
                  <a:lnTo>
                    <a:pt x="176" y="12"/>
                  </a:lnTo>
                  <a:lnTo>
                    <a:pt x="153" y="19"/>
                  </a:lnTo>
                  <a:lnTo>
                    <a:pt x="114" y="16"/>
                  </a:lnTo>
                  <a:lnTo>
                    <a:pt x="102" y="8"/>
                  </a:lnTo>
                  <a:lnTo>
                    <a:pt x="36" y="8"/>
                  </a:lnTo>
                  <a:lnTo>
                    <a:pt x="25" y="0"/>
                  </a:lnTo>
                  <a:lnTo>
                    <a:pt x="0" y="8"/>
                  </a:lnTo>
                  <a:lnTo>
                    <a:pt x="3" y="18"/>
                  </a:lnTo>
                  <a:lnTo>
                    <a:pt x="42" y="98"/>
                  </a:lnTo>
                  <a:lnTo>
                    <a:pt x="42" y="126"/>
                  </a:lnTo>
                  <a:lnTo>
                    <a:pt x="54" y="187"/>
                  </a:lnTo>
                  <a:lnTo>
                    <a:pt x="71" y="209"/>
                  </a:lnTo>
                  <a:lnTo>
                    <a:pt x="77" y="202"/>
                  </a:lnTo>
                  <a:lnTo>
                    <a:pt x="86" y="206"/>
                  </a:lnTo>
                  <a:lnTo>
                    <a:pt x="89" y="214"/>
                  </a:lnTo>
                  <a:lnTo>
                    <a:pt x="109" y="214"/>
                  </a:lnTo>
                  <a:lnTo>
                    <a:pt x="121" y="202"/>
                  </a:lnTo>
                  <a:lnTo>
                    <a:pt x="124" y="13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43" name="Freeform 7247"/>
            <p:cNvSpPr>
              <a:spLocks/>
            </p:cNvSpPr>
            <p:nvPr/>
          </p:nvSpPr>
          <p:spPr bwMode="gray">
            <a:xfrm>
              <a:off x="6488396" y="4641137"/>
              <a:ext cx="306650" cy="325375"/>
            </a:xfrm>
            <a:custGeom>
              <a:avLst/>
              <a:gdLst>
                <a:gd name="T0" fmla="*/ 124 w 207"/>
                <a:gd name="T1" fmla="*/ 138 h 214"/>
                <a:gd name="T2" fmla="*/ 124 w 207"/>
                <a:gd name="T3" fmla="*/ 94 h 214"/>
                <a:gd name="T4" fmla="*/ 140 w 207"/>
                <a:gd name="T5" fmla="*/ 87 h 214"/>
                <a:gd name="T6" fmla="*/ 141 w 207"/>
                <a:gd name="T7" fmla="*/ 27 h 214"/>
                <a:gd name="T8" fmla="*/ 172 w 207"/>
                <a:gd name="T9" fmla="*/ 21 h 214"/>
                <a:gd name="T10" fmla="*/ 178 w 207"/>
                <a:gd name="T11" fmla="*/ 22 h 214"/>
                <a:gd name="T12" fmla="*/ 181 w 207"/>
                <a:gd name="T13" fmla="*/ 30 h 214"/>
                <a:gd name="T14" fmla="*/ 191 w 207"/>
                <a:gd name="T15" fmla="*/ 21 h 214"/>
                <a:gd name="T16" fmla="*/ 207 w 207"/>
                <a:gd name="T17" fmla="*/ 16 h 214"/>
                <a:gd name="T18" fmla="*/ 191 w 207"/>
                <a:gd name="T19" fmla="*/ 8 h 214"/>
                <a:gd name="T20" fmla="*/ 176 w 207"/>
                <a:gd name="T21" fmla="*/ 12 h 214"/>
                <a:gd name="T22" fmla="*/ 153 w 207"/>
                <a:gd name="T23" fmla="*/ 19 h 214"/>
                <a:gd name="T24" fmla="*/ 114 w 207"/>
                <a:gd name="T25" fmla="*/ 16 h 214"/>
                <a:gd name="T26" fmla="*/ 102 w 207"/>
                <a:gd name="T27" fmla="*/ 8 h 214"/>
                <a:gd name="T28" fmla="*/ 36 w 207"/>
                <a:gd name="T29" fmla="*/ 8 h 214"/>
                <a:gd name="T30" fmla="*/ 25 w 207"/>
                <a:gd name="T31" fmla="*/ 0 h 214"/>
                <a:gd name="T32" fmla="*/ 0 w 207"/>
                <a:gd name="T33" fmla="*/ 8 h 214"/>
                <a:gd name="T34" fmla="*/ 3 w 207"/>
                <a:gd name="T35" fmla="*/ 18 h 214"/>
                <a:gd name="T36" fmla="*/ 42 w 207"/>
                <a:gd name="T37" fmla="*/ 98 h 214"/>
                <a:gd name="T38" fmla="*/ 42 w 207"/>
                <a:gd name="T39" fmla="*/ 126 h 214"/>
                <a:gd name="T40" fmla="*/ 54 w 207"/>
                <a:gd name="T41" fmla="*/ 187 h 214"/>
                <a:gd name="T42" fmla="*/ 71 w 207"/>
                <a:gd name="T43" fmla="*/ 209 h 214"/>
                <a:gd name="T44" fmla="*/ 77 w 207"/>
                <a:gd name="T45" fmla="*/ 202 h 214"/>
                <a:gd name="T46" fmla="*/ 86 w 207"/>
                <a:gd name="T47" fmla="*/ 206 h 214"/>
                <a:gd name="T48" fmla="*/ 89 w 207"/>
                <a:gd name="T49" fmla="*/ 214 h 214"/>
                <a:gd name="T50" fmla="*/ 109 w 207"/>
                <a:gd name="T51" fmla="*/ 214 h 214"/>
                <a:gd name="T52" fmla="*/ 121 w 207"/>
                <a:gd name="T53" fmla="*/ 202 h 214"/>
                <a:gd name="T54" fmla="*/ 124 w 207"/>
                <a:gd name="T55" fmla="*/ 13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14">
                  <a:moveTo>
                    <a:pt x="124" y="138"/>
                  </a:moveTo>
                  <a:lnTo>
                    <a:pt x="124" y="94"/>
                  </a:lnTo>
                  <a:lnTo>
                    <a:pt x="140" y="87"/>
                  </a:lnTo>
                  <a:lnTo>
                    <a:pt x="141" y="27"/>
                  </a:lnTo>
                  <a:lnTo>
                    <a:pt x="172" y="21"/>
                  </a:lnTo>
                  <a:lnTo>
                    <a:pt x="178" y="22"/>
                  </a:lnTo>
                  <a:lnTo>
                    <a:pt x="181" y="30"/>
                  </a:lnTo>
                  <a:lnTo>
                    <a:pt x="191" y="21"/>
                  </a:lnTo>
                  <a:lnTo>
                    <a:pt x="207" y="16"/>
                  </a:lnTo>
                  <a:lnTo>
                    <a:pt x="191" y="8"/>
                  </a:lnTo>
                  <a:lnTo>
                    <a:pt x="176" y="12"/>
                  </a:lnTo>
                  <a:lnTo>
                    <a:pt x="153" y="19"/>
                  </a:lnTo>
                  <a:lnTo>
                    <a:pt x="114" y="16"/>
                  </a:lnTo>
                  <a:lnTo>
                    <a:pt x="102" y="8"/>
                  </a:lnTo>
                  <a:lnTo>
                    <a:pt x="36" y="8"/>
                  </a:lnTo>
                  <a:lnTo>
                    <a:pt x="25" y="0"/>
                  </a:lnTo>
                  <a:lnTo>
                    <a:pt x="0" y="8"/>
                  </a:lnTo>
                  <a:lnTo>
                    <a:pt x="3" y="18"/>
                  </a:lnTo>
                  <a:lnTo>
                    <a:pt x="42" y="98"/>
                  </a:lnTo>
                  <a:lnTo>
                    <a:pt x="42" y="126"/>
                  </a:lnTo>
                  <a:lnTo>
                    <a:pt x="54" y="187"/>
                  </a:lnTo>
                  <a:lnTo>
                    <a:pt x="71" y="209"/>
                  </a:lnTo>
                  <a:lnTo>
                    <a:pt x="77" y="202"/>
                  </a:lnTo>
                  <a:lnTo>
                    <a:pt x="86" y="206"/>
                  </a:lnTo>
                  <a:lnTo>
                    <a:pt x="89" y="214"/>
                  </a:lnTo>
                  <a:lnTo>
                    <a:pt x="109" y="214"/>
                  </a:lnTo>
                  <a:lnTo>
                    <a:pt x="121" y="202"/>
                  </a:lnTo>
                  <a:lnTo>
                    <a:pt x="124" y="13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44" name="Freeform 7248"/>
            <p:cNvSpPr>
              <a:spLocks/>
            </p:cNvSpPr>
            <p:nvPr/>
          </p:nvSpPr>
          <p:spPr bwMode="gray">
            <a:xfrm>
              <a:off x="6488396" y="4341610"/>
              <a:ext cx="284427" cy="328416"/>
            </a:xfrm>
            <a:custGeom>
              <a:avLst/>
              <a:gdLst>
                <a:gd name="T0" fmla="*/ 29 w 192"/>
                <a:gd name="T1" fmla="*/ 2 h 216"/>
                <a:gd name="T2" fmla="*/ 67 w 192"/>
                <a:gd name="T3" fmla="*/ 0 h 216"/>
                <a:gd name="T4" fmla="*/ 76 w 192"/>
                <a:gd name="T5" fmla="*/ 6 h 216"/>
                <a:gd name="T6" fmla="*/ 82 w 192"/>
                <a:gd name="T7" fmla="*/ 27 h 216"/>
                <a:gd name="T8" fmla="*/ 96 w 192"/>
                <a:gd name="T9" fmla="*/ 43 h 216"/>
                <a:gd name="T10" fmla="*/ 117 w 192"/>
                <a:gd name="T11" fmla="*/ 40 h 216"/>
                <a:gd name="T12" fmla="*/ 121 w 192"/>
                <a:gd name="T13" fmla="*/ 22 h 216"/>
                <a:gd name="T14" fmla="*/ 141 w 192"/>
                <a:gd name="T15" fmla="*/ 21 h 216"/>
                <a:gd name="T16" fmla="*/ 141 w 192"/>
                <a:gd name="T17" fmla="*/ 25 h 216"/>
                <a:gd name="T18" fmla="*/ 153 w 192"/>
                <a:gd name="T19" fmla="*/ 27 h 216"/>
                <a:gd name="T20" fmla="*/ 156 w 192"/>
                <a:gd name="T21" fmla="*/ 32 h 216"/>
                <a:gd name="T22" fmla="*/ 157 w 192"/>
                <a:gd name="T23" fmla="*/ 68 h 216"/>
                <a:gd name="T24" fmla="*/ 163 w 192"/>
                <a:gd name="T25" fmla="*/ 85 h 216"/>
                <a:gd name="T26" fmla="*/ 159 w 192"/>
                <a:gd name="T27" fmla="*/ 92 h 216"/>
                <a:gd name="T28" fmla="*/ 162 w 192"/>
                <a:gd name="T29" fmla="*/ 97 h 216"/>
                <a:gd name="T30" fmla="*/ 191 w 192"/>
                <a:gd name="T31" fmla="*/ 89 h 216"/>
                <a:gd name="T32" fmla="*/ 190 w 192"/>
                <a:gd name="T33" fmla="*/ 124 h 216"/>
                <a:gd name="T34" fmla="*/ 192 w 192"/>
                <a:gd name="T35" fmla="*/ 127 h 216"/>
                <a:gd name="T36" fmla="*/ 160 w 192"/>
                <a:gd name="T37" fmla="*/ 130 h 216"/>
                <a:gd name="T38" fmla="*/ 160 w 192"/>
                <a:gd name="T39" fmla="*/ 192 h 216"/>
                <a:gd name="T40" fmla="*/ 176 w 192"/>
                <a:gd name="T41" fmla="*/ 209 h 216"/>
                <a:gd name="T42" fmla="*/ 153 w 192"/>
                <a:gd name="T43" fmla="*/ 216 h 216"/>
                <a:gd name="T44" fmla="*/ 114 w 192"/>
                <a:gd name="T45" fmla="*/ 213 h 216"/>
                <a:gd name="T46" fmla="*/ 102 w 192"/>
                <a:gd name="T47" fmla="*/ 205 h 216"/>
                <a:gd name="T48" fmla="*/ 36 w 192"/>
                <a:gd name="T49" fmla="*/ 205 h 216"/>
                <a:gd name="T50" fmla="*/ 25 w 192"/>
                <a:gd name="T51" fmla="*/ 197 h 216"/>
                <a:gd name="T52" fmla="*/ 0 w 192"/>
                <a:gd name="T53" fmla="*/ 205 h 216"/>
                <a:gd name="T54" fmla="*/ 3 w 192"/>
                <a:gd name="T55" fmla="*/ 181 h 216"/>
                <a:gd name="T56" fmla="*/ 14 w 192"/>
                <a:gd name="T57" fmla="*/ 135 h 216"/>
                <a:gd name="T58" fmla="*/ 30 w 192"/>
                <a:gd name="T59" fmla="*/ 116 h 216"/>
                <a:gd name="T60" fmla="*/ 33 w 192"/>
                <a:gd name="T61" fmla="*/ 97 h 216"/>
                <a:gd name="T62" fmla="*/ 20 w 192"/>
                <a:gd name="T63" fmla="*/ 62 h 216"/>
                <a:gd name="T64" fmla="*/ 26 w 192"/>
                <a:gd name="T65" fmla="*/ 51 h 216"/>
                <a:gd name="T66" fmla="*/ 13 w 192"/>
                <a:gd name="T67" fmla="*/ 11 h 216"/>
                <a:gd name="T68" fmla="*/ 29 w 192"/>
                <a:gd name="T69" fmla="*/ 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 h="216">
                  <a:moveTo>
                    <a:pt x="29" y="2"/>
                  </a:moveTo>
                  <a:lnTo>
                    <a:pt x="67" y="0"/>
                  </a:lnTo>
                  <a:lnTo>
                    <a:pt x="76" y="6"/>
                  </a:lnTo>
                  <a:lnTo>
                    <a:pt x="82" y="27"/>
                  </a:lnTo>
                  <a:lnTo>
                    <a:pt x="96" y="43"/>
                  </a:lnTo>
                  <a:lnTo>
                    <a:pt x="117" y="40"/>
                  </a:lnTo>
                  <a:lnTo>
                    <a:pt x="121" y="22"/>
                  </a:lnTo>
                  <a:lnTo>
                    <a:pt x="141" y="21"/>
                  </a:lnTo>
                  <a:lnTo>
                    <a:pt x="141" y="25"/>
                  </a:lnTo>
                  <a:lnTo>
                    <a:pt x="153" y="27"/>
                  </a:lnTo>
                  <a:lnTo>
                    <a:pt x="156" y="32"/>
                  </a:lnTo>
                  <a:lnTo>
                    <a:pt x="157" y="68"/>
                  </a:lnTo>
                  <a:lnTo>
                    <a:pt x="163" y="85"/>
                  </a:lnTo>
                  <a:lnTo>
                    <a:pt x="159" y="92"/>
                  </a:lnTo>
                  <a:lnTo>
                    <a:pt x="162" y="97"/>
                  </a:lnTo>
                  <a:lnTo>
                    <a:pt x="191" y="89"/>
                  </a:lnTo>
                  <a:lnTo>
                    <a:pt x="190" y="124"/>
                  </a:lnTo>
                  <a:lnTo>
                    <a:pt x="192" y="127"/>
                  </a:lnTo>
                  <a:lnTo>
                    <a:pt x="160" y="130"/>
                  </a:lnTo>
                  <a:lnTo>
                    <a:pt x="160" y="192"/>
                  </a:lnTo>
                  <a:lnTo>
                    <a:pt x="176" y="209"/>
                  </a:lnTo>
                  <a:lnTo>
                    <a:pt x="153" y="216"/>
                  </a:lnTo>
                  <a:lnTo>
                    <a:pt x="114" y="213"/>
                  </a:lnTo>
                  <a:lnTo>
                    <a:pt x="102" y="205"/>
                  </a:lnTo>
                  <a:lnTo>
                    <a:pt x="36" y="205"/>
                  </a:lnTo>
                  <a:lnTo>
                    <a:pt x="25" y="197"/>
                  </a:lnTo>
                  <a:lnTo>
                    <a:pt x="0" y="205"/>
                  </a:lnTo>
                  <a:lnTo>
                    <a:pt x="3" y="181"/>
                  </a:lnTo>
                  <a:lnTo>
                    <a:pt x="14" y="135"/>
                  </a:lnTo>
                  <a:lnTo>
                    <a:pt x="30" y="116"/>
                  </a:lnTo>
                  <a:lnTo>
                    <a:pt x="33" y="97"/>
                  </a:lnTo>
                  <a:lnTo>
                    <a:pt x="20" y="62"/>
                  </a:lnTo>
                  <a:lnTo>
                    <a:pt x="26" y="51"/>
                  </a:lnTo>
                  <a:lnTo>
                    <a:pt x="13" y="11"/>
                  </a:lnTo>
                  <a:lnTo>
                    <a:pt x="29" y="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45" name="Freeform 7249"/>
            <p:cNvSpPr>
              <a:spLocks/>
            </p:cNvSpPr>
            <p:nvPr/>
          </p:nvSpPr>
          <p:spPr bwMode="gray">
            <a:xfrm>
              <a:off x="6488396" y="4341610"/>
              <a:ext cx="284427" cy="328416"/>
            </a:xfrm>
            <a:custGeom>
              <a:avLst/>
              <a:gdLst>
                <a:gd name="T0" fmla="*/ 29 w 192"/>
                <a:gd name="T1" fmla="*/ 2 h 216"/>
                <a:gd name="T2" fmla="*/ 67 w 192"/>
                <a:gd name="T3" fmla="*/ 0 h 216"/>
                <a:gd name="T4" fmla="*/ 76 w 192"/>
                <a:gd name="T5" fmla="*/ 6 h 216"/>
                <a:gd name="T6" fmla="*/ 82 w 192"/>
                <a:gd name="T7" fmla="*/ 27 h 216"/>
                <a:gd name="T8" fmla="*/ 96 w 192"/>
                <a:gd name="T9" fmla="*/ 43 h 216"/>
                <a:gd name="T10" fmla="*/ 117 w 192"/>
                <a:gd name="T11" fmla="*/ 40 h 216"/>
                <a:gd name="T12" fmla="*/ 121 w 192"/>
                <a:gd name="T13" fmla="*/ 22 h 216"/>
                <a:gd name="T14" fmla="*/ 141 w 192"/>
                <a:gd name="T15" fmla="*/ 21 h 216"/>
                <a:gd name="T16" fmla="*/ 141 w 192"/>
                <a:gd name="T17" fmla="*/ 25 h 216"/>
                <a:gd name="T18" fmla="*/ 153 w 192"/>
                <a:gd name="T19" fmla="*/ 27 h 216"/>
                <a:gd name="T20" fmla="*/ 156 w 192"/>
                <a:gd name="T21" fmla="*/ 32 h 216"/>
                <a:gd name="T22" fmla="*/ 157 w 192"/>
                <a:gd name="T23" fmla="*/ 68 h 216"/>
                <a:gd name="T24" fmla="*/ 163 w 192"/>
                <a:gd name="T25" fmla="*/ 85 h 216"/>
                <a:gd name="T26" fmla="*/ 159 w 192"/>
                <a:gd name="T27" fmla="*/ 92 h 216"/>
                <a:gd name="T28" fmla="*/ 162 w 192"/>
                <a:gd name="T29" fmla="*/ 97 h 216"/>
                <a:gd name="T30" fmla="*/ 191 w 192"/>
                <a:gd name="T31" fmla="*/ 89 h 216"/>
                <a:gd name="T32" fmla="*/ 190 w 192"/>
                <a:gd name="T33" fmla="*/ 124 h 216"/>
                <a:gd name="T34" fmla="*/ 192 w 192"/>
                <a:gd name="T35" fmla="*/ 127 h 216"/>
                <a:gd name="T36" fmla="*/ 160 w 192"/>
                <a:gd name="T37" fmla="*/ 130 h 216"/>
                <a:gd name="T38" fmla="*/ 160 w 192"/>
                <a:gd name="T39" fmla="*/ 192 h 216"/>
                <a:gd name="T40" fmla="*/ 176 w 192"/>
                <a:gd name="T41" fmla="*/ 209 h 216"/>
                <a:gd name="T42" fmla="*/ 153 w 192"/>
                <a:gd name="T43" fmla="*/ 216 h 216"/>
                <a:gd name="T44" fmla="*/ 114 w 192"/>
                <a:gd name="T45" fmla="*/ 213 h 216"/>
                <a:gd name="T46" fmla="*/ 102 w 192"/>
                <a:gd name="T47" fmla="*/ 205 h 216"/>
                <a:gd name="T48" fmla="*/ 36 w 192"/>
                <a:gd name="T49" fmla="*/ 205 h 216"/>
                <a:gd name="T50" fmla="*/ 25 w 192"/>
                <a:gd name="T51" fmla="*/ 197 h 216"/>
                <a:gd name="T52" fmla="*/ 0 w 192"/>
                <a:gd name="T53" fmla="*/ 205 h 216"/>
                <a:gd name="T54" fmla="*/ 3 w 192"/>
                <a:gd name="T55" fmla="*/ 181 h 216"/>
                <a:gd name="T56" fmla="*/ 14 w 192"/>
                <a:gd name="T57" fmla="*/ 135 h 216"/>
                <a:gd name="T58" fmla="*/ 30 w 192"/>
                <a:gd name="T59" fmla="*/ 116 h 216"/>
                <a:gd name="T60" fmla="*/ 33 w 192"/>
                <a:gd name="T61" fmla="*/ 97 h 216"/>
                <a:gd name="T62" fmla="*/ 20 w 192"/>
                <a:gd name="T63" fmla="*/ 62 h 216"/>
                <a:gd name="T64" fmla="*/ 26 w 192"/>
                <a:gd name="T65" fmla="*/ 51 h 216"/>
                <a:gd name="T66" fmla="*/ 13 w 192"/>
                <a:gd name="T67" fmla="*/ 11 h 216"/>
                <a:gd name="T68" fmla="*/ 29 w 192"/>
                <a:gd name="T69" fmla="*/ 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 h="216">
                  <a:moveTo>
                    <a:pt x="29" y="2"/>
                  </a:moveTo>
                  <a:lnTo>
                    <a:pt x="67" y="0"/>
                  </a:lnTo>
                  <a:lnTo>
                    <a:pt x="76" y="6"/>
                  </a:lnTo>
                  <a:lnTo>
                    <a:pt x="82" y="27"/>
                  </a:lnTo>
                  <a:lnTo>
                    <a:pt x="96" y="43"/>
                  </a:lnTo>
                  <a:lnTo>
                    <a:pt x="117" y="40"/>
                  </a:lnTo>
                  <a:lnTo>
                    <a:pt x="121" y="22"/>
                  </a:lnTo>
                  <a:lnTo>
                    <a:pt x="141" y="21"/>
                  </a:lnTo>
                  <a:lnTo>
                    <a:pt x="141" y="25"/>
                  </a:lnTo>
                  <a:lnTo>
                    <a:pt x="153" y="27"/>
                  </a:lnTo>
                  <a:lnTo>
                    <a:pt x="156" y="32"/>
                  </a:lnTo>
                  <a:lnTo>
                    <a:pt x="157" y="68"/>
                  </a:lnTo>
                  <a:lnTo>
                    <a:pt x="163" y="85"/>
                  </a:lnTo>
                  <a:lnTo>
                    <a:pt x="159" y="92"/>
                  </a:lnTo>
                  <a:lnTo>
                    <a:pt x="162" y="97"/>
                  </a:lnTo>
                  <a:lnTo>
                    <a:pt x="191" y="89"/>
                  </a:lnTo>
                  <a:lnTo>
                    <a:pt x="190" y="124"/>
                  </a:lnTo>
                  <a:lnTo>
                    <a:pt x="192" y="127"/>
                  </a:lnTo>
                  <a:lnTo>
                    <a:pt x="160" y="130"/>
                  </a:lnTo>
                  <a:lnTo>
                    <a:pt x="160" y="192"/>
                  </a:lnTo>
                  <a:lnTo>
                    <a:pt x="176" y="209"/>
                  </a:lnTo>
                  <a:lnTo>
                    <a:pt x="153" y="216"/>
                  </a:lnTo>
                  <a:lnTo>
                    <a:pt x="114" y="213"/>
                  </a:lnTo>
                  <a:lnTo>
                    <a:pt x="102" y="205"/>
                  </a:lnTo>
                  <a:lnTo>
                    <a:pt x="36" y="205"/>
                  </a:lnTo>
                  <a:lnTo>
                    <a:pt x="25" y="197"/>
                  </a:lnTo>
                  <a:lnTo>
                    <a:pt x="0" y="205"/>
                  </a:lnTo>
                  <a:lnTo>
                    <a:pt x="3" y="181"/>
                  </a:lnTo>
                  <a:lnTo>
                    <a:pt x="14" y="135"/>
                  </a:lnTo>
                  <a:lnTo>
                    <a:pt x="30" y="116"/>
                  </a:lnTo>
                  <a:lnTo>
                    <a:pt x="33" y="97"/>
                  </a:lnTo>
                  <a:lnTo>
                    <a:pt x="20" y="62"/>
                  </a:lnTo>
                  <a:lnTo>
                    <a:pt x="26" y="51"/>
                  </a:lnTo>
                  <a:lnTo>
                    <a:pt x="13" y="11"/>
                  </a:lnTo>
                  <a:lnTo>
                    <a:pt x="29" y="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46" name="Freeform 7250"/>
            <p:cNvSpPr>
              <a:spLocks/>
            </p:cNvSpPr>
            <p:nvPr/>
          </p:nvSpPr>
          <p:spPr bwMode="gray">
            <a:xfrm>
              <a:off x="6497285" y="4306640"/>
              <a:ext cx="20739" cy="39532"/>
            </a:xfrm>
            <a:custGeom>
              <a:avLst/>
              <a:gdLst>
                <a:gd name="T0" fmla="*/ 14 w 14"/>
                <a:gd name="T1" fmla="*/ 4 h 26"/>
                <a:gd name="T2" fmla="*/ 7 w 14"/>
                <a:gd name="T3" fmla="*/ 10 h 26"/>
                <a:gd name="T4" fmla="*/ 4 w 14"/>
                <a:gd name="T5" fmla="*/ 26 h 26"/>
                <a:gd name="T6" fmla="*/ 1 w 14"/>
                <a:gd name="T7" fmla="*/ 16 h 26"/>
                <a:gd name="T8" fmla="*/ 0 w 14"/>
                <a:gd name="T9" fmla="*/ 10 h 26"/>
                <a:gd name="T10" fmla="*/ 10 w 14"/>
                <a:gd name="T11" fmla="*/ 0 h 26"/>
                <a:gd name="T12" fmla="*/ 14 w 14"/>
                <a:gd name="T13" fmla="*/ 4 h 26"/>
              </a:gdLst>
              <a:ahLst/>
              <a:cxnLst>
                <a:cxn ang="0">
                  <a:pos x="T0" y="T1"/>
                </a:cxn>
                <a:cxn ang="0">
                  <a:pos x="T2" y="T3"/>
                </a:cxn>
                <a:cxn ang="0">
                  <a:pos x="T4" y="T5"/>
                </a:cxn>
                <a:cxn ang="0">
                  <a:pos x="T6" y="T7"/>
                </a:cxn>
                <a:cxn ang="0">
                  <a:pos x="T8" y="T9"/>
                </a:cxn>
                <a:cxn ang="0">
                  <a:pos x="T10" y="T11"/>
                </a:cxn>
                <a:cxn ang="0">
                  <a:pos x="T12" y="T13"/>
                </a:cxn>
              </a:cxnLst>
              <a:rect l="0" t="0" r="r" b="b"/>
              <a:pathLst>
                <a:path w="14" h="26">
                  <a:moveTo>
                    <a:pt x="14" y="4"/>
                  </a:moveTo>
                  <a:lnTo>
                    <a:pt x="7" y="10"/>
                  </a:lnTo>
                  <a:lnTo>
                    <a:pt x="4" y="26"/>
                  </a:lnTo>
                  <a:lnTo>
                    <a:pt x="1" y="16"/>
                  </a:lnTo>
                  <a:lnTo>
                    <a:pt x="0" y="10"/>
                  </a:lnTo>
                  <a:lnTo>
                    <a:pt x="10" y="0"/>
                  </a:lnTo>
                  <a:lnTo>
                    <a:pt x="14" y="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47" name="Freeform 7251"/>
            <p:cNvSpPr>
              <a:spLocks/>
            </p:cNvSpPr>
            <p:nvPr/>
          </p:nvSpPr>
          <p:spPr bwMode="gray">
            <a:xfrm>
              <a:off x="6497285" y="4306640"/>
              <a:ext cx="20739" cy="39532"/>
            </a:xfrm>
            <a:custGeom>
              <a:avLst/>
              <a:gdLst>
                <a:gd name="T0" fmla="*/ 14 w 14"/>
                <a:gd name="T1" fmla="*/ 4 h 26"/>
                <a:gd name="T2" fmla="*/ 7 w 14"/>
                <a:gd name="T3" fmla="*/ 10 h 26"/>
                <a:gd name="T4" fmla="*/ 4 w 14"/>
                <a:gd name="T5" fmla="*/ 26 h 26"/>
                <a:gd name="T6" fmla="*/ 1 w 14"/>
                <a:gd name="T7" fmla="*/ 16 h 26"/>
                <a:gd name="T8" fmla="*/ 0 w 14"/>
                <a:gd name="T9" fmla="*/ 10 h 26"/>
                <a:gd name="T10" fmla="*/ 10 w 14"/>
                <a:gd name="T11" fmla="*/ 0 h 26"/>
                <a:gd name="T12" fmla="*/ 14 w 14"/>
                <a:gd name="T13" fmla="*/ 4 h 26"/>
              </a:gdLst>
              <a:ahLst/>
              <a:cxnLst>
                <a:cxn ang="0">
                  <a:pos x="T0" y="T1"/>
                </a:cxn>
                <a:cxn ang="0">
                  <a:pos x="T2" y="T3"/>
                </a:cxn>
                <a:cxn ang="0">
                  <a:pos x="T4" y="T5"/>
                </a:cxn>
                <a:cxn ang="0">
                  <a:pos x="T6" y="T7"/>
                </a:cxn>
                <a:cxn ang="0">
                  <a:pos x="T8" y="T9"/>
                </a:cxn>
                <a:cxn ang="0">
                  <a:pos x="T10" y="T11"/>
                </a:cxn>
                <a:cxn ang="0">
                  <a:pos x="T12" y="T13"/>
                </a:cxn>
              </a:cxnLst>
              <a:rect l="0" t="0" r="r" b="b"/>
              <a:pathLst>
                <a:path w="14" h="26">
                  <a:moveTo>
                    <a:pt x="14" y="4"/>
                  </a:moveTo>
                  <a:lnTo>
                    <a:pt x="7" y="10"/>
                  </a:lnTo>
                  <a:lnTo>
                    <a:pt x="4" y="26"/>
                  </a:lnTo>
                  <a:lnTo>
                    <a:pt x="1" y="16"/>
                  </a:lnTo>
                  <a:lnTo>
                    <a:pt x="0" y="10"/>
                  </a:lnTo>
                  <a:lnTo>
                    <a:pt x="10" y="0"/>
                  </a:lnTo>
                  <a:lnTo>
                    <a:pt x="14" y="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48" name="Freeform 7252"/>
            <p:cNvSpPr>
              <a:spLocks/>
            </p:cNvSpPr>
            <p:nvPr/>
          </p:nvSpPr>
          <p:spPr bwMode="gray">
            <a:xfrm>
              <a:off x="6414326" y="3836822"/>
              <a:ext cx="174805" cy="307129"/>
            </a:xfrm>
            <a:custGeom>
              <a:avLst/>
              <a:gdLst>
                <a:gd name="T0" fmla="*/ 86 w 118"/>
                <a:gd name="T1" fmla="*/ 0 h 202"/>
                <a:gd name="T2" fmla="*/ 86 w 118"/>
                <a:gd name="T3" fmla="*/ 11 h 202"/>
                <a:gd name="T4" fmla="*/ 91 w 118"/>
                <a:gd name="T5" fmla="*/ 24 h 202"/>
                <a:gd name="T6" fmla="*/ 76 w 118"/>
                <a:gd name="T7" fmla="*/ 40 h 202"/>
                <a:gd name="T8" fmla="*/ 66 w 118"/>
                <a:gd name="T9" fmla="*/ 75 h 202"/>
                <a:gd name="T10" fmla="*/ 59 w 118"/>
                <a:gd name="T11" fmla="*/ 81 h 202"/>
                <a:gd name="T12" fmla="*/ 47 w 118"/>
                <a:gd name="T13" fmla="*/ 113 h 202"/>
                <a:gd name="T14" fmla="*/ 40 w 118"/>
                <a:gd name="T15" fmla="*/ 118 h 202"/>
                <a:gd name="T16" fmla="*/ 32 w 118"/>
                <a:gd name="T17" fmla="*/ 110 h 202"/>
                <a:gd name="T18" fmla="*/ 19 w 118"/>
                <a:gd name="T19" fmla="*/ 110 h 202"/>
                <a:gd name="T20" fmla="*/ 0 w 118"/>
                <a:gd name="T21" fmla="*/ 148 h 202"/>
                <a:gd name="T22" fmla="*/ 8 w 118"/>
                <a:gd name="T23" fmla="*/ 160 h 202"/>
                <a:gd name="T24" fmla="*/ 15 w 118"/>
                <a:gd name="T25" fmla="*/ 163 h 202"/>
                <a:gd name="T26" fmla="*/ 24 w 118"/>
                <a:gd name="T27" fmla="*/ 178 h 202"/>
                <a:gd name="T28" fmla="*/ 19 w 118"/>
                <a:gd name="T29" fmla="*/ 194 h 202"/>
                <a:gd name="T30" fmla="*/ 43 w 118"/>
                <a:gd name="T31" fmla="*/ 194 h 202"/>
                <a:gd name="T32" fmla="*/ 78 w 118"/>
                <a:gd name="T33" fmla="*/ 194 h 202"/>
                <a:gd name="T34" fmla="*/ 118 w 118"/>
                <a:gd name="T35" fmla="*/ 202 h 202"/>
                <a:gd name="T36" fmla="*/ 118 w 118"/>
                <a:gd name="T37" fmla="*/ 182 h 202"/>
                <a:gd name="T38" fmla="*/ 97 w 118"/>
                <a:gd name="T39" fmla="*/ 147 h 202"/>
                <a:gd name="T40" fmla="*/ 94 w 118"/>
                <a:gd name="T41" fmla="*/ 129 h 202"/>
                <a:gd name="T42" fmla="*/ 107 w 118"/>
                <a:gd name="T43" fmla="*/ 100 h 202"/>
                <a:gd name="T44" fmla="*/ 101 w 118"/>
                <a:gd name="T45" fmla="*/ 78 h 202"/>
                <a:gd name="T46" fmla="*/ 86 w 118"/>
                <a:gd name="T47" fmla="*/ 65 h 202"/>
                <a:gd name="T48" fmla="*/ 91 w 118"/>
                <a:gd name="T49" fmla="*/ 55 h 202"/>
                <a:gd name="T50" fmla="*/ 105 w 118"/>
                <a:gd name="T51" fmla="*/ 52 h 202"/>
                <a:gd name="T52" fmla="*/ 98 w 118"/>
                <a:gd name="T53" fmla="*/ 36 h 202"/>
                <a:gd name="T54" fmla="*/ 94 w 118"/>
                <a:gd name="T55" fmla="*/ 5 h 202"/>
                <a:gd name="T56" fmla="*/ 86 w 118"/>
                <a:gd name="T5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202">
                  <a:moveTo>
                    <a:pt x="86" y="0"/>
                  </a:moveTo>
                  <a:lnTo>
                    <a:pt x="86" y="11"/>
                  </a:lnTo>
                  <a:lnTo>
                    <a:pt x="91" y="24"/>
                  </a:lnTo>
                  <a:lnTo>
                    <a:pt x="76" y="40"/>
                  </a:lnTo>
                  <a:lnTo>
                    <a:pt x="66" y="75"/>
                  </a:lnTo>
                  <a:lnTo>
                    <a:pt x="59" y="81"/>
                  </a:lnTo>
                  <a:lnTo>
                    <a:pt x="47" y="113"/>
                  </a:lnTo>
                  <a:lnTo>
                    <a:pt x="40" y="118"/>
                  </a:lnTo>
                  <a:lnTo>
                    <a:pt x="32" y="110"/>
                  </a:lnTo>
                  <a:lnTo>
                    <a:pt x="19" y="110"/>
                  </a:lnTo>
                  <a:lnTo>
                    <a:pt x="0" y="148"/>
                  </a:lnTo>
                  <a:lnTo>
                    <a:pt x="8" y="160"/>
                  </a:lnTo>
                  <a:lnTo>
                    <a:pt x="15" y="163"/>
                  </a:lnTo>
                  <a:lnTo>
                    <a:pt x="24" y="178"/>
                  </a:lnTo>
                  <a:lnTo>
                    <a:pt x="19" y="194"/>
                  </a:lnTo>
                  <a:lnTo>
                    <a:pt x="43" y="194"/>
                  </a:lnTo>
                  <a:lnTo>
                    <a:pt x="78" y="194"/>
                  </a:lnTo>
                  <a:lnTo>
                    <a:pt x="118" y="202"/>
                  </a:lnTo>
                  <a:lnTo>
                    <a:pt x="118" y="182"/>
                  </a:lnTo>
                  <a:lnTo>
                    <a:pt x="97" y="147"/>
                  </a:lnTo>
                  <a:lnTo>
                    <a:pt x="94" y="129"/>
                  </a:lnTo>
                  <a:lnTo>
                    <a:pt x="107" y="100"/>
                  </a:lnTo>
                  <a:lnTo>
                    <a:pt x="101" y="78"/>
                  </a:lnTo>
                  <a:lnTo>
                    <a:pt x="86" y="65"/>
                  </a:lnTo>
                  <a:lnTo>
                    <a:pt x="91" y="55"/>
                  </a:lnTo>
                  <a:lnTo>
                    <a:pt x="105" y="52"/>
                  </a:lnTo>
                  <a:lnTo>
                    <a:pt x="98" y="36"/>
                  </a:lnTo>
                  <a:lnTo>
                    <a:pt x="94" y="5"/>
                  </a:lnTo>
                  <a:lnTo>
                    <a:pt x="86"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49" name="Freeform 7253"/>
            <p:cNvSpPr>
              <a:spLocks/>
            </p:cNvSpPr>
            <p:nvPr/>
          </p:nvSpPr>
          <p:spPr bwMode="gray">
            <a:xfrm>
              <a:off x="6414326" y="3836822"/>
              <a:ext cx="174805" cy="307129"/>
            </a:xfrm>
            <a:custGeom>
              <a:avLst/>
              <a:gdLst>
                <a:gd name="T0" fmla="*/ 86 w 118"/>
                <a:gd name="T1" fmla="*/ 0 h 202"/>
                <a:gd name="T2" fmla="*/ 86 w 118"/>
                <a:gd name="T3" fmla="*/ 11 h 202"/>
                <a:gd name="T4" fmla="*/ 91 w 118"/>
                <a:gd name="T5" fmla="*/ 24 h 202"/>
                <a:gd name="T6" fmla="*/ 76 w 118"/>
                <a:gd name="T7" fmla="*/ 40 h 202"/>
                <a:gd name="T8" fmla="*/ 66 w 118"/>
                <a:gd name="T9" fmla="*/ 75 h 202"/>
                <a:gd name="T10" fmla="*/ 59 w 118"/>
                <a:gd name="T11" fmla="*/ 81 h 202"/>
                <a:gd name="T12" fmla="*/ 47 w 118"/>
                <a:gd name="T13" fmla="*/ 113 h 202"/>
                <a:gd name="T14" fmla="*/ 40 w 118"/>
                <a:gd name="T15" fmla="*/ 118 h 202"/>
                <a:gd name="T16" fmla="*/ 32 w 118"/>
                <a:gd name="T17" fmla="*/ 110 h 202"/>
                <a:gd name="T18" fmla="*/ 19 w 118"/>
                <a:gd name="T19" fmla="*/ 110 h 202"/>
                <a:gd name="T20" fmla="*/ 0 w 118"/>
                <a:gd name="T21" fmla="*/ 148 h 202"/>
                <a:gd name="T22" fmla="*/ 8 w 118"/>
                <a:gd name="T23" fmla="*/ 160 h 202"/>
                <a:gd name="T24" fmla="*/ 15 w 118"/>
                <a:gd name="T25" fmla="*/ 163 h 202"/>
                <a:gd name="T26" fmla="*/ 24 w 118"/>
                <a:gd name="T27" fmla="*/ 178 h 202"/>
                <a:gd name="T28" fmla="*/ 19 w 118"/>
                <a:gd name="T29" fmla="*/ 194 h 202"/>
                <a:gd name="T30" fmla="*/ 43 w 118"/>
                <a:gd name="T31" fmla="*/ 194 h 202"/>
                <a:gd name="T32" fmla="*/ 78 w 118"/>
                <a:gd name="T33" fmla="*/ 194 h 202"/>
                <a:gd name="T34" fmla="*/ 118 w 118"/>
                <a:gd name="T35" fmla="*/ 202 h 202"/>
                <a:gd name="T36" fmla="*/ 118 w 118"/>
                <a:gd name="T37" fmla="*/ 182 h 202"/>
                <a:gd name="T38" fmla="*/ 97 w 118"/>
                <a:gd name="T39" fmla="*/ 147 h 202"/>
                <a:gd name="T40" fmla="*/ 94 w 118"/>
                <a:gd name="T41" fmla="*/ 129 h 202"/>
                <a:gd name="T42" fmla="*/ 107 w 118"/>
                <a:gd name="T43" fmla="*/ 100 h 202"/>
                <a:gd name="T44" fmla="*/ 101 w 118"/>
                <a:gd name="T45" fmla="*/ 78 h 202"/>
                <a:gd name="T46" fmla="*/ 86 w 118"/>
                <a:gd name="T47" fmla="*/ 65 h 202"/>
                <a:gd name="T48" fmla="*/ 91 w 118"/>
                <a:gd name="T49" fmla="*/ 55 h 202"/>
                <a:gd name="T50" fmla="*/ 105 w 118"/>
                <a:gd name="T51" fmla="*/ 52 h 202"/>
                <a:gd name="T52" fmla="*/ 98 w 118"/>
                <a:gd name="T53" fmla="*/ 36 h 202"/>
                <a:gd name="T54" fmla="*/ 94 w 118"/>
                <a:gd name="T55" fmla="*/ 5 h 202"/>
                <a:gd name="T56" fmla="*/ 86 w 118"/>
                <a:gd name="T5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202">
                  <a:moveTo>
                    <a:pt x="86" y="0"/>
                  </a:moveTo>
                  <a:lnTo>
                    <a:pt x="86" y="11"/>
                  </a:lnTo>
                  <a:lnTo>
                    <a:pt x="91" y="24"/>
                  </a:lnTo>
                  <a:lnTo>
                    <a:pt x="76" y="40"/>
                  </a:lnTo>
                  <a:lnTo>
                    <a:pt x="66" y="75"/>
                  </a:lnTo>
                  <a:lnTo>
                    <a:pt x="59" y="81"/>
                  </a:lnTo>
                  <a:lnTo>
                    <a:pt x="47" y="113"/>
                  </a:lnTo>
                  <a:lnTo>
                    <a:pt x="40" y="118"/>
                  </a:lnTo>
                  <a:lnTo>
                    <a:pt x="32" y="110"/>
                  </a:lnTo>
                  <a:lnTo>
                    <a:pt x="19" y="110"/>
                  </a:lnTo>
                  <a:lnTo>
                    <a:pt x="0" y="148"/>
                  </a:lnTo>
                  <a:lnTo>
                    <a:pt x="8" y="160"/>
                  </a:lnTo>
                  <a:lnTo>
                    <a:pt x="15" y="163"/>
                  </a:lnTo>
                  <a:lnTo>
                    <a:pt x="24" y="178"/>
                  </a:lnTo>
                  <a:lnTo>
                    <a:pt x="19" y="194"/>
                  </a:lnTo>
                  <a:lnTo>
                    <a:pt x="43" y="194"/>
                  </a:lnTo>
                  <a:lnTo>
                    <a:pt x="78" y="194"/>
                  </a:lnTo>
                  <a:lnTo>
                    <a:pt x="118" y="202"/>
                  </a:lnTo>
                  <a:lnTo>
                    <a:pt x="118" y="182"/>
                  </a:lnTo>
                  <a:lnTo>
                    <a:pt x="97" y="147"/>
                  </a:lnTo>
                  <a:lnTo>
                    <a:pt x="94" y="129"/>
                  </a:lnTo>
                  <a:lnTo>
                    <a:pt x="107" y="100"/>
                  </a:lnTo>
                  <a:lnTo>
                    <a:pt x="101" y="78"/>
                  </a:lnTo>
                  <a:lnTo>
                    <a:pt x="86" y="65"/>
                  </a:lnTo>
                  <a:lnTo>
                    <a:pt x="91" y="55"/>
                  </a:lnTo>
                  <a:lnTo>
                    <a:pt x="105" y="52"/>
                  </a:lnTo>
                  <a:lnTo>
                    <a:pt x="98" y="36"/>
                  </a:lnTo>
                  <a:lnTo>
                    <a:pt x="94" y="5"/>
                  </a:lnTo>
                  <a:lnTo>
                    <a:pt x="86"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50" name="Freeform 7254"/>
            <p:cNvSpPr>
              <a:spLocks/>
            </p:cNvSpPr>
            <p:nvPr/>
          </p:nvSpPr>
          <p:spPr bwMode="gray">
            <a:xfrm>
              <a:off x="6479508" y="4089215"/>
              <a:ext cx="168878" cy="232628"/>
            </a:xfrm>
            <a:custGeom>
              <a:avLst/>
              <a:gdLst>
                <a:gd name="T0" fmla="*/ 22 w 114"/>
                <a:gd name="T1" fmla="*/ 143 h 153"/>
                <a:gd name="T2" fmla="*/ 26 w 114"/>
                <a:gd name="T3" fmla="*/ 147 h 153"/>
                <a:gd name="T4" fmla="*/ 35 w 114"/>
                <a:gd name="T5" fmla="*/ 150 h 153"/>
                <a:gd name="T6" fmla="*/ 47 w 114"/>
                <a:gd name="T7" fmla="*/ 143 h 153"/>
                <a:gd name="T8" fmla="*/ 50 w 114"/>
                <a:gd name="T9" fmla="*/ 150 h 153"/>
                <a:gd name="T10" fmla="*/ 72 w 114"/>
                <a:gd name="T11" fmla="*/ 134 h 153"/>
                <a:gd name="T12" fmla="*/ 79 w 114"/>
                <a:gd name="T13" fmla="*/ 102 h 153"/>
                <a:gd name="T14" fmla="*/ 99 w 114"/>
                <a:gd name="T15" fmla="*/ 77 h 153"/>
                <a:gd name="T16" fmla="*/ 104 w 114"/>
                <a:gd name="T17" fmla="*/ 31 h 153"/>
                <a:gd name="T18" fmla="*/ 114 w 114"/>
                <a:gd name="T19" fmla="*/ 0 h 153"/>
                <a:gd name="T20" fmla="*/ 104 w 114"/>
                <a:gd name="T21" fmla="*/ 6 h 153"/>
                <a:gd name="T22" fmla="*/ 95 w 114"/>
                <a:gd name="T23" fmla="*/ 0 h 153"/>
                <a:gd name="T24" fmla="*/ 82 w 114"/>
                <a:gd name="T25" fmla="*/ 6 h 153"/>
                <a:gd name="T26" fmla="*/ 74 w 114"/>
                <a:gd name="T27" fmla="*/ 16 h 153"/>
                <a:gd name="T28" fmla="*/ 74 w 114"/>
                <a:gd name="T29" fmla="*/ 36 h 153"/>
                <a:gd name="T30" fmla="*/ 34 w 114"/>
                <a:gd name="T31" fmla="*/ 28 h 153"/>
                <a:gd name="T32" fmla="*/ 42 w 114"/>
                <a:gd name="T33" fmla="*/ 34 h 153"/>
                <a:gd name="T34" fmla="*/ 39 w 114"/>
                <a:gd name="T35" fmla="*/ 38 h 153"/>
                <a:gd name="T36" fmla="*/ 47 w 114"/>
                <a:gd name="T37" fmla="*/ 44 h 153"/>
                <a:gd name="T38" fmla="*/ 42 w 114"/>
                <a:gd name="T39" fmla="*/ 61 h 153"/>
                <a:gd name="T40" fmla="*/ 45 w 114"/>
                <a:gd name="T41" fmla="*/ 85 h 153"/>
                <a:gd name="T42" fmla="*/ 42 w 114"/>
                <a:gd name="T43" fmla="*/ 107 h 153"/>
                <a:gd name="T44" fmla="*/ 20 w 114"/>
                <a:gd name="T45" fmla="*/ 99 h 153"/>
                <a:gd name="T46" fmla="*/ 3 w 114"/>
                <a:gd name="T47" fmla="*/ 112 h 153"/>
                <a:gd name="T48" fmla="*/ 6 w 114"/>
                <a:gd name="T49" fmla="*/ 127 h 153"/>
                <a:gd name="T50" fmla="*/ 0 w 114"/>
                <a:gd name="T51" fmla="*/ 137 h 153"/>
                <a:gd name="T52" fmla="*/ 12 w 114"/>
                <a:gd name="T53" fmla="*/ 153 h 153"/>
                <a:gd name="T54" fmla="*/ 22 w 114"/>
                <a:gd name="T55" fmla="*/ 14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53">
                  <a:moveTo>
                    <a:pt x="22" y="143"/>
                  </a:moveTo>
                  <a:lnTo>
                    <a:pt x="26" y="147"/>
                  </a:lnTo>
                  <a:lnTo>
                    <a:pt x="35" y="150"/>
                  </a:lnTo>
                  <a:lnTo>
                    <a:pt x="47" y="143"/>
                  </a:lnTo>
                  <a:lnTo>
                    <a:pt x="50" y="150"/>
                  </a:lnTo>
                  <a:lnTo>
                    <a:pt x="72" y="134"/>
                  </a:lnTo>
                  <a:lnTo>
                    <a:pt x="79" y="102"/>
                  </a:lnTo>
                  <a:lnTo>
                    <a:pt x="99" y="77"/>
                  </a:lnTo>
                  <a:lnTo>
                    <a:pt x="104" y="31"/>
                  </a:lnTo>
                  <a:lnTo>
                    <a:pt x="114" y="0"/>
                  </a:lnTo>
                  <a:lnTo>
                    <a:pt x="104" y="6"/>
                  </a:lnTo>
                  <a:lnTo>
                    <a:pt x="95" y="0"/>
                  </a:lnTo>
                  <a:lnTo>
                    <a:pt x="82" y="6"/>
                  </a:lnTo>
                  <a:lnTo>
                    <a:pt x="74" y="16"/>
                  </a:lnTo>
                  <a:lnTo>
                    <a:pt x="74" y="36"/>
                  </a:lnTo>
                  <a:lnTo>
                    <a:pt x="34" y="28"/>
                  </a:lnTo>
                  <a:lnTo>
                    <a:pt x="42" y="34"/>
                  </a:lnTo>
                  <a:lnTo>
                    <a:pt x="39" y="38"/>
                  </a:lnTo>
                  <a:lnTo>
                    <a:pt x="47" y="44"/>
                  </a:lnTo>
                  <a:lnTo>
                    <a:pt x="42" y="61"/>
                  </a:lnTo>
                  <a:lnTo>
                    <a:pt x="45" y="85"/>
                  </a:lnTo>
                  <a:lnTo>
                    <a:pt x="42" y="107"/>
                  </a:lnTo>
                  <a:lnTo>
                    <a:pt x="20" y="99"/>
                  </a:lnTo>
                  <a:lnTo>
                    <a:pt x="3" y="112"/>
                  </a:lnTo>
                  <a:lnTo>
                    <a:pt x="6" y="127"/>
                  </a:lnTo>
                  <a:lnTo>
                    <a:pt x="0" y="137"/>
                  </a:lnTo>
                  <a:lnTo>
                    <a:pt x="12" y="153"/>
                  </a:lnTo>
                  <a:lnTo>
                    <a:pt x="22" y="14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51" name="Freeform 7255"/>
            <p:cNvSpPr>
              <a:spLocks/>
            </p:cNvSpPr>
            <p:nvPr/>
          </p:nvSpPr>
          <p:spPr bwMode="gray">
            <a:xfrm>
              <a:off x="6479508" y="4089215"/>
              <a:ext cx="168878" cy="232628"/>
            </a:xfrm>
            <a:custGeom>
              <a:avLst/>
              <a:gdLst>
                <a:gd name="T0" fmla="*/ 22 w 114"/>
                <a:gd name="T1" fmla="*/ 143 h 153"/>
                <a:gd name="T2" fmla="*/ 26 w 114"/>
                <a:gd name="T3" fmla="*/ 147 h 153"/>
                <a:gd name="T4" fmla="*/ 35 w 114"/>
                <a:gd name="T5" fmla="*/ 150 h 153"/>
                <a:gd name="T6" fmla="*/ 47 w 114"/>
                <a:gd name="T7" fmla="*/ 143 h 153"/>
                <a:gd name="T8" fmla="*/ 50 w 114"/>
                <a:gd name="T9" fmla="*/ 150 h 153"/>
                <a:gd name="T10" fmla="*/ 72 w 114"/>
                <a:gd name="T11" fmla="*/ 134 h 153"/>
                <a:gd name="T12" fmla="*/ 79 w 114"/>
                <a:gd name="T13" fmla="*/ 102 h 153"/>
                <a:gd name="T14" fmla="*/ 99 w 114"/>
                <a:gd name="T15" fmla="*/ 77 h 153"/>
                <a:gd name="T16" fmla="*/ 104 w 114"/>
                <a:gd name="T17" fmla="*/ 31 h 153"/>
                <a:gd name="T18" fmla="*/ 114 w 114"/>
                <a:gd name="T19" fmla="*/ 0 h 153"/>
                <a:gd name="T20" fmla="*/ 104 w 114"/>
                <a:gd name="T21" fmla="*/ 6 h 153"/>
                <a:gd name="T22" fmla="*/ 95 w 114"/>
                <a:gd name="T23" fmla="*/ 0 h 153"/>
                <a:gd name="T24" fmla="*/ 82 w 114"/>
                <a:gd name="T25" fmla="*/ 6 h 153"/>
                <a:gd name="T26" fmla="*/ 74 w 114"/>
                <a:gd name="T27" fmla="*/ 16 h 153"/>
                <a:gd name="T28" fmla="*/ 74 w 114"/>
                <a:gd name="T29" fmla="*/ 36 h 153"/>
                <a:gd name="T30" fmla="*/ 34 w 114"/>
                <a:gd name="T31" fmla="*/ 28 h 153"/>
                <a:gd name="T32" fmla="*/ 42 w 114"/>
                <a:gd name="T33" fmla="*/ 34 h 153"/>
                <a:gd name="T34" fmla="*/ 39 w 114"/>
                <a:gd name="T35" fmla="*/ 38 h 153"/>
                <a:gd name="T36" fmla="*/ 47 w 114"/>
                <a:gd name="T37" fmla="*/ 44 h 153"/>
                <a:gd name="T38" fmla="*/ 42 w 114"/>
                <a:gd name="T39" fmla="*/ 61 h 153"/>
                <a:gd name="T40" fmla="*/ 45 w 114"/>
                <a:gd name="T41" fmla="*/ 85 h 153"/>
                <a:gd name="T42" fmla="*/ 42 w 114"/>
                <a:gd name="T43" fmla="*/ 107 h 153"/>
                <a:gd name="T44" fmla="*/ 20 w 114"/>
                <a:gd name="T45" fmla="*/ 99 h 153"/>
                <a:gd name="T46" fmla="*/ 3 w 114"/>
                <a:gd name="T47" fmla="*/ 112 h 153"/>
                <a:gd name="T48" fmla="*/ 6 w 114"/>
                <a:gd name="T49" fmla="*/ 127 h 153"/>
                <a:gd name="T50" fmla="*/ 0 w 114"/>
                <a:gd name="T51" fmla="*/ 137 h 153"/>
                <a:gd name="T52" fmla="*/ 12 w 114"/>
                <a:gd name="T53" fmla="*/ 153 h 153"/>
                <a:gd name="T54" fmla="*/ 22 w 114"/>
                <a:gd name="T55" fmla="*/ 14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53">
                  <a:moveTo>
                    <a:pt x="22" y="143"/>
                  </a:moveTo>
                  <a:lnTo>
                    <a:pt x="26" y="147"/>
                  </a:lnTo>
                  <a:lnTo>
                    <a:pt x="35" y="150"/>
                  </a:lnTo>
                  <a:lnTo>
                    <a:pt x="47" y="143"/>
                  </a:lnTo>
                  <a:lnTo>
                    <a:pt x="50" y="150"/>
                  </a:lnTo>
                  <a:lnTo>
                    <a:pt x="72" y="134"/>
                  </a:lnTo>
                  <a:lnTo>
                    <a:pt x="79" y="102"/>
                  </a:lnTo>
                  <a:lnTo>
                    <a:pt x="99" y="77"/>
                  </a:lnTo>
                  <a:lnTo>
                    <a:pt x="104" y="31"/>
                  </a:lnTo>
                  <a:lnTo>
                    <a:pt x="114" y="0"/>
                  </a:lnTo>
                  <a:lnTo>
                    <a:pt x="104" y="6"/>
                  </a:lnTo>
                  <a:lnTo>
                    <a:pt x="95" y="0"/>
                  </a:lnTo>
                  <a:lnTo>
                    <a:pt x="82" y="6"/>
                  </a:lnTo>
                  <a:lnTo>
                    <a:pt x="74" y="16"/>
                  </a:lnTo>
                  <a:lnTo>
                    <a:pt x="74" y="36"/>
                  </a:lnTo>
                  <a:lnTo>
                    <a:pt x="34" y="28"/>
                  </a:lnTo>
                  <a:lnTo>
                    <a:pt x="42" y="34"/>
                  </a:lnTo>
                  <a:lnTo>
                    <a:pt x="39" y="38"/>
                  </a:lnTo>
                  <a:lnTo>
                    <a:pt x="47" y="44"/>
                  </a:lnTo>
                  <a:lnTo>
                    <a:pt x="42" y="61"/>
                  </a:lnTo>
                  <a:lnTo>
                    <a:pt x="45" y="85"/>
                  </a:lnTo>
                  <a:lnTo>
                    <a:pt x="42" y="107"/>
                  </a:lnTo>
                  <a:lnTo>
                    <a:pt x="20" y="99"/>
                  </a:lnTo>
                  <a:lnTo>
                    <a:pt x="3" y="112"/>
                  </a:lnTo>
                  <a:lnTo>
                    <a:pt x="6" y="127"/>
                  </a:lnTo>
                  <a:lnTo>
                    <a:pt x="0" y="137"/>
                  </a:lnTo>
                  <a:lnTo>
                    <a:pt x="12" y="153"/>
                  </a:lnTo>
                  <a:lnTo>
                    <a:pt x="22" y="14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52" name="Freeform 7256"/>
            <p:cNvSpPr>
              <a:spLocks/>
            </p:cNvSpPr>
            <p:nvPr/>
          </p:nvSpPr>
          <p:spPr bwMode="gray">
            <a:xfrm>
              <a:off x="6421733" y="4131789"/>
              <a:ext cx="127399" cy="165729"/>
            </a:xfrm>
            <a:custGeom>
              <a:avLst/>
              <a:gdLst>
                <a:gd name="T0" fmla="*/ 81 w 86"/>
                <a:gd name="T1" fmla="*/ 6 h 109"/>
                <a:gd name="T2" fmla="*/ 78 w 86"/>
                <a:gd name="T3" fmla="*/ 10 h 109"/>
                <a:gd name="T4" fmla="*/ 86 w 86"/>
                <a:gd name="T5" fmla="*/ 16 h 109"/>
                <a:gd name="T6" fmla="*/ 81 w 86"/>
                <a:gd name="T7" fmla="*/ 33 h 109"/>
                <a:gd name="T8" fmla="*/ 84 w 86"/>
                <a:gd name="T9" fmla="*/ 57 h 109"/>
                <a:gd name="T10" fmla="*/ 81 w 86"/>
                <a:gd name="T11" fmla="*/ 79 h 109"/>
                <a:gd name="T12" fmla="*/ 59 w 86"/>
                <a:gd name="T13" fmla="*/ 71 h 109"/>
                <a:gd name="T14" fmla="*/ 42 w 86"/>
                <a:gd name="T15" fmla="*/ 84 h 109"/>
                <a:gd name="T16" fmla="*/ 45 w 86"/>
                <a:gd name="T17" fmla="*/ 99 h 109"/>
                <a:gd name="T18" fmla="*/ 39 w 86"/>
                <a:gd name="T19" fmla="*/ 109 h 109"/>
                <a:gd name="T20" fmla="*/ 17 w 86"/>
                <a:gd name="T21" fmla="*/ 86 h 109"/>
                <a:gd name="T22" fmla="*/ 0 w 86"/>
                <a:gd name="T23" fmla="*/ 52 h 109"/>
                <a:gd name="T24" fmla="*/ 7 w 86"/>
                <a:gd name="T25" fmla="*/ 45 h 109"/>
                <a:gd name="T26" fmla="*/ 10 w 86"/>
                <a:gd name="T27" fmla="*/ 38 h 109"/>
                <a:gd name="T28" fmla="*/ 14 w 86"/>
                <a:gd name="T29" fmla="*/ 22 h 109"/>
                <a:gd name="T30" fmla="*/ 39 w 86"/>
                <a:gd name="T31" fmla="*/ 17 h 109"/>
                <a:gd name="T32" fmla="*/ 38 w 86"/>
                <a:gd name="T33" fmla="*/ 0 h 109"/>
                <a:gd name="T34" fmla="*/ 73 w 86"/>
                <a:gd name="T35" fmla="*/ 0 h 109"/>
                <a:gd name="T36" fmla="*/ 81 w 86"/>
                <a:gd name="T37" fmla="*/ 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09">
                  <a:moveTo>
                    <a:pt x="81" y="6"/>
                  </a:moveTo>
                  <a:lnTo>
                    <a:pt x="78" y="10"/>
                  </a:lnTo>
                  <a:lnTo>
                    <a:pt x="86" y="16"/>
                  </a:lnTo>
                  <a:lnTo>
                    <a:pt x="81" y="33"/>
                  </a:lnTo>
                  <a:lnTo>
                    <a:pt x="84" y="57"/>
                  </a:lnTo>
                  <a:lnTo>
                    <a:pt x="81" y="79"/>
                  </a:lnTo>
                  <a:lnTo>
                    <a:pt x="59" y="71"/>
                  </a:lnTo>
                  <a:lnTo>
                    <a:pt x="42" y="84"/>
                  </a:lnTo>
                  <a:lnTo>
                    <a:pt x="45" y="99"/>
                  </a:lnTo>
                  <a:lnTo>
                    <a:pt x="39" y="109"/>
                  </a:lnTo>
                  <a:lnTo>
                    <a:pt x="17" y="86"/>
                  </a:lnTo>
                  <a:lnTo>
                    <a:pt x="0" y="52"/>
                  </a:lnTo>
                  <a:lnTo>
                    <a:pt x="7" y="45"/>
                  </a:lnTo>
                  <a:lnTo>
                    <a:pt x="10" y="38"/>
                  </a:lnTo>
                  <a:lnTo>
                    <a:pt x="14" y="22"/>
                  </a:lnTo>
                  <a:lnTo>
                    <a:pt x="39" y="17"/>
                  </a:lnTo>
                  <a:lnTo>
                    <a:pt x="38" y="0"/>
                  </a:lnTo>
                  <a:lnTo>
                    <a:pt x="73" y="0"/>
                  </a:lnTo>
                  <a:lnTo>
                    <a:pt x="81" y="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53" name="Freeform 7257"/>
            <p:cNvSpPr>
              <a:spLocks/>
            </p:cNvSpPr>
            <p:nvPr/>
          </p:nvSpPr>
          <p:spPr bwMode="gray">
            <a:xfrm>
              <a:off x="6421733" y="4131789"/>
              <a:ext cx="127399" cy="165729"/>
            </a:xfrm>
            <a:custGeom>
              <a:avLst/>
              <a:gdLst>
                <a:gd name="T0" fmla="*/ 81 w 86"/>
                <a:gd name="T1" fmla="*/ 6 h 109"/>
                <a:gd name="T2" fmla="*/ 78 w 86"/>
                <a:gd name="T3" fmla="*/ 10 h 109"/>
                <a:gd name="T4" fmla="*/ 86 w 86"/>
                <a:gd name="T5" fmla="*/ 16 h 109"/>
                <a:gd name="T6" fmla="*/ 81 w 86"/>
                <a:gd name="T7" fmla="*/ 33 h 109"/>
                <a:gd name="T8" fmla="*/ 84 w 86"/>
                <a:gd name="T9" fmla="*/ 57 h 109"/>
                <a:gd name="T10" fmla="*/ 81 w 86"/>
                <a:gd name="T11" fmla="*/ 79 h 109"/>
                <a:gd name="T12" fmla="*/ 59 w 86"/>
                <a:gd name="T13" fmla="*/ 71 h 109"/>
                <a:gd name="T14" fmla="*/ 42 w 86"/>
                <a:gd name="T15" fmla="*/ 84 h 109"/>
                <a:gd name="T16" fmla="*/ 45 w 86"/>
                <a:gd name="T17" fmla="*/ 99 h 109"/>
                <a:gd name="T18" fmla="*/ 39 w 86"/>
                <a:gd name="T19" fmla="*/ 109 h 109"/>
                <a:gd name="T20" fmla="*/ 17 w 86"/>
                <a:gd name="T21" fmla="*/ 86 h 109"/>
                <a:gd name="T22" fmla="*/ 0 w 86"/>
                <a:gd name="T23" fmla="*/ 52 h 109"/>
                <a:gd name="T24" fmla="*/ 7 w 86"/>
                <a:gd name="T25" fmla="*/ 45 h 109"/>
                <a:gd name="T26" fmla="*/ 10 w 86"/>
                <a:gd name="T27" fmla="*/ 38 h 109"/>
                <a:gd name="T28" fmla="*/ 14 w 86"/>
                <a:gd name="T29" fmla="*/ 22 h 109"/>
                <a:gd name="T30" fmla="*/ 39 w 86"/>
                <a:gd name="T31" fmla="*/ 17 h 109"/>
                <a:gd name="T32" fmla="*/ 38 w 86"/>
                <a:gd name="T33" fmla="*/ 0 h 109"/>
                <a:gd name="T34" fmla="*/ 73 w 86"/>
                <a:gd name="T35" fmla="*/ 0 h 109"/>
                <a:gd name="T36" fmla="*/ 81 w 86"/>
                <a:gd name="T37" fmla="*/ 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09">
                  <a:moveTo>
                    <a:pt x="81" y="6"/>
                  </a:moveTo>
                  <a:lnTo>
                    <a:pt x="78" y="10"/>
                  </a:lnTo>
                  <a:lnTo>
                    <a:pt x="86" y="16"/>
                  </a:lnTo>
                  <a:lnTo>
                    <a:pt x="81" y="33"/>
                  </a:lnTo>
                  <a:lnTo>
                    <a:pt x="84" y="57"/>
                  </a:lnTo>
                  <a:lnTo>
                    <a:pt x="81" y="79"/>
                  </a:lnTo>
                  <a:lnTo>
                    <a:pt x="59" y="71"/>
                  </a:lnTo>
                  <a:lnTo>
                    <a:pt x="42" y="84"/>
                  </a:lnTo>
                  <a:lnTo>
                    <a:pt x="45" y="99"/>
                  </a:lnTo>
                  <a:lnTo>
                    <a:pt x="39" y="109"/>
                  </a:lnTo>
                  <a:lnTo>
                    <a:pt x="17" y="86"/>
                  </a:lnTo>
                  <a:lnTo>
                    <a:pt x="0" y="52"/>
                  </a:lnTo>
                  <a:lnTo>
                    <a:pt x="7" y="45"/>
                  </a:lnTo>
                  <a:lnTo>
                    <a:pt x="10" y="38"/>
                  </a:lnTo>
                  <a:lnTo>
                    <a:pt x="14" y="22"/>
                  </a:lnTo>
                  <a:lnTo>
                    <a:pt x="39" y="17"/>
                  </a:lnTo>
                  <a:lnTo>
                    <a:pt x="38" y="0"/>
                  </a:lnTo>
                  <a:lnTo>
                    <a:pt x="73" y="0"/>
                  </a:lnTo>
                  <a:lnTo>
                    <a:pt x="81" y="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54" name="Freeform 7258"/>
            <p:cNvSpPr>
              <a:spLocks/>
            </p:cNvSpPr>
            <p:nvPr/>
          </p:nvSpPr>
          <p:spPr bwMode="gray">
            <a:xfrm>
              <a:off x="6432102" y="4131789"/>
              <a:ext cx="47405" cy="33450"/>
            </a:xfrm>
            <a:custGeom>
              <a:avLst/>
              <a:gdLst>
                <a:gd name="T0" fmla="*/ 32 w 32"/>
                <a:gd name="T1" fmla="*/ 17 h 22"/>
                <a:gd name="T2" fmla="*/ 31 w 32"/>
                <a:gd name="T3" fmla="*/ 0 h 22"/>
                <a:gd name="T4" fmla="*/ 7 w 32"/>
                <a:gd name="T5" fmla="*/ 0 h 22"/>
                <a:gd name="T6" fmla="*/ 0 w 32"/>
                <a:gd name="T7" fmla="*/ 17 h 22"/>
                <a:gd name="T8" fmla="*/ 6 w 32"/>
                <a:gd name="T9" fmla="*/ 22 h 22"/>
                <a:gd name="T10" fmla="*/ 32 w 32"/>
                <a:gd name="T11" fmla="*/ 17 h 22"/>
              </a:gdLst>
              <a:ahLst/>
              <a:cxnLst>
                <a:cxn ang="0">
                  <a:pos x="T0" y="T1"/>
                </a:cxn>
                <a:cxn ang="0">
                  <a:pos x="T2" y="T3"/>
                </a:cxn>
                <a:cxn ang="0">
                  <a:pos x="T4" y="T5"/>
                </a:cxn>
                <a:cxn ang="0">
                  <a:pos x="T6" y="T7"/>
                </a:cxn>
                <a:cxn ang="0">
                  <a:pos x="T8" y="T9"/>
                </a:cxn>
                <a:cxn ang="0">
                  <a:pos x="T10" y="T11"/>
                </a:cxn>
              </a:cxnLst>
              <a:rect l="0" t="0" r="r" b="b"/>
              <a:pathLst>
                <a:path w="32" h="22">
                  <a:moveTo>
                    <a:pt x="32" y="17"/>
                  </a:moveTo>
                  <a:lnTo>
                    <a:pt x="31" y="0"/>
                  </a:lnTo>
                  <a:lnTo>
                    <a:pt x="7" y="0"/>
                  </a:lnTo>
                  <a:lnTo>
                    <a:pt x="0" y="17"/>
                  </a:lnTo>
                  <a:lnTo>
                    <a:pt x="6" y="22"/>
                  </a:lnTo>
                  <a:lnTo>
                    <a:pt x="32" y="1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55" name="Freeform 7259"/>
            <p:cNvSpPr>
              <a:spLocks/>
            </p:cNvSpPr>
            <p:nvPr/>
          </p:nvSpPr>
          <p:spPr bwMode="gray">
            <a:xfrm>
              <a:off x="6432102" y="4131789"/>
              <a:ext cx="47405" cy="33450"/>
            </a:xfrm>
            <a:custGeom>
              <a:avLst/>
              <a:gdLst>
                <a:gd name="T0" fmla="*/ 32 w 32"/>
                <a:gd name="T1" fmla="*/ 17 h 22"/>
                <a:gd name="T2" fmla="*/ 31 w 32"/>
                <a:gd name="T3" fmla="*/ 0 h 22"/>
                <a:gd name="T4" fmla="*/ 7 w 32"/>
                <a:gd name="T5" fmla="*/ 0 h 22"/>
                <a:gd name="T6" fmla="*/ 0 w 32"/>
                <a:gd name="T7" fmla="*/ 17 h 22"/>
                <a:gd name="T8" fmla="*/ 6 w 32"/>
                <a:gd name="T9" fmla="*/ 22 h 22"/>
                <a:gd name="T10" fmla="*/ 32 w 32"/>
                <a:gd name="T11" fmla="*/ 17 h 22"/>
              </a:gdLst>
              <a:ahLst/>
              <a:cxnLst>
                <a:cxn ang="0">
                  <a:pos x="T0" y="T1"/>
                </a:cxn>
                <a:cxn ang="0">
                  <a:pos x="T2" y="T3"/>
                </a:cxn>
                <a:cxn ang="0">
                  <a:pos x="T4" y="T5"/>
                </a:cxn>
                <a:cxn ang="0">
                  <a:pos x="T6" y="T7"/>
                </a:cxn>
                <a:cxn ang="0">
                  <a:pos x="T8" y="T9"/>
                </a:cxn>
                <a:cxn ang="0">
                  <a:pos x="T10" y="T11"/>
                </a:cxn>
              </a:cxnLst>
              <a:rect l="0" t="0" r="r" b="b"/>
              <a:pathLst>
                <a:path w="32" h="22">
                  <a:moveTo>
                    <a:pt x="32" y="17"/>
                  </a:moveTo>
                  <a:lnTo>
                    <a:pt x="31" y="0"/>
                  </a:lnTo>
                  <a:lnTo>
                    <a:pt x="7" y="0"/>
                  </a:lnTo>
                  <a:lnTo>
                    <a:pt x="0" y="17"/>
                  </a:lnTo>
                  <a:lnTo>
                    <a:pt x="6" y="22"/>
                  </a:lnTo>
                  <a:lnTo>
                    <a:pt x="32" y="1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56" name="Freeform 7260"/>
            <p:cNvSpPr>
              <a:spLocks/>
            </p:cNvSpPr>
            <p:nvPr/>
          </p:nvSpPr>
          <p:spPr bwMode="gray">
            <a:xfrm>
              <a:off x="6146193" y="3890038"/>
              <a:ext cx="102216" cy="170289"/>
            </a:xfrm>
            <a:custGeom>
              <a:avLst/>
              <a:gdLst>
                <a:gd name="T0" fmla="*/ 62 w 69"/>
                <a:gd name="T1" fmla="*/ 75 h 112"/>
                <a:gd name="T2" fmla="*/ 59 w 69"/>
                <a:gd name="T3" fmla="*/ 38 h 112"/>
                <a:gd name="T4" fmla="*/ 47 w 69"/>
                <a:gd name="T5" fmla="*/ 0 h 112"/>
                <a:gd name="T6" fmla="*/ 9 w 69"/>
                <a:gd name="T7" fmla="*/ 3 h 112"/>
                <a:gd name="T8" fmla="*/ 6 w 69"/>
                <a:gd name="T9" fmla="*/ 5 h 112"/>
                <a:gd name="T10" fmla="*/ 9 w 69"/>
                <a:gd name="T11" fmla="*/ 27 h 112"/>
                <a:gd name="T12" fmla="*/ 13 w 69"/>
                <a:gd name="T13" fmla="*/ 51 h 112"/>
                <a:gd name="T14" fmla="*/ 2 w 69"/>
                <a:gd name="T15" fmla="*/ 80 h 112"/>
                <a:gd name="T16" fmla="*/ 9 w 69"/>
                <a:gd name="T17" fmla="*/ 105 h 112"/>
                <a:gd name="T18" fmla="*/ 0 w 69"/>
                <a:gd name="T19" fmla="*/ 108 h 112"/>
                <a:gd name="T20" fmla="*/ 19 w 69"/>
                <a:gd name="T21" fmla="*/ 112 h 112"/>
                <a:gd name="T22" fmla="*/ 54 w 69"/>
                <a:gd name="T23" fmla="*/ 94 h 112"/>
                <a:gd name="T24" fmla="*/ 66 w 69"/>
                <a:gd name="T25" fmla="*/ 94 h 112"/>
                <a:gd name="T26" fmla="*/ 69 w 69"/>
                <a:gd name="T27" fmla="*/ 89 h 112"/>
                <a:gd name="T28" fmla="*/ 62 w 69"/>
                <a:gd name="T29" fmla="*/ 7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112">
                  <a:moveTo>
                    <a:pt x="62" y="75"/>
                  </a:moveTo>
                  <a:lnTo>
                    <a:pt x="59" y="38"/>
                  </a:lnTo>
                  <a:lnTo>
                    <a:pt x="47" y="0"/>
                  </a:lnTo>
                  <a:lnTo>
                    <a:pt x="9" y="3"/>
                  </a:lnTo>
                  <a:lnTo>
                    <a:pt x="6" y="5"/>
                  </a:lnTo>
                  <a:lnTo>
                    <a:pt x="9" y="27"/>
                  </a:lnTo>
                  <a:lnTo>
                    <a:pt x="13" y="51"/>
                  </a:lnTo>
                  <a:lnTo>
                    <a:pt x="2" y="80"/>
                  </a:lnTo>
                  <a:lnTo>
                    <a:pt x="9" y="105"/>
                  </a:lnTo>
                  <a:lnTo>
                    <a:pt x="0" y="108"/>
                  </a:lnTo>
                  <a:lnTo>
                    <a:pt x="19" y="112"/>
                  </a:lnTo>
                  <a:lnTo>
                    <a:pt x="54" y="94"/>
                  </a:lnTo>
                  <a:lnTo>
                    <a:pt x="66" y="94"/>
                  </a:lnTo>
                  <a:lnTo>
                    <a:pt x="69" y="89"/>
                  </a:lnTo>
                  <a:lnTo>
                    <a:pt x="62" y="7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57" name="Freeform 7261"/>
            <p:cNvSpPr>
              <a:spLocks/>
            </p:cNvSpPr>
            <p:nvPr/>
          </p:nvSpPr>
          <p:spPr bwMode="gray">
            <a:xfrm>
              <a:off x="6146193" y="3890038"/>
              <a:ext cx="102216" cy="170289"/>
            </a:xfrm>
            <a:custGeom>
              <a:avLst/>
              <a:gdLst>
                <a:gd name="T0" fmla="*/ 62 w 69"/>
                <a:gd name="T1" fmla="*/ 75 h 112"/>
                <a:gd name="T2" fmla="*/ 59 w 69"/>
                <a:gd name="T3" fmla="*/ 38 h 112"/>
                <a:gd name="T4" fmla="*/ 47 w 69"/>
                <a:gd name="T5" fmla="*/ 0 h 112"/>
                <a:gd name="T6" fmla="*/ 9 w 69"/>
                <a:gd name="T7" fmla="*/ 3 h 112"/>
                <a:gd name="T8" fmla="*/ 6 w 69"/>
                <a:gd name="T9" fmla="*/ 5 h 112"/>
                <a:gd name="T10" fmla="*/ 9 w 69"/>
                <a:gd name="T11" fmla="*/ 27 h 112"/>
                <a:gd name="T12" fmla="*/ 13 w 69"/>
                <a:gd name="T13" fmla="*/ 51 h 112"/>
                <a:gd name="T14" fmla="*/ 2 w 69"/>
                <a:gd name="T15" fmla="*/ 80 h 112"/>
                <a:gd name="T16" fmla="*/ 9 w 69"/>
                <a:gd name="T17" fmla="*/ 105 h 112"/>
                <a:gd name="T18" fmla="*/ 0 w 69"/>
                <a:gd name="T19" fmla="*/ 108 h 112"/>
                <a:gd name="T20" fmla="*/ 19 w 69"/>
                <a:gd name="T21" fmla="*/ 112 h 112"/>
                <a:gd name="T22" fmla="*/ 54 w 69"/>
                <a:gd name="T23" fmla="*/ 94 h 112"/>
                <a:gd name="T24" fmla="*/ 66 w 69"/>
                <a:gd name="T25" fmla="*/ 94 h 112"/>
                <a:gd name="T26" fmla="*/ 69 w 69"/>
                <a:gd name="T27" fmla="*/ 89 h 112"/>
                <a:gd name="T28" fmla="*/ 62 w 69"/>
                <a:gd name="T29" fmla="*/ 7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112">
                  <a:moveTo>
                    <a:pt x="62" y="75"/>
                  </a:moveTo>
                  <a:lnTo>
                    <a:pt x="59" y="38"/>
                  </a:lnTo>
                  <a:lnTo>
                    <a:pt x="47" y="0"/>
                  </a:lnTo>
                  <a:lnTo>
                    <a:pt x="9" y="3"/>
                  </a:lnTo>
                  <a:lnTo>
                    <a:pt x="6" y="5"/>
                  </a:lnTo>
                  <a:lnTo>
                    <a:pt x="9" y="27"/>
                  </a:lnTo>
                  <a:lnTo>
                    <a:pt x="13" y="51"/>
                  </a:lnTo>
                  <a:lnTo>
                    <a:pt x="2" y="80"/>
                  </a:lnTo>
                  <a:lnTo>
                    <a:pt x="9" y="105"/>
                  </a:lnTo>
                  <a:lnTo>
                    <a:pt x="0" y="108"/>
                  </a:lnTo>
                  <a:lnTo>
                    <a:pt x="19" y="112"/>
                  </a:lnTo>
                  <a:lnTo>
                    <a:pt x="54" y="94"/>
                  </a:lnTo>
                  <a:lnTo>
                    <a:pt x="66" y="94"/>
                  </a:lnTo>
                  <a:lnTo>
                    <a:pt x="69" y="89"/>
                  </a:lnTo>
                  <a:lnTo>
                    <a:pt x="62" y="7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58" name="Freeform 7262"/>
            <p:cNvSpPr>
              <a:spLocks/>
            </p:cNvSpPr>
            <p:nvPr/>
          </p:nvSpPr>
          <p:spPr bwMode="gray">
            <a:xfrm>
              <a:off x="6215819" y="3890038"/>
              <a:ext cx="50368" cy="135319"/>
            </a:xfrm>
            <a:custGeom>
              <a:avLst/>
              <a:gdLst>
                <a:gd name="T0" fmla="*/ 15 w 34"/>
                <a:gd name="T1" fmla="*/ 75 h 89"/>
                <a:gd name="T2" fmla="*/ 12 w 34"/>
                <a:gd name="T3" fmla="*/ 38 h 89"/>
                <a:gd name="T4" fmla="*/ 0 w 34"/>
                <a:gd name="T5" fmla="*/ 0 h 89"/>
                <a:gd name="T6" fmla="*/ 17 w 34"/>
                <a:gd name="T7" fmla="*/ 3 h 89"/>
                <a:gd name="T8" fmla="*/ 15 w 34"/>
                <a:gd name="T9" fmla="*/ 13 h 89"/>
                <a:gd name="T10" fmla="*/ 25 w 34"/>
                <a:gd name="T11" fmla="*/ 24 h 89"/>
                <a:gd name="T12" fmla="*/ 31 w 34"/>
                <a:gd name="T13" fmla="*/ 45 h 89"/>
                <a:gd name="T14" fmla="*/ 34 w 34"/>
                <a:gd name="T15" fmla="*/ 87 h 89"/>
                <a:gd name="T16" fmla="*/ 22 w 34"/>
                <a:gd name="T17" fmla="*/ 89 h 89"/>
                <a:gd name="T18" fmla="*/ 15 w 34"/>
                <a:gd name="T19"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89">
                  <a:moveTo>
                    <a:pt x="15" y="75"/>
                  </a:moveTo>
                  <a:lnTo>
                    <a:pt x="12" y="38"/>
                  </a:lnTo>
                  <a:lnTo>
                    <a:pt x="0" y="0"/>
                  </a:lnTo>
                  <a:lnTo>
                    <a:pt x="17" y="3"/>
                  </a:lnTo>
                  <a:lnTo>
                    <a:pt x="15" y="13"/>
                  </a:lnTo>
                  <a:lnTo>
                    <a:pt x="25" y="24"/>
                  </a:lnTo>
                  <a:lnTo>
                    <a:pt x="31" y="45"/>
                  </a:lnTo>
                  <a:lnTo>
                    <a:pt x="34" y="87"/>
                  </a:lnTo>
                  <a:lnTo>
                    <a:pt x="22" y="89"/>
                  </a:lnTo>
                  <a:lnTo>
                    <a:pt x="15" y="7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59" name="Freeform 7263"/>
            <p:cNvSpPr>
              <a:spLocks/>
            </p:cNvSpPr>
            <p:nvPr/>
          </p:nvSpPr>
          <p:spPr bwMode="gray">
            <a:xfrm>
              <a:off x="6215819" y="3890038"/>
              <a:ext cx="50368" cy="135319"/>
            </a:xfrm>
            <a:custGeom>
              <a:avLst/>
              <a:gdLst>
                <a:gd name="T0" fmla="*/ 15 w 34"/>
                <a:gd name="T1" fmla="*/ 75 h 89"/>
                <a:gd name="T2" fmla="*/ 12 w 34"/>
                <a:gd name="T3" fmla="*/ 38 h 89"/>
                <a:gd name="T4" fmla="*/ 0 w 34"/>
                <a:gd name="T5" fmla="*/ 0 h 89"/>
                <a:gd name="T6" fmla="*/ 17 w 34"/>
                <a:gd name="T7" fmla="*/ 3 h 89"/>
                <a:gd name="T8" fmla="*/ 15 w 34"/>
                <a:gd name="T9" fmla="*/ 13 h 89"/>
                <a:gd name="T10" fmla="*/ 25 w 34"/>
                <a:gd name="T11" fmla="*/ 24 h 89"/>
                <a:gd name="T12" fmla="*/ 31 w 34"/>
                <a:gd name="T13" fmla="*/ 45 h 89"/>
                <a:gd name="T14" fmla="*/ 34 w 34"/>
                <a:gd name="T15" fmla="*/ 87 h 89"/>
                <a:gd name="T16" fmla="*/ 22 w 34"/>
                <a:gd name="T17" fmla="*/ 89 h 89"/>
                <a:gd name="T18" fmla="*/ 15 w 34"/>
                <a:gd name="T19"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89">
                  <a:moveTo>
                    <a:pt x="15" y="75"/>
                  </a:moveTo>
                  <a:lnTo>
                    <a:pt x="12" y="38"/>
                  </a:lnTo>
                  <a:lnTo>
                    <a:pt x="0" y="0"/>
                  </a:lnTo>
                  <a:lnTo>
                    <a:pt x="17" y="3"/>
                  </a:lnTo>
                  <a:lnTo>
                    <a:pt x="15" y="13"/>
                  </a:lnTo>
                  <a:lnTo>
                    <a:pt x="25" y="24"/>
                  </a:lnTo>
                  <a:lnTo>
                    <a:pt x="31" y="45"/>
                  </a:lnTo>
                  <a:lnTo>
                    <a:pt x="34" y="87"/>
                  </a:lnTo>
                  <a:lnTo>
                    <a:pt x="22" y="89"/>
                  </a:lnTo>
                  <a:lnTo>
                    <a:pt x="15" y="7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60" name="Freeform 7264"/>
            <p:cNvSpPr>
              <a:spLocks/>
            </p:cNvSpPr>
            <p:nvPr/>
          </p:nvSpPr>
          <p:spPr bwMode="gray">
            <a:xfrm>
              <a:off x="6281000" y="3818577"/>
              <a:ext cx="268133" cy="255435"/>
            </a:xfrm>
            <a:custGeom>
              <a:avLst/>
              <a:gdLst>
                <a:gd name="T0" fmla="*/ 176 w 181"/>
                <a:gd name="T1" fmla="*/ 12 h 168"/>
                <a:gd name="T2" fmla="*/ 168 w 181"/>
                <a:gd name="T3" fmla="*/ 0 h 168"/>
                <a:gd name="T4" fmla="*/ 163 w 181"/>
                <a:gd name="T5" fmla="*/ 0 h 168"/>
                <a:gd name="T6" fmla="*/ 149 w 181"/>
                <a:gd name="T7" fmla="*/ 10 h 168"/>
                <a:gd name="T8" fmla="*/ 121 w 181"/>
                <a:gd name="T9" fmla="*/ 7 h 168"/>
                <a:gd name="T10" fmla="*/ 102 w 181"/>
                <a:gd name="T11" fmla="*/ 17 h 168"/>
                <a:gd name="T12" fmla="*/ 81 w 181"/>
                <a:gd name="T13" fmla="*/ 7 h 168"/>
                <a:gd name="T14" fmla="*/ 68 w 181"/>
                <a:gd name="T15" fmla="*/ 14 h 168"/>
                <a:gd name="T16" fmla="*/ 46 w 181"/>
                <a:gd name="T17" fmla="*/ 0 h 168"/>
                <a:gd name="T18" fmla="*/ 33 w 181"/>
                <a:gd name="T19" fmla="*/ 1 h 168"/>
                <a:gd name="T20" fmla="*/ 17 w 181"/>
                <a:gd name="T21" fmla="*/ 20 h 168"/>
                <a:gd name="T22" fmla="*/ 16 w 181"/>
                <a:gd name="T23" fmla="*/ 36 h 168"/>
                <a:gd name="T24" fmla="*/ 19 w 181"/>
                <a:gd name="T25" fmla="*/ 55 h 168"/>
                <a:gd name="T26" fmla="*/ 3 w 181"/>
                <a:gd name="T27" fmla="*/ 93 h 168"/>
                <a:gd name="T28" fmla="*/ 0 w 181"/>
                <a:gd name="T29" fmla="*/ 133 h 168"/>
                <a:gd name="T30" fmla="*/ 22 w 181"/>
                <a:gd name="T31" fmla="*/ 130 h 168"/>
                <a:gd name="T32" fmla="*/ 38 w 181"/>
                <a:gd name="T33" fmla="*/ 139 h 168"/>
                <a:gd name="T34" fmla="*/ 44 w 181"/>
                <a:gd name="T35" fmla="*/ 163 h 168"/>
                <a:gd name="T36" fmla="*/ 51 w 181"/>
                <a:gd name="T37" fmla="*/ 168 h 168"/>
                <a:gd name="T38" fmla="*/ 90 w 181"/>
                <a:gd name="T39" fmla="*/ 160 h 168"/>
                <a:gd name="T40" fmla="*/ 109 w 181"/>
                <a:gd name="T41" fmla="*/ 122 h 168"/>
                <a:gd name="T42" fmla="*/ 122 w 181"/>
                <a:gd name="T43" fmla="*/ 122 h 168"/>
                <a:gd name="T44" fmla="*/ 130 w 181"/>
                <a:gd name="T45" fmla="*/ 130 h 168"/>
                <a:gd name="T46" fmla="*/ 137 w 181"/>
                <a:gd name="T47" fmla="*/ 125 h 168"/>
                <a:gd name="T48" fmla="*/ 149 w 181"/>
                <a:gd name="T49" fmla="*/ 93 h 168"/>
                <a:gd name="T50" fmla="*/ 156 w 181"/>
                <a:gd name="T51" fmla="*/ 87 h 168"/>
                <a:gd name="T52" fmla="*/ 166 w 181"/>
                <a:gd name="T53" fmla="*/ 52 h 168"/>
                <a:gd name="T54" fmla="*/ 181 w 181"/>
                <a:gd name="T55" fmla="*/ 36 h 168"/>
                <a:gd name="T56" fmla="*/ 176 w 181"/>
                <a:gd name="T57" fmla="*/ 23 h 168"/>
                <a:gd name="T58" fmla="*/ 176 w 181"/>
                <a:gd name="T59" fmla="*/ 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1" h="168">
                  <a:moveTo>
                    <a:pt x="176" y="12"/>
                  </a:moveTo>
                  <a:lnTo>
                    <a:pt x="168" y="0"/>
                  </a:lnTo>
                  <a:lnTo>
                    <a:pt x="163" y="0"/>
                  </a:lnTo>
                  <a:lnTo>
                    <a:pt x="149" y="10"/>
                  </a:lnTo>
                  <a:lnTo>
                    <a:pt x="121" y="7"/>
                  </a:lnTo>
                  <a:lnTo>
                    <a:pt x="102" y="17"/>
                  </a:lnTo>
                  <a:lnTo>
                    <a:pt x="81" y="7"/>
                  </a:lnTo>
                  <a:lnTo>
                    <a:pt x="68" y="14"/>
                  </a:lnTo>
                  <a:lnTo>
                    <a:pt x="46" y="0"/>
                  </a:lnTo>
                  <a:lnTo>
                    <a:pt x="33" y="1"/>
                  </a:lnTo>
                  <a:lnTo>
                    <a:pt x="17" y="20"/>
                  </a:lnTo>
                  <a:lnTo>
                    <a:pt x="16" y="36"/>
                  </a:lnTo>
                  <a:lnTo>
                    <a:pt x="19" y="55"/>
                  </a:lnTo>
                  <a:lnTo>
                    <a:pt x="3" y="93"/>
                  </a:lnTo>
                  <a:lnTo>
                    <a:pt x="0" y="133"/>
                  </a:lnTo>
                  <a:lnTo>
                    <a:pt x="22" y="130"/>
                  </a:lnTo>
                  <a:lnTo>
                    <a:pt x="38" y="139"/>
                  </a:lnTo>
                  <a:lnTo>
                    <a:pt x="44" y="163"/>
                  </a:lnTo>
                  <a:lnTo>
                    <a:pt x="51" y="168"/>
                  </a:lnTo>
                  <a:lnTo>
                    <a:pt x="90" y="160"/>
                  </a:lnTo>
                  <a:lnTo>
                    <a:pt x="109" y="122"/>
                  </a:lnTo>
                  <a:lnTo>
                    <a:pt x="122" y="122"/>
                  </a:lnTo>
                  <a:lnTo>
                    <a:pt x="130" y="130"/>
                  </a:lnTo>
                  <a:lnTo>
                    <a:pt x="137" y="125"/>
                  </a:lnTo>
                  <a:lnTo>
                    <a:pt x="149" y="93"/>
                  </a:lnTo>
                  <a:lnTo>
                    <a:pt x="156" y="87"/>
                  </a:lnTo>
                  <a:lnTo>
                    <a:pt x="166" y="52"/>
                  </a:lnTo>
                  <a:lnTo>
                    <a:pt x="181" y="36"/>
                  </a:lnTo>
                  <a:lnTo>
                    <a:pt x="176" y="23"/>
                  </a:lnTo>
                  <a:lnTo>
                    <a:pt x="176" y="1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61" name="Freeform 7265"/>
            <p:cNvSpPr>
              <a:spLocks/>
            </p:cNvSpPr>
            <p:nvPr/>
          </p:nvSpPr>
          <p:spPr bwMode="gray">
            <a:xfrm>
              <a:off x="6281000" y="3818577"/>
              <a:ext cx="268133" cy="255435"/>
            </a:xfrm>
            <a:custGeom>
              <a:avLst/>
              <a:gdLst>
                <a:gd name="T0" fmla="*/ 176 w 181"/>
                <a:gd name="T1" fmla="*/ 12 h 168"/>
                <a:gd name="T2" fmla="*/ 168 w 181"/>
                <a:gd name="T3" fmla="*/ 0 h 168"/>
                <a:gd name="T4" fmla="*/ 163 w 181"/>
                <a:gd name="T5" fmla="*/ 0 h 168"/>
                <a:gd name="T6" fmla="*/ 149 w 181"/>
                <a:gd name="T7" fmla="*/ 10 h 168"/>
                <a:gd name="T8" fmla="*/ 121 w 181"/>
                <a:gd name="T9" fmla="*/ 7 h 168"/>
                <a:gd name="T10" fmla="*/ 102 w 181"/>
                <a:gd name="T11" fmla="*/ 17 h 168"/>
                <a:gd name="T12" fmla="*/ 81 w 181"/>
                <a:gd name="T13" fmla="*/ 7 h 168"/>
                <a:gd name="T14" fmla="*/ 68 w 181"/>
                <a:gd name="T15" fmla="*/ 14 h 168"/>
                <a:gd name="T16" fmla="*/ 46 w 181"/>
                <a:gd name="T17" fmla="*/ 0 h 168"/>
                <a:gd name="T18" fmla="*/ 33 w 181"/>
                <a:gd name="T19" fmla="*/ 1 h 168"/>
                <a:gd name="T20" fmla="*/ 17 w 181"/>
                <a:gd name="T21" fmla="*/ 20 h 168"/>
                <a:gd name="T22" fmla="*/ 16 w 181"/>
                <a:gd name="T23" fmla="*/ 36 h 168"/>
                <a:gd name="T24" fmla="*/ 19 w 181"/>
                <a:gd name="T25" fmla="*/ 55 h 168"/>
                <a:gd name="T26" fmla="*/ 3 w 181"/>
                <a:gd name="T27" fmla="*/ 93 h 168"/>
                <a:gd name="T28" fmla="*/ 0 w 181"/>
                <a:gd name="T29" fmla="*/ 133 h 168"/>
                <a:gd name="T30" fmla="*/ 22 w 181"/>
                <a:gd name="T31" fmla="*/ 130 h 168"/>
                <a:gd name="T32" fmla="*/ 38 w 181"/>
                <a:gd name="T33" fmla="*/ 139 h 168"/>
                <a:gd name="T34" fmla="*/ 44 w 181"/>
                <a:gd name="T35" fmla="*/ 163 h 168"/>
                <a:gd name="T36" fmla="*/ 51 w 181"/>
                <a:gd name="T37" fmla="*/ 168 h 168"/>
                <a:gd name="T38" fmla="*/ 90 w 181"/>
                <a:gd name="T39" fmla="*/ 160 h 168"/>
                <a:gd name="T40" fmla="*/ 109 w 181"/>
                <a:gd name="T41" fmla="*/ 122 h 168"/>
                <a:gd name="T42" fmla="*/ 122 w 181"/>
                <a:gd name="T43" fmla="*/ 122 h 168"/>
                <a:gd name="T44" fmla="*/ 130 w 181"/>
                <a:gd name="T45" fmla="*/ 130 h 168"/>
                <a:gd name="T46" fmla="*/ 137 w 181"/>
                <a:gd name="T47" fmla="*/ 125 h 168"/>
                <a:gd name="T48" fmla="*/ 149 w 181"/>
                <a:gd name="T49" fmla="*/ 93 h 168"/>
                <a:gd name="T50" fmla="*/ 156 w 181"/>
                <a:gd name="T51" fmla="*/ 87 h 168"/>
                <a:gd name="T52" fmla="*/ 166 w 181"/>
                <a:gd name="T53" fmla="*/ 52 h 168"/>
                <a:gd name="T54" fmla="*/ 181 w 181"/>
                <a:gd name="T55" fmla="*/ 36 h 168"/>
                <a:gd name="T56" fmla="*/ 176 w 181"/>
                <a:gd name="T57" fmla="*/ 23 h 168"/>
                <a:gd name="T58" fmla="*/ 176 w 181"/>
                <a:gd name="T59" fmla="*/ 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1" h="168">
                  <a:moveTo>
                    <a:pt x="176" y="12"/>
                  </a:moveTo>
                  <a:lnTo>
                    <a:pt x="168" y="0"/>
                  </a:lnTo>
                  <a:lnTo>
                    <a:pt x="163" y="0"/>
                  </a:lnTo>
                  <a:lnTo>
                    <a:pt x="149" y="10"/>
                  </a:lnTo>
                  <a:lnTo>
                    <a:pt x="121" y="7"/>
                  </a:lnTo>
                  <a:lnTo>
                    <a:pt x="102" y="17"/>
                  </a:lnTo>
                  <a:lnTo>
                    <a:pt x="81" y="7"/>
                  </a:lnTo>
                  <a:lnTo>
                    <a:pt x="68" y="14"/>
                  </a:lnTo>
                  <a:lnTo>
                    <a:pt x="46" y="0"/>
                  </a:lnTo>
                  <a:lnTo>
                    <a:pt x="33" y="1"/>
                  </a:lnTo>
                  <a:lnTo>
                    <a:pt x="17" y="20"/>
                  </a:lnTo>
                  <a:lnTo>
                    <a:pt x="16" y="36"/>
                  </a:lnTo>
                  <a:lnTo>
                    <a:pt x="19" y="55"/>
                  </a:lnTo>
                  <a:lnTo>
                    <a:pt x="3" y="93"/>
                  </a:lnTo>
                  <a:lnTo>
                    <a:pt x="0" y="133"/>
                  </a:lnTo>
                  <a:lnTo>
                    <a:pt x="22" y="130"/>
                  </a:lnTo>
                  <a:lnTo>
                    <a:pt x="38" y="139"/>
                  </a:lnTo>
                  <a:lnTo>
                    <a:pt x="44" y="163"/>
                  </a:lnTo>
                  <a:lnTo>
                    <a:pt x="51" y="168"/>
                  </a:lnTo>
                  <a:lnTo>
                    <a:pt x="90" y="160"/>
                  </a:lnTo>
                  <a:lnTo>
                    <a:pt x="109" y="122"/>
                  </a:lnTo>
                  <a:lnTo>
                    <a:pt x="122" y="122"/>
                  </a:lnTo>
                  <a:lnTo>
                    <a:pt x="130" y="130"/>
                  </a:lnTo>
                  <a:lnTo>
                    <a:pt x="137" y="125"/>
                  </a:lnTo>
                  <a:lnTo>
                    <a:pt x="149" y="93"/>
                  </a:lnTo>
                  <a:lnTo>
                    <a:pt x="156" y="87"/>
                  </a:lnTo>
                  <a:lnTo>
                    <a:pt x="166" y="52"/>
                  </a:lnTo>
                  <a:lnTo>
                    <a:pt x="181" y="36"/>
                  </a:lnTo>
                  <a:lnTo>
                    <a:pt x="176" y="23"/>
                  </a:lnTo>
                  <a:lnTo>
                    <a:pt x="176" y="1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62" name="Freeform 7266"/>
            <p:cNvSpPr>
              <a:spLocks/>
            </p:cNvSpPr>
            <p:nvPr/>
          </p:nvSpPr>
          <p:spPr bwMode="gray">
            <a:xfrm>
              <a:off x="6238040" y="3858109"/>
              <a:ext cx="71107" cy="164208"/>
            </a:xfrm>
            <a:custGeom>
              <a:avLst/>
              <a:gdLst>
                <a:gd name="T0" fmla="*/ 16 w 48"/>
                <a:gd name="T1" fmla="*/ 66 h 108"/>
                <a:gd name="T2" fmla="*/ 10 w 48"/>
                <a:gd name="T3" fmla="*/ 45 h 108"/>
                <a:gd name="T4" fmla="*/ 0 w 48"/>
                <a:gd name="T5" fmla="*/ 34 h 108"/>
                <a:gd name="T6" fmla="*/ 2 w 48"/>
                <a:gd name="T7" fmla="*/ 24 h 108"/>
                <a:gd name="T8" fmla="*/ 11 w 48"/>
                <a:gd name="T9" fmla="*/ 15 h 108"/>
                <a:gd name="T10" fmla="*/ 19 w 48"/>
                <a:gd name="T11" fmla="*/ 16 h 108"/>
                <a:gd name="T12" fmla="*/ 26 w 48"/>
                <a:gd name="T13" fmla="*/ 7 h 108"/>
                <a:gd name="T14" fmla="*/ 29 w 48"/>
                <a:gd name="T15" fmla="*/ 0 h 108"/>
                <a:gd name="T16" fmla="*/ 39 w 48"/>
                <a:gd name="T17" fmla="*/ 0 h 108"/>
                <a:gd name="T18" fmla="*/ 45 w 48"/>
                <a:gd name="T19" fmla="*/ 10 h 108"/>
                <a:gd name="T20" fmla="*/ 48 w 48"/>
                <a:gd name="T21" fmla="*/ 29 h 108"/>
                <a:gd name="T22" fmla="*/ 32 w 48"/>
                <a:gd name="T23" fmla="*/ 67 h 108"/>
                <a:gd name="T24" fmla="*/ 29 w 48"/>
                <a:gd name="T25" fmla="*/ 107 h 108"/>
                <a:gd name="T26" fmla="*/ 19 w 48"/>
                <a:gd name="T27" fmla="*/ 108 h 108"/>
                <a:gd name="T28" fmla="*/ 16 w 48"/>
                <a:gd name="T29"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108">
                  <a:moveTo>
                    <a:pt x="16" y="66"/>
                  </a:moveTo>
                  <a:lnTo>
                    <a:pt x="10" y="45"/>
                  </a:lnTo>
                  <a:lnTo>
                    <a:pt x="0" y="34"/>
                  </a:lnTo>
                  <a:lnTo>
                    <a:pt x="2" y="24"/>
                  </a:lnTo>
                  <a:lnTo>
                    <a:pt x="11" y="15"/>
                  </a:lnTo>
                  <a:lnTo>
                    <a:pt x="19" y="16"/>
                  </a:lnTo>
                  <a:lnTo>
                    <a:pt x="26" y="7"/>
                  </a:lnTo>
                  <a:lnTo>
                    <a:pt x="29" y="0"/>
                  </a:lnTo>
                  <a:lnTo>
                    <a:pt x="39" y="0"/>
                  </a:lnTo>
                  <a:lnTo>
                    <a:pt x="45" y="10"/>
                  </a:lnTo>
                  <a:lnTo>
                    <a:pt x="48" y="29"/>
                  </a:lnTo>
                  <a:lnTo>
                    <a:pt x="32" y="67"/>
                  </a:lnTo>
                  <a:lnTo>
                    <a:pt x="29" y="107"/>
                  </a:lnTo>
                  <a:lnTo>
                    <a:pt x="19" y="108"/>
                  </a:lnTo>
                  <a:lnTo>
                    <a:pt x="16" y="6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63" name="Freeform 7267"/>
            <p:cNvSpPr>
              <a:spLocks/>
            </p:cNvSpPr>
            <p:nvPr/>
          </p:nvSpPr>
          <p:spPr bwMode="gray">
            <a:xfrm>
              <a:off x="6238040" y="3858109"/>
              <a:ext cx="71107" cy="164208"/>
            </a:xfrm>
            <a:custGeom>
              <a:avLst/>
              <a:gdLst>
                <a:gd name="T0" fmla="*/ 16 w 48"/>
                <a:gd name="T1" fmla="*/ 66 h 108"/>
                <a:gd name="T2" fmla="*/ 10 w 48"/>
                <a:gd name="T3" fmla="*/ 45 h 108"/>
                <a:gd name="T4" fmla="*/ 0 w 48"/>
                <a:gd name="T5" fmla="*/ 34 h 108"/>
                <a:gd name="T6" fmla="*/ 2 w 48"/>
                <a:gd name="T7" fmla="*/ 24 h 108"/>
                <a:gd name="T8" fmla="*/ 11 w 48"/>
                <a:gd name="T9" fmla="*/ 15 h 108"/>
                <a:gd name="T10" fmla="*/ 19 w 48"/>
                <a:gd name="T11" fmla="*/ 16 h 108"/>
                <a:gd name="T12" fmla="*/ 26 w 48"/>
                <a:gd name="T13" fmla="*/ 7 h 108"/>
                <a:gd name="T14" fmla="*/ 29 w 48"/>
                <a:gd name="T15" fmla="*/ 0 h 108"/>
                <a:gd name="T16" fmla="*/ 39 w 48"/>
                <a:gd name="T17" fmla="*/ 0 h 108"/>
                <a:gd name="T18" fmla="*/ 45 w 48"/>
                <a:gd name="T19" fmla="*/ 10 h 108"/>
                <a:gd name="T20" fmla="*/ 48 w 48"/>
                <a:gd name="T21" fmla="*/ 29 h 108"/>
                <a:gd name="T22" fmla="*/ 32 w 48"/>
                <a:gd name="T23" fmla="*/ 67 h 108"/>
                <a:gd name="T24" fmla="*/ 29 w 48"/>
                <a:gd name="T25" fmla="*/ 107 h 108"/>
                <a:gd name="T26" fmla="*/ 19 w 48"/>
                <a:gd name="T27" fmla="*/ 108 h 108"/>
                <a:gd name="T28" fmla="*/ 16 w 48"/>
                <a:gd name="T29"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108">
                  <a:moveTo>
                    <a:pt x="16" y="66"/>
                  </a:moveTo>
                  <a:lnTo>
                    <a:pt x="10" y="45"/>
                  </a:lnTo>
                  <a:lnTo>
                    <a:pt x="0" y="34"/>
                  </a:lnTo>
                  <a:lnTo>
                    <a:pt x="2" y="24"/>
                  </a:lnTo>
                  <a:lnTo>
                    <a:pt x="11" y="15"/>
                  </a:lnTo>
                  <a:lnTo>
                    <a:pt x="19" y="16"/>
                  </a:lnTo>
                  <a:lnTo>
                    <a:pt x="26" y="7"/>
                  </a:lnTo>
                  <a:lnTo>
                    <a:pt x="29" y="0"/>
                  </a:lnTo>
                  <a:lnTo>
                    <a:pt x="39" y="0"/>
                  </a:lnTo>
                  <a:lnTo>
                    <a:pt x="45" y="10"/>
                  </a:lnTo>
                  <a:lnTo>
                    <a:pt x="48" y="29"/>
                  </a:lnTo>
                  <a:lnTo>
                    <a:pt x="32" y="67"/>
                  </a:lnTo>
                  <a:lnTo>
                    <a:pt x="29" y="107"/>
                  </a:lnTo>
                  <a:lnTo>
                    <a:pt x="19" y="108"/>
                  </a:lnTo>
                  <a:lnTo>
                    <a:pt x="16" y="6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64" name="Freeform 7268"/>
            <p:cNvSpPr>
              <a:spLocks/>
            </p:cNvSpPr>
            <p:nvPr/>
          </p:nvSpPr>
          <p:spPr bwMode="gray">
            <a:xfrm>
              <a:off x="6027682" y="3902201"/>
              <a:ext cx="137770" cy="168769"/>
            </a:xfrm>
            <a:custGeom>
              <a:avLst/>
              <a:gdLst>
                <a:gd name="T0" fmla="*/ 89 w 93"/>
                <a:gd name="T1" fmla="*/ 97 h 111"/>
                <a:gd name="T2" fmla="*/ 82 w 93"/>
                <a:gd name="T3" fmla="*/ 72 h 111"/>
                <a:gd name="T4" fmla="*/ 93 w 93"/>
                <a:gd name="T5" fmla="*/ 43 h 111"/>
                <a:gd name="T6" fmla="*/ 89 w 93"/>
                <a:gd name="T7" fmla="*/ 19 h 111"/>
                <a:gd name="T8" fmla="*/ 74 w 93"/>
                <a:gd name="T9" fmla="*/ 12 h 111"/>
                <a:gd name="T10" fmla="*/ 55 w 93"/>
                <a:gd name="T11" fmla="*/ 13 h 111"/>
                <a:gd name="T12" fmla="*/ 51 w 93"/>
                <a:gd name="T13" fmla="*/ 6 h 111"/>
                <a:gd name="T14" fmla="*/ 38 w 93"/>
                <a:gd name="T15" fmla="*/ 8 h 111"/>
                <a:gd name="T16" fmla="*/ 32 w 93"/>
                <a:gd name="T17" fmla="*/ 0 h 111"/>
                <a:gd name="T18" fmla="*/ 19 w 93"/>
                <a:gd name="T19" fmla="*/ 8 h 111"/>
                <a:gd name="T20" fmla="*/ 12 w 93"/>
                <a:gd name="T21" fmla="*/ 5 h 111"/>
                <a:gd name="T22" fmla="*/ 7 w 93"/>
                <a:gd name="T23" fmla="*/ 8 h 111"/>
                <a:gd name="T24" fmla="*/ 6 w 93"/>
                <a:gd name="T25" fmla="*/ 18 h 111"/>
                <a:gd name="T26" fmla="*/ 12 w 93"/>
                <a:gd name="T27" fmla="*/ 37 h 111"/>
                <a:gd name="T28" fmla="*/ 3 w 93"/>
                <a:gd name="T29" fmla="*/ 43 h 111"/>
                <a:gd name="T30" fmla="*/ 6 w 93"/>
                <a:gd name="T31" fmla="*/ 51 h 111"/>
                <a:gd name="T32" fmla="*/ 0 w 93"/>
                <a:gd name="T33" fmla="*/ 56 h 111"/>
                <a:gd name="T34" fmla="*/ 0 w 93"/>
                <a:gd name="T35" fmla="*/ 75 h 111"/>
                <a:gd name="T36" fmla="*/ 15 w 93"/>
                <a:gd name="T37" fmla="*/ 88 h 111"/>
                <a:gd name="T38" fmla="*/ 12 w 93"/>
                <a:gd name="T39" fmla="*/ 111 h 111"/>
                <a:gd name="T40" fmla="*/ 38 w 93"/>
                <a:gd name="T41" fmla="*/ 100 h 111"/>
                <a:gd name="T42" fmla="*/ 63 w 93"/>
                <a:gd name="T43" fmla="*/ 97 h 111"/>
                <a:gd name="T44" fmla="*/ 80 w 93"/>
                <a:gd name="T45" fmla="*/ 100 h 111"/>
                <a:gd name="T46" fmla="*/ 89 w 93"/>
                <a:gd name="T47" fmla="*/ 9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11">
                  <a:moveTo>
                    <a:pt x="89" y="97"/>
                  </a:moveTo>
                  <a:lnTo>
                    <a:pt x="82" y="72"/>
                  </a:lnTo>
                  <a:lnTo>
                    <a:pt x="93" y="43"/>
                  </a:lnTo>
                  <a:lnTo>
                    <a:pt x="89" y="19"/>
                  </a:lnTo>
                  <a:lnTo>
                    <a:pt x="74" y="12"/>
                  </a:lnTo>
                  <a:lnTo>
                    <a:pt x="55" y="13"/>
                  </a:lnTo>
                  <a:lnTo>
                    <a:pt x="51" y="6"/>
                  </a:lnTo>
                  <a:lnTo>
                    <a:pt x="38" y="8"/>
                  </a:lnTo>
                  <a:lnTo>
                    <a:pt x="32" y="0"/>
                  </a:lnTo>
                  <a:lnTo>
                    <a:pt x="19" y="8"/>
                  </a:lnTo>
                  <a:lnTo>
                    <a:pt x="12" y="5"/>
                  </a:lnTo>
                  <a:lnTo>
                    <a:pt x="7" y="8"/>
                  </a:lnTo>
                  <a:lnTo>
                    <a:pt x="6" y="18"/>
                  </a:lnTo>
                  <a:lnTo>
                    <a:pt x="12" y="37"/>
                  </a:lnTo>
                  <a:lnTo>
                    <a:pt x="3" y="43"/>
                  </a:lnTo>
                  <a:lnTo>
                    <a:pt x="6" y="51"/>
                  </a:lnTo>
                  <a:lnTo>
                    <a:pt x="0" y="56"/>
                  </a:lnTo>
                  <a:lnTo>
                    <a:pt x="0" y="75"/>
                  </a:lnTo>
                  <a:lnTo>
                    <a:pt x="15" y="88"/>
                  </a:lnTo>
                  <a:lnTo>
                    <a:pt x="12" y="111"/>
                  </a:lnTo>
                  <a:lnTo>
                    <a:pt x="38" y="100"/>
                  </a:lnTo>
                  <a:lnTo>
                    <a:pt x="63" y="97"/>
                  </a:lnTo>
                  <a:lnTo>
                    <a:pt x="80" y="100"/>
                  </a:lnTo>
                  <a:lnTo>
                    <a:pt x="89" y="9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65" name="Freeform 7269"/>
            <p:cNvSpPr>
              <a:spLocks/>
            </p:cNvSpPr>
            <p:nvPr/>
          </p:nvSpPr>
          <p:spPr bwMode="gray">
            <a:xfrm>
              <a:off x="6027682" y="3902201"/>
              <a:ext cx="137770" cy="168769"/>
            </a:xfrm>
            <a:custGeom>
              <a:avLst/>
              <a:gdLst>
                <a:gd name="T0" fmla="*/ 89 w 93"/>
                <a:gd name="T1" fmla="*/ 97 h 111"/>
                <a:gd name="T2" fmla="*/ 82 w 93"/>
                <a:gd name="T3" fmla="*/ 72 h 111"/>
                <a:gd name="T4" fmla="*/ 93 w 93"/>
                <a:gd name="T5" fmla="*/ 43 h 111"/>
                <a:gd name="T6" fmla="*/ 89 w 93"/>
                <a:gd name="T7" fmla="*/ 19 h 111"/>
                <a:gd name="T8" fmla="*/ 74 w 93"/>
                <a:gd name="T9" fmla="*/ 12 h 111"/>
                <a:gd name="T10" fmla="*/ 55 w 93"/>
                <a:gd name="T11" fmla="*/ 13 h 111"/>
                <a:gd name="T12" fmla="*/ 51 w 93"/>
                <a:gd name="T13" fmla="*/ 6 h 111"/>
                <a:gd name="T14" fmla="*/ 38 w 93"/>
                <a:gd name="T15" fmla="*/ 8 h 111"/>
                <a:gd name="T16" fmla="*/ 32 w 93"/>
                <a:gd name="T17" fmla="*/ 0 h 111"/>
                <a:gd name="T18" fmla="*/ 19 w 93"/>
                <a:gd name="T19" fmla="*/ 8 h 111"/>
                <a:gd name="T20" fmla="*/ 12 w 93"/>
                <a:gd name="T21" fmla="*/ 5 h 111"/>
                <a:gd name="T22" fmla="*/ 7 w 93"/>
                <a:gd name="T23" fmla="*/ 8 h 111"/>
                <a:gd name="T24" fmla="*/ 6 w 93"/>
                <a:gd name="T25" fmla="*/ 18 h 111"/>
                <a:gd name="T26" fmla="*/ 12 w 93"/>
                <a:gd name="T27" fmla="*/ 37 h 111"/>
                <a:gd name="T28" fmla="*/ 3 w 93"/>
                <a:gd name="T29" fmla="*/ 43 h 111"/>
                <a:gd name="T30" fmla="*/ 6 w 93"/>
                <a:gd name="T31" fmla="*/ 51 h 111"/>
                <a:gd name="T32" fmla="*/ 0 w 93"/>
                <a:gd name="T33" fmla="*/ 56 h 111"/>
                <a:gd name="T34" fmla="*/ 0 w 93"/>
                <a:gd name="T35" fmla="*/ 75 h 111"/>
                <a:gd name="T36" fmla="*/ 15 w 93"/>
                <a:gd name="T37" fmla="*/ 88 h 111"/>
                <a:gd name="T38" fmla="*/ 12 w 93"/>
                <a:gd name="T39" fmla="*/ 111 h 111"/>
                <a:gd name="T40" fmla="*/ 38 w 93"/>
                <a:gd name="T41" fmla="*/ 100 h 111"/>
                <a:gd name="T42" fmla="*/ 63 w 93"/>
                <a:gd name="T43" fmla="*/ 97 h 111"/>
                <a:gd name="T44" fmla="*/ 80 w 93"/>
                <a:gd name="T45" fmla="*/ 100 h 111"/>
                <a:gd name="T46" fmla="*/ 89 w 93"/>
                <a:gd name="T47" fmla="*/ 9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11">
                  <a:moveTo>
                    <a:pt x="89" y="97"/>
                  </a:moveTo>
                  <a:lnTo>
                    <a:pt x="82" y="72"/>
                  </a:lnTo>
                  <a:lnTo>
                    <a:pt x="93" y="43"/>
                  </a:lnTo>
                  <a:lnTo>
                    <a:pt x="89" y="19"/>
                  </a:lnTo>
                  <a:lnTo>
                    <a:pt x="74" y="12"/>
                  </a:lnTo>
                  <a:lnTo>
                    <a:pt x="55" y="13"/>
                  </a:lnTo>
                  <a:lnTo>
                    <a:pt x="51" y="6"/>
                  </a:lnTo>
                  <a:lnTo>
                    <a:pt x="38" y="8"/>
                  </a:lnTo>
                  <a:lnTo>
                    <a:pt x="32" y="0"/>
                  </a:lnTo>
                  <a:lnTo>
                    <a:pt x="19" y="8"/>
                  </a:lnTo>
                  <a:lnTo>
                    <a:pt x="12" y="5"/>
                  </a:lnTo>
                  <a:lnTo>
                    <a:pt x="7" y="8"/>
                  </a:lnTo>
                  <a:lnTo>
                    <a:pt x="6" y="18"/>
                  </a:lnTo>
                  <a:lnTo>
                    <a:pt x="12" y="37"/>
                  </a:lnTo>
                  <a:lnTo>
                    <a:pt x="3" y="43"/>
                  </a:lnTo>
                  <a:lnTo>
                    <a:pt x="6" y="51"/>
                  </a:lnTo>
                  <a:lnTo>
                    <a:pt x="0" y="56"/>
                  </a:lnTo>
                  <a:lnTo>
                    <a:pt x="0" y="75"/>
                  </a:lnTo>
                  <a:lnTo>
                    <a:pt x="15" y="88"/>
                  </a:lnTo>
                  <a:lnTo>
                    <a:pt x="12" y="111"/>
                  </a:lnTo>
                  <a:lnTo>
                    <a:pt x="38" y="100"/>
                  </a:lnTo>
                  <a:lnTo>
                    <a:pt x="63" y="97"/>
                  </a:lnTo>
                  <a:lnTo>
                    <a:pt x="80" y="100"/>
                  </a:lnTo>
                  <a:lnTo>
                    <a:pt x="89" y="9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66" name="Freeform 7270"/>
            <p:cNvSpPr>
              <a:spLocks/>
            </p:cNvSpPr>
            <p:nvPr/>
          </p:nvSpPr>
          <p:spPr bwMode="gray">
            <a:xfrm>
              <a:off x="5956574" y="3959978"/>
              <a:ext cx="93328" cy="110993"/>
            </a:xfrm>
            <a:custGeom>
              <a:avLst/>
              <a:gdLst>
                <a:gd name="T0" fmla="*/ 48 w 63"/>
                <a:gd name="T1" fmla="*/ 18 h 73"/>
                <a:gd name="T2" fmla="*/ 48 w 63"/>
                <a:gd name="T3" fmla="*/ 37 h 73"/>
                <a:gd name="T4" fmla="*/ 63 w 63"/>
                <a:gd name="T5" fmla="*/ 50 h 73"/>
                <a:gd name="T6" fmla="*/ 60 w 63"/>
                <a:gd name="T7" fmla="*/ 73 h 73"/>
                <a:gd name="T8" fmla="*/ 48 w 63"/>
                <a:gd name="T9" fmla="*/ 72 h 73"/>
                <a:gd name="T10" fmla="*/ 0 w 63"/>
                <a:gd name="T11" fmla="*/ 29 h 73"/>
                <a:gd name="T12" fmla="*/ 0 w 63"/>
                <a:gd name="T13" fmla="*/ 27 h 73"/>
                <a:gd name="T14" fmla="*/ 19 w 63"/>
                <a:gd name="T15" fmla="*/ 3 h 73"/>
                <a:gd name="T16" fmla="*/ 29 w 63"/>
                <a:gd name="T17" fmla="*/ 0 h 73"/>
                <a:gd name="T18" fmla="*/ 38 w 63"/>
                <a:gd name="T19" fmla="*/ 24 h 73"/>
                <a:gd name="T20" fmla="*/ 48 w 63"/>
                <a:gd name="T21" fmla="*/ 1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73">
                  <a:moveTo>
                    <a:pt x="48" y="18"/>
                  </a:moveTo>
                  <a:lnTo>
                    <a:pt x="48" y="37"/>
                  </a:lnTo>
                  <a:lnTo>
                    <a:pt x="63" y="50"/>
                  </a:lnTo>
                  <a:lnTo>
                    <a:pt x="60" y="73"/>
                  </a:lnTo>
                  <a:lnTo>
                    <a:pt x="48" y="72"/>
                  </a:lnTo>
                  <a:lnTo>
                    <a:pt x="0" y="29"/>
                  </a:lnTo>
                  <a:lnTo>
                    <a:pt x="0" y="27"/>
                  </a:lnTo>
                  <a:lnTo>
                    <a:pt x="19" y="3"/>
                  </a:lnTo>
                  <a:lnTo>
                    <a:pt x="29" y="0"/>
                  </a:lnTo>
                  <a:lnTo>
                    <a:pt x="38" y="24"/>
                  </a:lnTo>
                  <a:lnTo>
                    <a:pt x="48" y="1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67" name="Freeform 7271"/>
            <p:cNvSpPr>
              <a:spLocks/>
            </p:cNvSpPr>
            <p:nvPr/>
          </p:nvSpPr>
          <p:spPr bwMode="gray">
            <a:xfrm>
              <a:off x="5956574" y="3959978"/>
              <a:ext cx="93328" cy="110993"/>
            </a:xfrm>
            <a:custGeom>
              <a:avLst/>
              <a:gdLst>
                <a:gd name="T0" fmla="*/ 48 w 63"/>
                <a:gd name="T1" fmla="*/ 18 h 73"/>
                <a:gd name="T2" fmla="*/ 48 w 63"/>
                <a:gd name="T3" fmla="*/ 37 h 73"/>
                <a:gd name="T4" fmla="*/ 63 w 63"/>
                <a:gd name="T5" fmla="*/ 50 h 73"/>
                <a:gd name="T6" fmla="*/ 60 w 63"/>
                <a:gd name="T7" fmla="*/ 73 h 73"/>
                <a:gd name="T8" fmla="*/ 48 w 63"/>
                <a:gd name="T9" fmla="*/ 72 h 73"/>
                <a:gd name="T10" fmla="*/ 0 w 63"/>
                <a:gd name="T11" fmla="*/ 29 h 73"/>
                <a:gd name="T12" fmla="*/ 0 w 63"/>
                <a:gd name="T13" fmla="*/ 27 h 73"/>
                <a:gd name="T14" fmla="*/ 19 w 63"/>
                <a:gd name="T15" fmla="*/ 3 h 73"/>
                <a:gd name="T16" fmla="*/ 29 w 63"/>
                <a:gd name="T17" fmla="*/ 0 h 73"/>
                <a:gd name="T18" fmla="*/ 38 w 63"/>
                <a:gd name="T19" fmla="*/ 24 h 73"/>
                <a:gd name="T20" fmla="*/ 48 w 63"/>
                <a:gd name="T21" fmla="*/ 1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73">
                  <a:moveTo>
                    <a:pt x="48" y="18"/>
                  </a:moveTo>
                  <a:lnTo>
                    <a:pt x="48" y="37"/>
                  </a:lnTo>
                  <a:lnTo>
                    <a:pt x="63" y="50"/>
                  </a:lnTo>
                  <a:lnTo>
                    <a:pt x="60" y="73"/>
                  </a:lnTo>
                  <a:lnTo>
                    <a:pt x="48" y="72"/>
                  </a:lnTo>
                  <a:lnTo>
                    <a:pt x="0" y="29"/>
                  </a:lnTo>
                  <a:lnTo>
                    <a:pt x="0" y="27"/>
                  </a:lnTo>
                  <a:lnTo>
                    <a:pt x="19" y="3"/>
                  </a:lnTo>
                  <a:lnTo>
                    <a:pt x="29" y="0"/>
                  </a:lnTo>
                  <a:lnTo>
                    <a:pt x="38" y="24"/>
                  </a:lnTo>
                  <a:lnTo>
                    <a:pt x="48" y="1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68" name="Freeform 7272"/>
            <p:cNvSpPr>
              <a:spLocks/>
            </p:cNvSpPr>
            <p:nvPr/>
          </p:nvSpPr>
          <p:spPr bwMode="gray">
            <a:xfrm>
              <a:off x="5824731" y="3742554"/>
              <a:ext cx="137770" cy="114033"/>
            </a:xfrm>
            <a:custGeom>
              <a:avLst/>
              <a:gdLst>
                <a:gd name="T0" fmla="*/ 82 w 93"/>
                <a:gd name="T1" fmla="*/ 34 h 75"/>
                <a:gd name="T2" fmla="*/ 93 w 93"/>
                <a:gd name="T3" fmla="*/ 73 h 75"/>
                <a:gd name="T4" fmla="*/ 57 w 93"/>
                <a:gd name="T5" fmla="*/ 70 h 75"/>
                <a:gd name="T6" fmla="*/ 10 w 93"/>
                <a:gd name="T7" fmla="*/ 73 h 75"/>
                <a:gd name="T8" fmla="*/ 9 w 93"/>
                <a:gd name="T9" fmla="*/ 75 h 75"/>
                <a:gd name="T10" fmla="*/ 9 w 93"/>
                <a:gd name="T11" fmla="*/ 62 h 75"/>
                <a:gd name="T12" fmla="*/ 10 w 93"/>
                <a:gd name="T13" fmla="*/ 63 h 75"/>
                <a:gd name="T14" fmla="*/ 33 w 93"/>
                <a:gd name="T15" fmla="*/ 54 h 75"/>
                <a:gd name="T16" fmla="*/ 52 w 93"/>
                <a:gd name="T17" fmla="*/ 57 h 75"/>
                <a:gd name="T18" fmla="*/ 54 w 93"/>
                <a:gd name="T19" fmla="*/ 54 h 75"/>
                <a:gd name="T20" fmla="*/ 32 w 93"/>
                <a:gd name="T21" fmla="*/ 48 h 75"/>
                <a:gd name="T22" fmla="*/ 11 w 93"/>
                <a:gd name="T23" fmla="*/ 51 h 75"/>
                <a:gd name="T24" fmla="*/ 10 w 93"/>
                <a:gd name="T25" fmla="*/ 51 h 75"/>
                <a:gd name="T26" fmla="*/ 10 w 93"/>
                <a:gd name="T27" fmla="*/ 47 h 75"/>
                <a:gd name="T28" fmla="*/ 0 w 93"/>
                <a:gd name="T29" fmla="*/ 34 h 75"/>
                <a:gd name="T30" fmla="*/ 16 w 93"/>
                <a:gd name="T31" fmla="*/ 13 h 75"/>
                <a:gd name="T32" fmla="*/ 28 w 93"/>
                <a:gd name="T33" fmla="*/ 3 h 75"/>
                <a:gd name="T34" fmla="*/ 44 w 93"/>
                <a:gd name="T35" fmla="*/ 0 h 75"/>
                <a:gd name="T36" fmla="*/ 64 w 93"/>
                <a:gd name="T37" fmla="*/ 12 h 75"/>
                <a:gd name="T38" fmla="*/ 82 w 93"/>
                <a:gd name="T39" fmla="*/ 3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 h="75">
                  <a:moveTo>
                    <a:pt x="82" y="34"/>
                  </a:moveTo>
                  <a:lnTo>
                    <a:pt x="93" y="73"/>
                  </a:lnTo>
                  <a:lnTo>
                    <a:pt x="57" y="70"/>
                  </a:lnTo>
                  <a:lnTo>
                    <a:pt x="10" y="73"/>
                  </a:lnTo>
                  <a:lnTo>
                    <a:pt x="9" y="75"/>
                  </a:lnTo>
                  <a:lnTo>
                    <a:pt x="9" y="62"/>
                  </a:lnTo>
                  <a:lnTo>
                    <a:pt x="10" y="63"/>
                  </a:lnTo>
                  <a:lnTo>
                    <a:pt x="33" y="54"/>
                  </a:lnTo>
                  <a:lnTo>
                    <a:pt x="52" y="57"/>
                  </a:lnTo>
                  <a:lnTo>
                    <a:pt x="54" y="54"/>
                  </a:lnTo>
                  <a:lnTo>
                    <a:pt x="32" y="48"/>
                  </a:lnTo>
                  <a:lnTo>
                    <a:pt x="11" y="51"/>
                  </a:lnTo>
                  <a:lnTo>
                    <a:pt x="10" y="51"/>
                  </a:lnTo>
                  <a:lnTo>
                    <a:pt x="10" y="47"/>
                  </a:lnTo>
                  <a:lnTo>
                    <a:pt x="0" y="34"/>
                  </a:lnTo>
                  <a:lnTo>
                    <a:pt x="16" y="13"/>
                  </a:lnTo>
                  <a:lnTo>
                    <a:pt x="28" y="3"/>
                  </a:lnTo>
                  <a:lnTo>
                    <a:pt x="44" y="0"/>
                  </a:lnTo>
                  <a:lnTo>
                    <a:pt x="64" y="12"/>
                  </a:lnTo>
                  <a:lnTo>
                    <a:pt x="82" y="3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69" name="Freeform 7273"/>
            <p:cNvSpPr>
              <a:spLocks/>
            </p:cNvSpPr>
            <p:nvPr/>
          </p:nvSpPr>
          <p:spPr bwMode="gray">
            <a:xfrm>
              <a:off x="5824731" y="3742554"/>
              <a:ext cx="137770" cy="114033"/>
            </a:xfrm>
            <a:custGeom>
              <a:avLst/>
              <a:gdLst>
                <a:gd name="T0" fmla="*/ 82 w 93"/>
                <a:gd name="T1" fmla="*/ 34 h 75"/>
                <a:gd name="T2" fmla="*/ 93 w 93"/>
                <a:gd name="T3" fmla="*/ 73 h 75"/>
                <a:gd name="T4" fmla="*/ 57 w 93"/>
                <a:gd name="T5" fmla="*/ 70 h 75"/>
                <a:gd name="T6" fmla="*/ 10 w 93"/>
                <a:gd name="T7" fmla="*/ 73 h 75"/>
                <a:gd name="T8" fmla="*/ 9 w 93"/>
                <a:gd name="T9" fmla="*/ 75 h 75"/>
                <a:gd name="T10" fmla="*/ 9 w 93"/>
                <a:gd name="T11" fmla="*/ 62 h 75"/>
                <a:gd name="T12" fmla="*/ 10 w 93"/>
                <a:gd name="T13" fmla="*/ 63 h 75"/>
                <a:gd name="T14" fmla="*/ 33 w 93"/>
                <a:gd name="T15" fmla="*/ 54 h 75"/>
                <a:gd name="T16" fmla="*/ 52 w 93"/>
                <a:gd name="T17" fmla="*/ 57 h 75"/>
                <a:gd name="T18" fmla="*/ 54 w 93"/>
                <a:gd name="T19" fmla="*/ 54 h 75"/>
                <a:gd name="T20" fmla="*/ 32 w 93"/>
                <a:gd name="T21" fmla="*/ 48 h 75"/>
                <a:gd name="T22" fmla="*/ 11 w 93"/>
                <a:gd name="T23" fmla="*/ 51 h 75"/>
                <a:gd name="T24" fmla="*/ 10 w 93"/>
                <a:gd name="T25" fmla="*/ 51 h 75"/>
                <a:gd name="T26" fmla="*/ 10 w 93"/>
                <a:gd name="T27" fmla="*/ 47 h 75"/>
                <a:gd name="T28" fmla="*/ 0 w 93"/>
                <a:gd name="T29" fmla="*/ 34 h 75"/>
                <a:gd name="T30" fmla="*/ 16 w 93"/>
                <a:gd name="T31" fmla="*/ 13 h 75"/>
                <a:gd name="T32" fmla="*/ 28 w 93"/>
                <a:gd name="T33" fmla="*/ 3 h 75"/>
                <a:gd name="T34" fmla="*/ 44 w 93"/>
                <a:gd name="T35" fmla="*/ 0 h 75"/>
                <a:gd name="T36" fmla="*/ 64 w 93"/>
                <a:gd name="T37" fmla="*/ 12 h 75"/>
                <a:gd name="T38" fmla="*/ 82 w 93"/>
                <a:gd name="T39" fmla="*/ 3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 h="75">
                  <a:moveTo>
                    <a:pt x="82" y="34"/>
                  </a:moveTo>
                  <a:lnTo>
                    <a:pt x="93" y="73"/>
                  </a:lnTo>
                  <a:lnTo>
                    <a:pt x="57" y="70"/>
                  </a:lnTo>
                  <a:lnTo>
                    <a:pt x="10" y="73"/>
                  </a:lnTo>
                  <a:lnTo>
                    <a:pt x="9" y="75"/>
                  </a:lnTo>
                  <a:lnTo>
                    <a:pt x="9" y="62"/>
                  </a:lnTo>
                  <a:lnTo>
                    <a:pt x="10" y="63"/>
                  </a:lnTo>
                  <a:lnTo>
                    <a:pt x="33" y="54"/>
                  </a:lnTo>
                  <a:lnTo>
                    <a:pt x="52" y="57"/>
                  </a:lnTo>
                  <a:lnTo>
                    <a:pt x="54" y="54"/>
                  </a:lnTo>
                  <a:lnTo>
                    <a:pt x="32" y="48"/>
                  </a:lnTo>
                  <a:lnTo>
                    <a:pt x="11" y="51"/>
                  </a:lnTo>
                  <a:lnTo>
                    <a:pt x="10" y="51"/>
                  </a:lnTo>
                  <a:lnTo>
                    <a:pt x="10" y="47"/>
                  </a:lnTo>
                  <a:lnTo>
                    <a:pt x="0" y="34"/>
                  </a:lnTo>
                  <a:lnTo>
                    <a:pt x="16" y="13"/>
                  </a:lnTo>
                  <a:lnTo>
                    <a:pt x="28" y="3"/>
                  </a:lnTo>
                  <a:lnTo>
                    <a:pt x="44" y="0"/>
                  </a:lnTo>
                  <a:lnTo>
                    <a:pt x="64" y="12"/>
                  </a:lnTo>
                  <a:lnTo>
                    <a:pt x="82" y="3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70" name="Freeform 7274"/>
            <p:cNvSpPr>
              <a:spLocks/>
            </p:cNvSpPr>
            <p:nvPr/>
          </p:nvSpPr>
          <p:spPr bwMode="gray">
            <a:xfrm>
              <a:off x="5841026" y="3458233"/>
              <a:ext cx="277021" cy="336017"/>
            </a:xfrm>
            <a:custGeom>
              <a:avLst/>
              <a:gdLst>
                <a:gd name="T0" fmla="*/ 71 w 187"/>
                <a:gd name="T1" fmla="*/ 221 h 221"/>
                <a:gd name="T2" fmla="*/ 53 w 187"/>
                <a:gd name="T3" fmla="*/ 199 h 221"/>
                <a:gd name="T4" fmla="*/ 33 w 187"/>
                <a:gd name="T5" fmla="*/ 187 h 221"/>
                <a:gd name="T6" fmla="*/ 17 w 187"/>
                <a:gd name="T7" fmla="*/ 190 h 221"/>
                <a:gd name="T8" fmla="*/ 5 w 187"/>
                <a:gd name="T9" fmla="*/ 200 h 221"/>
                <a:gd name="T10" fmla="*/ 12 w 187"/>
                <a:gd name="T11" fmla="*/ 162 h 221"/>
                <a:gd name="T12" fmla="*/ 6 w 187"/>
                <a:gd name="T13" fmla="*/ 138 h 221"/>
                <a:gd name="T14" fmla="*/ 11 w 187"/>
                <a:gd name="T15" fmla="*/ 122 h 221"/>
                <a:gd name="T16" fmla="*/ 0 w 187"/>
                <a:gd name="T17" fmla="*/ 108 h 221"/>
                <a:gd name="T18" fmla="*/ 9 w 187"/>
                <a:gd name="T19" fmla="*/ 103 h 221"/>
                <a:gd name="T20" fmla="*/ 62 w 187"/>
                <a:gd name="T21" fmla="*/ 101 h 221"/>
                <a:gd name="T22" fmla="*/ 62 w 187"/>
                <a:gd name="T23" fmla="*/ 75 h 221"/>
                <a:gd name="T24" fmla="*/ 81 w 187"/>
                <a:gd name="T25" fmla="*/ 62 h 221"/>
                <a:gd name="T26" fmla="*/ 82 w 187"/>
                <a:gd name="T27" fmla="*/ 19 h 221"/>
                <a:gd name="T28" fmla="*/ 132 w 187"/>
                <a:gd name="T29" fmla="*/ 19 h 221"/>
                <a:gd name="T30" fmla="*/ 133 w 187"/>
                <a:gd name="T31" fmla="*/ 0 h 221"/>
                <a:gd name="T32" fmla="*/ 187 w 187"/>
                <a:gd name="T33" fmla="*/ 38 h 221"/>
                <a:gd name="T34" fmla="*/ 161 w 187"/>
                <a:gd name="T35" fmla="*/ 38 h 221"/>
                <a:gd name="T36" fmla="*/ 173 w 187"/>
                <a:gd name="T37" fmla="*/ 206 h 221"/>
                <a:gd name="T38" fmla="*/ 106 w 187"/>
                <a:gd name="T39" fmla="*/ 206 h 221"/>
                <a:gd name="T40" fmla="*/ 92 w 187"/>
                <a:gd name="T41" fmla="*/ 212 h 221"/>
                <a:gd name="T42" fmla="*/ 82 w 187"/>
                <a:gd name="T43" fmla="*/ 200 h 221"/>
                <a:gd name="T44" fmla="*/ 71 w 187"/>
                <a:gd name="T45"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7" h="221">
                  <a:moveTo>
                    <a:pt x="71" y="221"/>
                  </a:moveTo>
                  <a:lnTo>
                    <a:pt x="53" y="199"/>
                  </a:lnTo>
                  <a:lnTo>
                    <a:pt x="33" y="187"/>
                  </a:lnTo>
                  <a:lnTo>
                    <a:pt x="17" y="190"/>
                  </a:lnTo>
                  <a:lnTo>
                    <a:pt x="5" y="200"/>
                  </a:lnTo>
                  <a:lnTo>
                    <a:pt x="12" y="162"/>
                  </a:lnTo>
                  <a:lnTo>
                    <a:pt x="6" y="138"/>
                  </a:lnTo>
                  <a:lnTo>
                    <a:pt x="11" y="122"/>
                  </a:lnTo>
                  <a:lnTo>
                    <a:pt x="0" y="108"/>
                  </a:lnTo>
                  <a:lnTo>
                    <a:pt x="9" y="103"/>
                  </a:lnTo>
                  <a:lnTo>
                    <a:pt x="62" y="101"/>
                  </a:lnTo>
                  <a:lnTo>
                    <a:pt x="62" y="75"/>
                  </a:lnTo>
                  <a:lnTo>
                    <a:pt x="81" y="62"/>
                  </a:lnTo>
                  <a:lnTo>
                    <a:pt x="82" y="19"/>
                  </a:lnTo>
                  <a:lnTo>
                    <a:pt x="132" y="19"/>
                  </a:lnTo>
                  <a:lnTo>
                    <a:pt x="133" y="0"/>
                  </a:lnTo>
                  <a:lnTo>
                    <a:pt x="187" y="38"/>
                  </a:lnTo>
                  <a:lnTo>
                    <a:pt x="161" y="38"/>
                  </a:lnTo>
                  <a:lnTo>
                    <a:pt x="173" y="206"/>
                  </a:lnTo>
                  <a:lnTo>
                    <a:pt x="106" y="206"/>
                  </a:lnTo>
                  <a:lnTo>
                    <a:pt x="92" y="212"/>
                  </a:lnTo>
                  <a:lnTo>
                    <a:pt x="82" y="200"/>
                  </a:lnTo>
                  <a:lnTo>
                    <a:pt x="71" y="22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71" name="Freeform 7275"/>
            <p:cNvSpPr>
              <a:spLocks/>
            </p:cNvSpPr>
            <p:nvPr/>
          </p:nvSpPr>
          <p:spPr bwMode="gray">
            <a:xfrm>
              <a:off x="5841026" y="3458233"/>
              <a:ext cx="277021" cy="336017"/>
            </a:xfrm>
            <a:custGeom>
              <a:avLst/>
              <a:gdLst>
                <a:gd name="T0" fmla="*/ 71 w 187"/>
                <a:gd name="T1" fmla="*/ 221 h 221"/>
                <a:gd name="T2" fmla="*/ 53 w 187"/>
                <a:gd name="T3" fmla="*/ 199 h 221"/>
                <a:gd name="T4" fmla="*/ 33 w 187"/>
                <a:gd name="T5" fmla="*/ 187 h 221"/>
                <a:gd name="T6" fmla="*/ 17 w 187"/>
                <a:gd name="T7" fmla="*/ 190 h 221"/>
                <a:gd name="T8" fmla="*/ 5 w 187"/>
                <a:gd name="T9" fmla="*/ 200 h 221"/>
                <a:gd name="T10" fmla="*/ 12 w 187"/>
                <a:gd name="T11" fmla="*/ 162 h 221"/>
                <a:gd name="T12" fmla="*/ 6 w 187"/>
                <a:gd name="T13" fmla="*/ 138 h 221"/>
                <a:gd name="T14" fmla="*/ 11 w 187"/>
                <a:gd name="T15" fmla="*/ 122 h 221"/>
                <a:gd name="T16" fmla="*/ 0 w 187"/>
                <a:gd name="T17" fmla="*/ 108 h 221"/>
                <a:gd name="T18" fmla="*/ 9 w 187"/>
                <a:gd name="T19" fmla="*/ 103 h 221"/>
                <a:gd name="T20" fmla="*/ 62 w 187"/>
                <a:gd name="T21" fmla="*/ 101 h 221"/>
                <a:gd name="T22" fmla="*/ 62 w 187"/>
                <a:gd name="T23" fmla="*/ 75 h 221"/>
                <a:gd name="T24" fmla="*/ 81 w 187"/>
                <a:gd name="T25" fmla="*/ 62 h 221"/>
                <a:gd name="T26" fmla="*/ 82 w 187"/>
                <a:gd name="T27" fmla="*/ 19 h 221"/>
                <a:gd name="T28" fmla="*/ 132 w 187"/>
                <a:gd name="T29" fmla="*/ 19 h 221"/>
                <a:gd name="T30" fmla="*/ 133 w 187"/>
                <a:gd name="T31" fmla="*/ 0 h 221"/>
                <a:gd name="T32" fmla="*/ 187 w 187"/>
                <a:gd name="T33" fmla="*/ 38 h 221"/>
                <a:gd name="T34" fmla="*/ 161 w 187"/>
                <a:gd name="T35" fmla="*/ 38 h 221"/>
                <a:gd name="T36" fmla="*/ 173 w 187"/>
                <a:gd name="T37" fmla="*/ 206 h 221"/>
                <a:gd name="T38" fmla="*/ 106 w 187"/>
                <a:gd name="T39" fmla="*/ 206 h 221"/>
                <a:gd name="T40" fmla="*/ 92 w 187"/>
                <a:gd name="T41" fmla="*/ 212 h 221"/>
                <a:gd name="T42" fmla="*/ 82 w 187"/>
                <a:gd name="T43" fmla="*/ 200 h 221"/>
                <a:gd name="T44" fmla="*/ 71 w 187"/>
                <a:gd name="T45"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7" h="221">
                  <a:moveTo>
                    <a:pt x="71" y="221"/>
                  </a:moveTo>
                  <a:lnTo>
                    <a:pt x="53" y="199"/>
                  </a:lnTo>
                  <a:lnTo>
                    <a:pt x="33" y="187"/>
                  </a:lnTo>
                  <a:lnTo>
                    <a:pt x="17" y="190"/>
                  </a:lnTo>
                  <a:lnTo>
                    <a:pt x="5" y="200"/>
                  </a:lnTo>
                  <a:lnTo>
                    <a:pt x="12" y="162"/>
                  </a:lnTo>
                  <a:lnTo>
                    <a:pt x="6" y="138"/>
                  </a:lnTo>
                  <a:lnTo>
                    <a:pt x="11" y="122"/>
                  </a:lnTo>
                  <a:lnTo>
                    <a:pt x="0" y="108"/>
                  </a:lnTo>
                  <a:lnTo>
                    <a:pt x="9" y="103"/>
                  </a:lnTo>
                  <a:lnTo>
                    <a:pt x="62" y="101"/>
                  </a:lnTo>
                  <a:lnTo>
                    <a:pt x="62" y="75"/>
                  </a:lnTo>
                  <a:lnTo>
                    <a:pt x="81" y="62"/>
                  </a:lnTo>
                  <a:lnTo>
                    <a:pt x="82" y="19"/>
                  </a:lnTo>
                  <a:lnTo>
                    <a:pt x="132" y="19"/>
                  </a:lnTo>
                  <a:lnTo>
                    <a:pt x="133" y="0"/>
                  </a:lnTo>
                  <a:lnTo>
                    <a:pt x="187" y="38"/>
                  </a:lnTo>
                  <a:lnTo>
                    <a:pt x="161" y="38"/>
                  </a:lnTo>
                  <a:lnTo>
                    <a:pt x="173" y="206"/>
                  </a:lnTo>
                  <a:lnTo>
                    <a:pt x="106" y="206"/>
                  </a:lnTo>
                  <a:lnTo>
                    <a:pt x="92" y="212"/>
                  </a:lnTo>
                  <a:lnTo>
                    <a:pt x="82" y="200"/>
                  </a:lnTo>
                  <a:lnTo>
                    <a:pt x="71" y="22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72" name="Freeform 7276"/>
            <p:cNvSpPr>
              <a:spLocks/>
            </p:cNvSpPr>
            <p:nvPr/>
          </p:nvSpPr>
          <p:spPr bwMode="gray">
            <a:xfrm>
              <a:off x="5841026" y="3446069"/>
              <a:ext cx="197026" cy="176371"/>
            </a:xfrm>
            <a:custGeom>
              <a:avLst/>
              <a:gdLst>
                <a:gd name="T0" fmla="*/ 133 w 133"/>
                <a:gd name="T1" fmla="*/ 0 h 116"/>
                <a:gd name="T2" fmla="*/ 133 w 133"/>
                <a:gd name="T3" fmla="*/ 8 h 116"/>
                <a:gd name="T4" fmla="*/ 132 w 133"/>
                <a:gd name="T5" fmla="*/ 27 h 116"/>
                <a:gd name="T6" fmla="*/ 82 w 133"/>
                <a:gd name="T7" fmla="*/ 27 h 116"/>
                <a:gd name="T8" fmla="*/ 81 w 133"/>
                <a:gd name="T9" fmla="*/ 70 h 116"/>
                <a:gd name="T10" fmla="*/ 62 w 133"/>
                <a:gd name="T11" fmla="*/ 83 h 116"/>
                <a:gd name="T12" fmla="*/ 62 w 133"/>
                <a:gd name="T13" fmla="*/ 109 h 116"/>
                <a:gd name="T14" fmla="*/ 9 w 133"/>
                <a:gd name="T15" fmla="*/ 111 h 116"/>
                <a:gd name="T16" fmla="*/ 0 w 133"/>
                <a:gd name="T17" fmla="*/ 116 h 116"/>
                <a:gd name="T18" fmla="*/ 3 w 133"/>
                <a:gd name="T19" fmla="*/ 99 h 116"/>
                <a:gd name="T20" fmla="*/ 33 w 133"/>
                <a:gd name="T21" fmla="*/ 54 h 116"/>
                <a:gd name="T22" fmla="*/ 43 w 133"/>
                <a:gd name="T23" fmla="*/ 27 h 116"/>
                <a:gd name="T24" fmla="*/ 54 w 133"/>
                <a:gd name="T25" fmla="*/ 19 h 116"/>
                <a:gd name="T26" fmla="*/ 66 w 133"/>
                <a:gd name="T27" fmla="*/ 0 h 116"/>
                <a:gd name="T28" fmla="*/ 133 w 133"/>
                <a:gd name="T2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6">
                  <a:moveTo>
                    <a:pt x="133" y="0"/>
                  </a:moveTo>
                  <a:lnTo>
                    <a:pt x="133" y="8"/>
                  </a:lnTo>
                  <a:lnTo>
                    <a:pt x="132" y="27"/>
                  </a:lnTo>
                  <a:lnTo>
                    <a:pt x="82" y="27"/>
                  </a:lnTo>
                  <a:lnTo>
                    <a:pt x="81" y="70"/>
                  </a:lnTo>
                  <a:lnTo>
                    <a:pt x="62" y="83"/>
                  </a:lnTo>
                  <a:lnTo>
                    <a:pt x="62" y="109"/>
                  </a:lnTo>
                  <a:lnTo>
                    <a:pt x="9" y="111"/>
                  </a:lnTo>
                  <a:lnTo>
                    <a:pt x="0" y="116"/>
                  </a:lnTo>
                  <a:lnTo>
                    <a:pt x="3" y="99"/>
                  </a:lnTo>
                  <a:lnTo>
                    <a:pt x="33" y="54"/>
                  </a:lnTo>
                  <a:lnTo>
                    <a:pt x="43" y="27"/>
                  </a:lnTo>
                  <a:lnTo>
                    <a:pt x="54" y="19"/>
                  </a:lnTo>
                  <a:lnTo>
                    <a:pt x="66" y="0"/>
                  </a:lnTo>
                  <a:lnTo>
                    <a:pt x="133"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73" name="Freeform 7277"/>
            <p:cNvSpPr>
              <a:spLocks/>
            </p:cNvSpPr>
            <p:nvPr/>
          </p:nvSpPr>
          <p:spPr bwMode="gray">
            <a:xfrm>
              <a:off x="5841026" y="3446069"/>
              <a:ext cx="197026" cy="176371"/>
            </a:xfrm>
            <a:custGeom>
              <a:avLst/>
              <a:gdLst>
                <a:gd name="T0" fmla="*/ 133 w 133"/>
                <a:gd name="T1" fmla="*/ 0 h 116"/>
                <a:gd name="T2" fmla="*/ 133 w 133"/>
                <a:gd name="T3" fmla="*/ 8 h 116"/>
                <a:gd name="T4" fmla="*/ 132 w 133"/>
                <a:gd name="T5" fmla="*/ 27 h 116"/>
                <a:gd name="T6" fmla="*/ 82 w 133"/>
                <a:gd name="T7" fmla="*/ 27 h 116"/>
                <a:gd name="T8" fmla="*/ 81 w 133"/>
                <a:gd name="T9" fmla="*/ 70 h 116"/>
                <a:gd name="T10" fmla="*/ 62 w 133"/>
                <a:gd name="T11" fmla="*/ 83 h 116"/>
                <a:gd name="T12" fmla="*/ 62 w 133"/>
                <a:gd name="T13" fmla="*/ 109 h 116"/>
                <a:gd name="T14" fmla="*/ 9 w 133"/>
                <a:gd name="T15" fmla="*/ 111 h 116"/>
                <a:gd name="T16" fmla="*/ 0 w 133"/>
                <a:gd name="T17" fmla="*/ 116 h 116"/>
                <a:gd name="T18" fmla="*/ 3 w 133"/>
                <a:gd name="T19" fmla="*/ 99 h 116"/>
                <a:gd name="T20" fmla="*/ 33 w 133"/>
                <a:gd name="T21" fmla="*/ 54 h 116"/>
                <a:gd name="T22" fmla="*/ 43 w 133"/>
                <a:gd name="T23" fmla="*/ 27 h 116"/>
                <a:gd name="T24" fmla="*/ 54 w 133"/>
                <a:gd name="T25" fmla="*/ 19 h 116"/>
                <a:gd name="T26" fmla="*/ 66 w 133"/>
                <a:gd name="T27" fmla="*/ 0 h 116"/>
                <a:gd name="T28" fmla="*/ 133 w 133"/>
                <a:gd name="T2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6">
                  <a:moveTo>
                    <a:pt x="133" y="0"/>
                  </a:moveTo>
                  <a:lnTo>
                    <a:pt x="133" y="8"/>
                  </a:lnTo>
                  <a:lnTo>
                    <a:pt x="132" y="27"/>
                  </a:lnTo>
                  <a:lnTo>
                    <a:pt x="82" y="27"/>
                  </a:lnTo>
                  <a:lnTo>
                    <a:pt x="81" y="70"/>
                  </a:lnTo>
                  <a:lnTo>
                    <a:pt x="62" y="83"/>
                  </a:lnTo>
                  <a:lnTo>
                    <a:pt x="62" y="109"/>
                  </a:lnTo>
                  <a:lnTo>
                    <a:pt x="9" y="111"/>
                  </a:lnTo>
                  <a:lnTo>
                    <a:pt x="0" y="116"/>
                  </a:lnTo>
                  <a:lnTo>
                    <a:pt x="3" y="99"/>
                  </a:lnTo>
                  <a:lnTo>
                    <a:pt x="33" y="54"/>
                  </a:lnTo>
                  <a:lnTo>
                    <a:pt x="43" y="27"/>
                  </a:lnTo>
                  <a:lnTo>
                    <a:pt x="54" y="19"/>
                  </a:lnTo>
                  <a:lnTo>
                    <a:pt x="66" y="0"/>
                  </a:lnTo>
                  <a:lnTo>
                    <a:pt x="133"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74" name="Freeform 7278"/>
            <p:cNvSpPr>
              <a:spLocks/>
            </p:cNvSpPr>
            <p:nvPr/>
          </p:nvSpPr>
          <p:spPr bwMode="gray">
            <a:xfrm>
              <a:off x="6398031" y="3190635"/>
              <a:ext cx="79995" cy="185494"/>
            </a:xfrm>
            <a:custGeom>
              <a:avLst/>
              <a:gdLst>
                <a:gd name="T0" fmla="*/ 51 w 54"/>
                <a:gd name="T1" fmla="*/ 71 h 122"/>
                <a:gd name="T2" fmla="*/ 54 w 54"/>
                <a:gd name="T3" fmla="*/ 84 h 122"/>
                <a:gd name="T4" fmla="*/ 36 w 54"/>
                <a:gd name="T5" fmla="*/ 101 h 122"/>
                <a:gd name="T6" fmla="*/ 36 w 54"/>
                <a:gd name="T7" fmla="*/ 117 h 122"/>
                <a:gd name="T8" fmla="*/ 26 w 54"/>
                <a:gd name="T9" fmla="*/ 122 h 122"/>
                <a:gd name="T10" fmla="*/ 21 w 54"/>
                <a:gd name="T11" fmla="*/ 95 h 122"/>
                <a:gd name="T12" fmla="*/ 10 w 54"/>
                <a:gd name="T13" fmla="*/ 83 h 122"/>
                <a:gd name="T14" fmla="*/ 0 w 54"/>
                <a:gd name="T15" fmla="*/ 61 h 122"/>
                <a:gd name="T16" fmla="*/ 11 w 54"/>
                <a:gd name="T17" fmla="*/ 42 h 122"/>
                <a:gd name="T18" fmla="*/ 11 w 54"/>
                <a:gd name="T19" fmla="*/ 11 h 122"/>
                <a:gd name="T20" fmla="*/ 19 w 54"/>
                <a:gd name="T21" fmla="*/ 4 h 122"/>
                <a:gd name="T22" fmla="*/ 30 w 54"/>
                <a:gd name="T23" fmla="*/ 0 h 122"/>
                <a:gd name="T24" fmla="*/ 37 w 54"/>
                <a:gd name="T25" fmla="*/ 1 h 122"/>
                <a:gd name="T26" fmla="*/ 42 w 54"/>
                <a:gd name="T27" fmla="*/ 10 h 122"/>
                <a:gd name="T28" fmla="*/ 51 w 54"/>
                <a:gd name="T29" fmla="*/ 6 h 122"/>
                <a:gd name="T30" fmla="*/ 42 w 54"/>
                <a:gd name="T31" fmla="*/ 16 h 122"/>
                <a:gd name="T32" fmla="*/ 51 w 54"/>
                <a:gd name="T33" fmla="*/ 36 h 122"/>
                <a:gd name="T34" fmla="*/ 36 w 54"/>
                <a:gd name="T35" fmla="*/ 54 h 122"/>
                <a:gd name="T36" fmla="*/ 37 w 54"/>
                <a:gd name="T37" fmla="*/ 61 h 122"/>
                <a:gd name="T38" fmla="*/ 51 w 54"/>
                <a:gd name="T39" fmla="*/ 64 h 122"/>
                <a:gd name="T40" fmla="*/ 51 w 54"/>
                <a:gd name="T41" fmla="*/ 7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122">
                  <a:moveTo>
                    <a:pt x="51" y="71"/>
                  </a:moveTo>
                  <a:lnTo>
                    <a:pt x="54" y="84"/>
                  </a:lnTo>
                  <a:lnTo>
                    <a:pt x="36" y="101"/>
                  </a:lnTo>
                  <a:lnTo>
                    <a:pt x="36" y="117"/>
                  </a:lnTo>
                  <a:lnTo>
                    <a:pt x="26" y="122"/>
                  </a:lnTo>
                  <a:lnTo>
                    <a:pt x="21" y="95"/>
                  </a:lnTo>
                  <a:lnTo>
                    <a:pt x="10" y="83"/>
                  </a:lnTo>
                  <a:lnTo>
                    <a:pt x="0" y="61"/>
                  </a:lnTo>
                  <a:lnTo>
                    <a:pt x="11" y="42"/>
                  </a:lnTo>
                  <a:lnTo>
                    <a:pt x="11" y="11"/>
                  </a:lnTo>
                  <a:lnTo>
                    <a:pt x="19" y="4"/>
                  </a:lnTo>
                  <a:lnTo>
                    <a:pt x="30" y="0"/>
                  </a:lnTo>
                  <a:lnTo>
                    <a:pt x="37" y="1"/>
                  </a:lnTo>
                  <a:lnTo>
                    <a:pt x="42" y="10"/>
                  </a:lnTo>
                  <a:lnTo>
                    <a:pt x="51" y="6"/>
                  </a:lnTo>
                  <a:lnTo>
                    <a:pt x="42" y="16"/>
                  </a:lnTo>
                  <a:lnTo>
                    <a:pt x="51" y="36"/>
                  </a:lnTo>
                  <a:lnTo>
                    <a:pt x="36" y="54"/>
                  </a:lnTo>
                  <a:lnTo>
                    <a:pt x="37" y="61"/>
                  </a:lnTo>
                  <a:lnTo>
                    <a:pt x="51" y="64"/>
                  </a:lnTo>
                  <a:lnTo>
                    <a:pt x="51" y="7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75" name="Freeform 7279"/>
            <p:cNvSpPr>
              <a:spLocks/>
            </p:cNvSpPr>
            <p:nvPr/>
          </p:nvSpPr>
          <p:spPr bwMode="gray">
            <a:xfrm>
              <a:off x="6398031" y="3190635"/>
              <a:ext cx="79995" cy="185494"/>
            </a:xfrm>
            <a:custGeom>
              <a:avLst/>
              <a:gdLst>
                <a:gd name="T0" fmla="*/ 51 w 54"/>
                <a:gd name="T1" fmla="*/ 71 h 122"/>
                <a:gd name="T2" fmla="*/ 54 w 54"/>
                <a:gd name="T3" fmla="*/ 84 h 122"/>
                <a:gd name="T4" fmla="*/ 36 w 54"/>
                <a:gd name="T5" fmla="*/ 101 h 122"/>
                <a:gd name="T6" fmla="*/ 36 w 54"/>
                <a:gd name="T7" fmla="*/ 117 h 122"/>
                <a:gd name="T8" fmla="*/ 26 w 54"/>
                <a:gd name="T9" fmla="*/ 122 h 122"/>
                <a:gd name="T10" fmla="*/ 21 w 54"/>
                <a:gd name="T11" fmla="*/ 95 h 122"/>
                <a:gd name="T12" fmla="*/ 10 w 54"/>
                <a:gd name="T13" fmla="*/ 83 h 122"/>
                <a:gd name="T14" fmla="*/ 0 w 54"/>
                <a:gd name="T15" fmla="*/ 61 h 122"/>
                <a:gd name="T16" fmla="*/ 11 w 54"/>
                <a:gd name="T17" fmla="*/ 42 h 122"/>
                <a:gd name="T18" fmla="*/ 11 w 54"/>
                <a:gd name="T19" fmla="*/ 11 h 122"/>
                <a:gd name="T20" fmla="*/ 19 w 54"/>
                <a:gd name="T21" fmla="*/ 4 h 122"/>
                <a:gd name="T22" fmla="*/ 30 w 54"/>
                <a:gd name="T23" fmla="*/ 0 h 122"/>
                <a:gd name="T24" fmla="*/ 37 w 54"/>
                <a:gd name="T25" fmla="*/ 1 h 122"/>
                <a:gd name="T26" fmla="*/ 42 w 54"/>
                <a:gd name="T27" fmla="*/ 10 h 122"/>
                <a:gd name="T28" fmla="*/ 51 w 54"/>
                <a:gd name="T29" fmla="*/ 6 h 122"/>
                <a:gd name="T30" fmla="*/ 42 w 54"/>
                <a:gd name="T31" fmla="*/ 16 h 122"/>
                <a:gd name="T32" fmla="*/ 51 w 54"/>
                <a:gd name="T33" fmla="*/ 36 h 122"/>
                <a:gd name="T34" fmla="*/ 36 w 54"/>
                <a:gd name="T35" fmla="*/ 54 h 122"/>
                <a:gd name="T36" fmla="*/ 37 w 54"/>
                <a:gd name="T37" fmla="*/ 61 h 122"/>
                <a:gd name="T38" fmla="*/ 51 w 54"/>
                <a:gd name="T39" fmla="*/ 64 h 122"/>
                <a:gd name="T40" fmla="*/ 51 w 54"/>
                <a:gd name="T41" fmla="*/ 7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122">
                  <a:moveTo>
                    <a:pt x="51" y="71"/>
                  </a:moveTo>
                  <a:lnTo>
                    <a:pt x="54" y="84"/>
                  </a:lnTo>
                  <a:lnTo>
                    <a:pt x="36" y="101"/>
                  </a:lnTo>
                  <a:lnTo>
                    <a:pt x="36" y="117"/>
                  </a:lnTo>
                  <a:lnTo>
                    <a:pt x="26" y="122"/>
                  </a:lnTo>
                  <a:lnTo>
                    <a:pt x="21" y="95"/>
                  </a:lnTo>
                  <a:lnTo>
                    <a:pt x="10" y="83"/>
                  </a:lnTo>
                  <a:lnTo>
                    <a:pt x="0" y="61"/>
                  </a:lnTo>
                  <a:lnTo>
                    <a:pt x="11" y="42"/>
                  </a:lnTo>
                  <a:lnTo>
                    <a:pt x="11" y="11"/>
                  </a:lnTo>
                  <a:lnTo>
                    <a:pt x="19" y="4"/>
                  </a:lnTo>
                  <a:lnTo>
                    <a:pt x="30" y="0"/>
                  </a:lnTo>
                  <a:lnTo>
                    <a:pt x="37" y="1"/>
                  </a:lnTo>
                  <a:lnTo>
                    <a:pt x="42" y="10"/>
                  </a:lnTo>
                  <a:lnTo>
                    <a:pt x="51" y="6"/>
                  </a:lnTo>
                  <a:lnTo>
                    <a:pt x="42" y="16"/>
                  </a:lnTo>
                  <a:lnTo>
                    <a:pt x="51" y="36"/>
                  </a:lnTo>
                  <a:lnTo>
                    <a:pt x="36" y="54"/>
                  </a:lnTo>
                  <a:lnTo>
                    <a:pt x="37" y="61"/>
                  </a:lnTo>
                  <a:lnTo>
                    <a:pt x="51" y="64"/>
                  </a:lnTo>
                  <a:lnTo>
                    <a:pt x="51" y="7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76" name="Freeform 7280"/>
            <p:cNvSpPr>
              <a:spLocks/>
            </p:cNvSpPr>
            <p:nvPr/>
          </p:nvSpPr>
          <p:spPr bwMode="gray">
            <a:xfrm>
              <a:off x="6051384" y="3017304"/>
              <a:ext cx="257764" cy="203739"/>
            </a:xfrm>
            <a:custGeom>
              <a:avLst/>
              <a:gdLst>
                <a:gd name="T0" fmla="*/ 126 w 174"/>
                <a:gd name="T1" fmla="*/ 15 h 134"/>
                <a:gd name="T2" fmla="*/ 172 w 174"/>
                <a:gd name="T3" fmla="*/ 20 h 134"/>
                <a:gd name="T4" fmla="*/ 174 w 174"/>
                <a:gd name="T5" fmla="*/ 31 h 134"/>
                <a:gd name="T6" fmla="*/ 142 w 174"/>
                <a:gd name="T7" fmla="*/ 47 h 134"/>
                <a:gd name="T8" fmla="*/ 121 w 174"/>
                <a:gd name="T9" fmla="*/ 74 h 134"/>
                <a:gd name="T10" fmla="*/ 130 w 174"/>
                <a:gd name="T11" fmla="*/ 88 h 134"/>
                <a:gd name="T12" fmla="*/ 93 w 174"/>
                <a:gd name="T13" fmla="*/ 123 h 134"/>
                <a:gd name="T14" fmla="*/ 58 w 174"/>
                <a:gd name="T15" fmla="*/ 124 h 134"/>
                <a:gd name="T16" fmla="*/ 44 w 174"/>
                <a:gd name="T17" fmla="*/ 134 h 134"/>
                <a:gd name="T18" fmla="*/ 23 w 174"/>
                <a:gd name="T19" fmla="*/ 114 h 134"/>
                <a:gd name="T20" fmla="*/ 29 w 174"/>
                <a:gd name="T21" fmla="*/ 96 h 134"/>
                <a:gd name="T22" fmla="*/ 23 w 174"/>
                <a:gd name="T23" fmla="*/ 71 h 134"/>
                <a:gd name="T24" fmla="*/ 32 w 174"/>
                <a:gd name="T25" fmla="*/ 66 h 134"/>
                <a:gd name="T26" fmla="*/ 34 w 174"/>
                <a:gd name="T27" fmla="*/ 50 h 134"/>
                <a:gd name="T28" fmla="*/ 42 w 174"/>
                <a:gd name="T29" fmla="*/ 39 h 134"/>
                <a:gd name="T30" fmla="*/ 39 w 174"/>
                <a:gd name="T31" fmla="*/ 32 h 134"/>
                <a:gd name="T32" fmla="*/ 7 w 174"/>
                <a:gd name="T33" fmla="*/ 31 h 134"/>
                <a:gd name="T34" fmla="*/ 0 w 174"/>
                <a:gd name="T35" fmla="*/ 12 h 134"/>
                <a:gd name="T36" fmla="*/ 3 w 174"/>
                <a:gd name="T37" fmla="*/ 9 h 134"/>
                <a:gd name="T38" fmla="*/ 18 w 174"/>
                <a:gd name="T39" fmla="*/ 0 h 134"/>
                <a:gd name="T40" fmla="*/ 67 w 174"/>
                <a:gd name="T41" fmla="*/ 7 h 134"/>
                <a:gd name="T42" fmla="*/ 99 w 174"/>
                <a:gd name="T43" fmla="*/ 7 h 134"/>
                <a:gd name="T44" fmla="*/ 107 w 174"/>
                <a:gd name="T45" fmla="*/ 7 h 134"/>
                <a:gd name="T46" fmla="*/ 126 w 174"/>
                <a:gd name="T47" fmla="*/ 1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4" h="134">
                  <a:moveTo>
                    <a:pt x="126" y="15"/>
                  </a:moveTo>
                  <a:lnTo>
                    <a:pt x="172" y="20"/>
                  </a:lnTo>
                  <a:lnTo>
                    <a:pt x="174" y="31"/>
                  </a:lnTo>
                  <a:lnTo>
                    <a:pt x="142" y="47"/>
                  </a:lnTo>
                  <a:lnTo>
                    <a:pt x="121" y="74"/>
                  </a:lnTo>
                  <a:lnTo>
                    <a:pt x="130" y="88"/>
                  </a:lnTo>
                  <a:lnTo>
                    <a:pt x="93" y="123"/>
                  </a:lnTo>
                  <a:lnTo>
                    <a:pt x="58" y="124"/>
                  </a:lnTo>
                  <a:lnTo>
                    <a:pt x="44" y="134"/>
                  </a:lnTo>
                  <a:lnTo>
                    <a:pt x="23" y="114"/>
                  </a:lnTo>
                  <a:lnTo>
                    <a:pt x="29" y="96"/>
                  </a:lnTo>
                  <a:lnTo>
                    <a:pt x="23" y="71"/>
                  </a:lnTo>
                  <a:lnTo>
                    <a:pt x="32" y="66"/>
                  </a:lnTo>
                  <a:lnTo>
                    <a:pt x="34" y="50"/>
                  </a:lnTo>
                  <a:lnTo>
                    <a:pt x="42" y="39"/>
                  </a:lnTo>
                  <a:lnTo>
                    <a:pt x="39" y="32"/>
                  </a:lnTo>
                  <a:lnTo>
                    <a:pt x="7" y="31"/>
                  </a:lnTo>
                  <a:lnTo>
                    <a:pt x="0" y="12"/>
                  </a:lnTo>
                  <a:lnTo>
                    <a:pt x="3" y="9"/>
                  </a:lnTo>
                  <a:lnTo>
                    <a:pt x="18" y="0"/>
                  </a:lnTo>
                  <a:lnTo>
                    <a:pt x="67" y="7"/>
                  </a:lnTo>
                  <a:lnTo>
                    <a:pt x="99" y="7"/>
                  </a:lnTo>
                  <a:lnTo>
                    <a:pt x="107" y="7"/>
                  </a:lnTo>
                  <a:lnTo>
                    <a:pt x="126" y="1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77" name="Freeform 7281"/>
            <p:cNvSpPr>
              <a:spLocks/>
            </p:cNvSpPr>
            <p:nvPr/>
          </p:nvSpPr>
          <p:spPr bwMode="gray">
            <a:xfrm>
              <a:off x="6051384" y="3017304"/>
              <a:ext cx="257764" cy="203739"/>
            </a:xfrm>
            <a:custGeom>
              <a:avLst/>
              <a:gdLst>
                <a:gd name="T0" fmla="*/ 126 w 174"/>
                <a:gd name="T1" fmla="*/ 15 h 134"/>
                <a:gd name="T2" fmla="*/ 172 w 174"/>
                <a:gd name="T3" fmla="*/ 20 h 134"/>
                <a:gd name="T4" fmla="*/ 174 w 174"/>
                <a:gd name="T5" fmla="*/ 31 h 134"/>
                <a:gd name="T6" fmla="*/ 142 w 174"/>
                <a:gd name="T7" fmla="*/ 47 h 134"/>
                <a:gd name="T8" fmla="*/ 121 w 174"/>
                <a:gd name="T9" fmla="*/ 74 h 134"/>
                <a:gd name="T10" fmla="*/ 130 w 174"/>
                <a:gd name="T11" fmla="*/ 88 h 134"/>
                <a:gd name="T12" fmla="*/ 93 w 174"/>
                <a:gd name="T13" fmla="*/ 123 h 134"/>
                <a:gd name="T14" fmla="*/ 58 w 174"/>
                <a:gd name="T15" fmla="*/ 124 h 134"/>
                <a:gd name="T16" fmla="*/ 44 w 174"/>
                <a:gd name="T17" fmla="*/ 134 h 134"/>
                <a:gd name="T18" fmla="*/ 23 w 174"/>
                <a:gd name="T19" fmla="*/ 114 h 134"/>
                <a:gd name="T20" fmla="*/ 29 w 174"/>
                <a:gd name="T21" fmla="*/ 96 h 134"/>
                <a:gd name="T22" fmla="*/ 23 w 174"/>
                <a:gd name="T23" fmla="*/ 71 h 134"/>
                <a:gd name="T24" fmla="*/ 32 w 174"/>
                <a:gd name="T25" fmla="*/ 66 h 134"/>
                <a:gd name="T26" fmla="*/ 34 w 174"/>
                <a:gd name="T27" fmla="*/ 50 h 134"/>
                <a:gd name="T28" fmla="*/ 42 w 174"/>
                <a:gd name="T29" fmla="*/ 39 h 134"/>
                <a:gd name="T30" fmla="*/ 39 w 174"/>
                <a:gd name="T31" fmla="*/ 32 h 134"/>
                <a:gd name="T32" fmla="*/ 7 w 174"/>
                <a:gd name="T33" fmla="*/ 31 h 134"/>
                <a:gd name="T34" fmla="*/ 0 w 174"/>
                <a:gd name="T35" fmla="*/ 12 h 134"/>
                <a:gd name="T36" fmla="*/ 3 w 174"/>
                <a:gd name="T37" fmla="*/ 9 h 134"/>
                <a:gd name="T38" fmla="*/ 18 w 174"/>
                <a:gd name="T39" fmla="*/ 0 h 134"/>
                <a:gd name="T40" fmla="*/ 67 w 174"/>
                <a:gd name="T41" fmla="*/ 7 h 134"/>
                <a:gd name="T42" fmla="*/ 99 w 174"/>
                <a:gd name="T43" fmla="*/ 7 h 134"/>
                <a:gd name="T44" fmla="*/ 107 w 174"/>
                <a:gd name="T45" fmla="*/ 7 h 134"/>
                <a:gd name="T46" fmla="*/ 126 w 174"/>
                <a:gd name="T47" fmla="*/ 1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4" h="134">
                  <a:moveTo>
                    <a:pt x="126" y="15"/>
                  </a:moveTo>
                  <a:lnTo>
                    <a:pt x="172" y="20"/>
                  </a:lnTo>
                  <a:lnTo>
                    <a:pt x="174" y="31"/>
                  </a:lnTo>
                  <a:lnTo>
                    <a:pt x="142" y="47"/>
                  </a:lnTo>
                  <a:lnTo>
                    <a:pt x="121" y="74"/>
                  </a:lnTo>
                  <a:lnTo>
                    <a:pt x="130" y="88"/>
                  </a:lnTo>
                  <a:lnTo>
                    <a:pt x="93" y="123"/>
                  </a:lnTo>
                  <a:lnTo>
                    <a:pt x="58" y="124"/>
                  </a:lnTo>
                  <a:lnTo>
                    <a:pt x="44" y="134"/>
                  </a:lnTo>
                  <a:lnTo>
                    <a:pt x="23" y="114"/>
                  </a:lnTo>
                  <a:lnTo>
                    <a:pt x="29" y="96"/>
                  </a:lnTo>
                  <a:lnTo>
                    <a:pt x="23" y="71"/>
                  </a:lnTo>
                  <a:lnTo>
                    <a:pt x="32" y="66"/>
                  </a:lnTo>
                  <a:lnTo>
                    <a:pt x="34" y="50"/>
                  </a:lnTo>
                  <a:lnTo>
                    <a:pt x="42" y="39"/>
                  </a:lnTo>
                  <a:lnTo>
                    <a:pt x="39" y="32"/>
                  </a:lnTo>
                  <a:lnTo>
                    <a:pt x="7" y="31"/>
                  </a:lnTo>
                  <a:lnTo>
                    <a:pt x="0" y="12"/>
                  </a:lnTo>
                  <a:lnTo>
                    <a:pt x="3" y="9"/>
                  </a:lnTo>
                  <a:lnTo>
                    <a:pt x="18" y="0"/>
                  </a:lnTo>
                  <a:lnTo>
                    <a:pt x="67" y="7"/>
                  </a:lnTo>
                  <a:lnTo>
                    <a:pt x="99" y="7"/>
                  </a:lnTo>
                  <a:lnTo>
                    <a:pt x="107" y="7"/>
                  </a:lnTo>
                  <a:lnTo>
                    <a:pt x="126" y="15"/>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78" name="Freeform 7282"/>
            <p:cNvSpPr>
              <a:spLocks/>
            </p:cNvSpPr>
            <p:nvPr/>
          </p:nvSpPr>
          <p:spPr bwMode="gray">
            <a:xfrm>
              <a:off x="6038051" y="3064437"/>
              <a:ext cx="75551" cy="127717"/>
            </a:xfrm>
            <a:custGeom>
              <a:avLst/>
              <a:gdLst>
                <a:gd name="T0" fmla="*/ 38 w 51"/>
                <a:gd name="T1" fmla="*/ 65 h 84"/>
                <a:gd name="T2" fmla="*/ 32 w 51"/>
                <a:gd name="T3" fmla="*/ 40 h 84"/>
                <a:gd name="T4" fmla="*/ 41 w 51"/>
                <a:gd name="T5" fmla="*/ 35 h 84"/>
                <a:gd name="T6" fmla="*/ 43 w 51"/>
                <a:gd name="T7" fmla="*/ 19 h 84"/>
                <a:gd name="T8" fmla="*/ 51 w 51"/>
                <a:gd name="T9" fmla="*/ 8 h 84"/>
                <a:gd name="T10" fmla="*/ 48 w 51"/>
                <a:gd name="T11" fmla="*/ 1 h 84"/>
                <a:gd name="T12" fmla="*/ 16 w 51"/>
                <a:gd name="T13" fmla="*/ 0 h 84"/>
                <a:gd name="T14" fmla="*/ 15 w 51"/>
                <a:gd name="T15" fmla="*/ 13 h 84"/>
                <a:gd name="T16" fmla="*/ 0 w 51"/>
                <a:gd name="T17" fmla="*/ 55 h 84"/>
                <a:gd name="T18" fmla="*/ 11 w 51"/>
                <a:gd name="T19" fmla="*/ 61 h 84"/>
                <a:gd name="T20" fmla="*/ 5 w 51"/>
                <a:gd name="T21" fmla="*/ 84 h 84"/>
                <a:gd name="T22" fmla="*/ 32 w 51"/>
                <a:gd name="T23" fmla="*/ 83 h 84"/>
                <a:gd name="T24" fmla="*/ 38 w 51"/>
                <a:gd name="T25" fmla="*/ 6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84">
                  <a:moveTo>
                    <a:pt x="38" y="65"/>
                  </a:moveTo>
                  <a:lnTo>
                    <a:pt x="32" y="40"/>
                  </a:lnTo>
                  <a:lnTo>
                    <a:pt x="41" y="35"/>
                  </a:lnTo>
                  <a:lnTo>
                    <a:pt x="43" y="19"/>
                  </a:lnTo>
                  <a:lnTo>
                    <a:pt x="51" y="8"/>
                  </a:lnTo>
                  <a:lnTo>
                    <a:pt x="48" y="1"/>
                  </a:lnTo>
                  <a:lnTo>
                    <a:pt x="16" y="0"/>
                  </a:lnTo>
                  <a:lnTo>
                    <a:pt x="15" y="13"/>
                  </a:lnTo>
                  <a:lnTo>
                    <a:pt x="0" y="55"/>
                  </a:lnTo>
                  <a:lnTo>
                    <a:pt x="11" y="61"/>
                  </a:lnTo>
                  <a:lnTo>
                    <a:pt x="5" y="84"/>
                  </a:lnTo>
                  <a:lnTo>
                    <a:pt x="32" y="83"/>
                  </a:lnTo>
                  <a:lnTo>
                    <a:pt x="38" y="6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79" name="Freeform 7283"/>
            <p:cNvSpPr>
              <a:spLocks/>
            </p:cNvSpPr>
            <p:nvPr/>
          </p:nvSpPr>
          <p:spPr bwMode="gray">
            <a:xfrm>
              <a:off x="6038051" y="3064437"/>
              <a:ext cx="75551" cy="127717"/>
            </a:xfrm>
            <a:custGeom>
              <a:avLst/>
              <a:gdLst>
                <a:gd name="T0" fmla="*/ 38 w 51"/>
                <a:gd name="T1" fmla="*/ 65 h 84"/>
                <a:gd name="T2" fmla="*/ 32 w 51"/>
                <a:gd name="T3" fmla="*/ 40 h 84"/>
                <a:gd name="T4" fmla="*/ 41 w 51"/>
                <a:gd name="T5" fmla="*/ 35 h 84"/>
                <a:gd name="T6" fmla="*/ 43 w 51"/>
                <a:gd name="T7" fmla="*/ 19 h 84"/>
                <a:gd name="T8" fmla="*/ 51 w 51"/>
                <a:gd name="T9" fmla="*/ 8 h 84"/>
                <a:gd name="T10" fmla="*/ 48 w 51"/>
                <a:gd name="T11" fmla="*/ 1 h 84"/>
                <a:gd name="T12" fmla="*/ 16 w 51"/>
                <a:gd name="T13" fmla="*/ 0 h 84"/>
                <a:gd name="T14" fmla="*/ 15 w 51"/>
                <a:gd name="T15" fmla="*/ 13 h 84"/>
                <a:gd name="T16" fmla="*/ 0 w 51"/>
                <a:gd name="T17" fmla="*/ 55 h 84"/>
                <a:gd name="T18" fmla="*/ 11 w 51"/>
                <a:gd name="T19" fmla="*/ 61 h 84"/>
                <a:gd name="T20" fmla="*/ 5 w 51"/>
                <a:gd name="T21" fmla="*/ 84 h 84"/>
                <a:gd name="T22" fmla="*/ 32 w 51"/>
                <a:gd name="T23" fmla="*/ 83 h 84"/>
                <a:gd name="T24" fmla="*/ 38 w 51"/>
                <a:gd name="T25" fmla="*/ 6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84">
                  <a:moveTo>
                    <a:pt x="38" y="65"/>
                  </a:moveTo>
                  <a:lnTo>
                    <a:pt x="32" y="40"/>
                  </a:lnTo>
                  <a:lnTo>
                    <a:pt x="41" y="35"/>
                  </a:lnTo>
                  <a:lnTo>
                    <a:pt x="43" y="19"/>
                  </a:lnTo>
                  <a:lnTo>
                    <a:pt x="51" y="8"/>
                  </a:lnTo>
                  <a:lnTo>
                    <a:pt x="48" y="1"/>
                  </a:lnTo>
                  <a:lnTo>
                    <a:pt x="16" y="0"/>
                  </a:lnTo>
                  <a:lnTo>
                    <a:pt x="15" y="13"/>
                  </a:lnTo>
                  <a:lnTo>
                    <a:pt x="0" y="55"/>
                  </a:lnTo>
                  <a:lnTo>
                    <a:pt x="11" y="61"/>
                  </a:lnTo>
                  <a:lnTo>
                    <a:pt x="5" y="84"/>
                  </a:lnTo>
                  <a:lnTo>
                    <a:pt x="32" y="83"/>
                  </a:lnTo>
                  <a:lnTo>
                    <a:pt x="38" y="6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80" name="Freeform 7284"/>
            <p:cNvSpPr>
              <a:spLocks/>
            </p:cNvSpPr>
            <p:nvPr/>
          </p:nvSpPr>
          <p:spPr bwMode="gray">
            <a:xfrm>
              <a:off x="6155081" y="2824207"/>
              <a:ext cx="257764" cy="223505"/>
            </a:xfrm>
            <a:custGeom>
              <a:avLst/>
              <a:gdLst>
                <a:gd name="T0" fmla="*/ 166 w 174"/>
                <a:gd name="T1" fmla="*/ 58 h 147"/>
                <a:gd name="T2" fmla="*/ 174 w 174"/>
                <a:gd name="T3" fmla="*/ 39 h 147"/>
                <a:gd name="T4" fmla="*/ 150 w 174"/>
                <a:gd name="T5" fmla="*/ 26 h 147"/>
                <a:gd name="T6" fmla="*/ 143 w 174"/>
                <a:gd name="T7" fmla="*/ 26 h 147"/>
                <a:gd name="T8" fmla="*/ 134 w 174"/>
                <a:gd name="T9" fmla="*/ 23 h 147"/>
                <a:gd name="T10" fmla="*/ 133 w 174"/>
                <a:gd name="T11" fmla="*/ 17 h 147"/>
                <a:gd name="T12" fmla="*/ 123 w 174"/>
                <a:gd name="T13" fmla="*/ 19 h 147"/>
                <a:gd name="T14" fmla="*/ 107 w 174"/>
                <a:gd name="T15" fmla="*/ 0 h 147"/>
                <a:gd name="T16" fmla="*/ 105 w 174"/>
                <a:gd name="T17" fmla="*/ 0 h 147"/>
                <a:gd name="T18" fmla="*/ 91 w 174"/>
                <a:gd name="T19" fmla="*/ 4 h 147"/>
                <a:gd name="T20" fmla="*/ 86 w 174"/>
                <a:gd name="T21" fmla="*/ 17 h 147"/>
                <a:gd name="T22" fmla="*/ 67 w 174"/>
                <a:gd name="T23" fmla="*/ 23 h 147"/>
                <a:gd name="T24" fmla="*/ 66 w 174"/>
                <a:gd name="T25" fmla="*/ 32 h 147"/>
                <a:gd name="T26" fmla="*/ 51 w 174"/>
                <a:gd name="T27" fmla="*/ 32 h 147"/>
                <a:gd name="T28" fmla="*/ 48 w 174"/>
                <a:gd name="T29" fmla="*/ 23 h 147"/>
                <a:gd name="T30" fmla="*/ 39 w 174"/>
                <a:gd name="T31" fmla="*/ 23 h 147"/>
                <a:gd name="T32" fmla="*/ 45 w 174"/>
                <a:gd name="T33" fmla="*/ 42 h 147"/>
                <a:gd name="T34" fmla="*/ 29 w 174"/>
                <a:gd name="T35" fmla="*/ 45 h 147"/>
                <a:gd name="T36" fmla="*/ 23 w 174"/>
                <a:gd name="T37" fmla="*/ 39 h 147"/>
                <a:gd name="T38" fmla="*/ 0 w 174"/>
                <a:gd name="T39" fmla="*/ 45 h 147"/>
                <a:gd name="T40" fmla="*/ 0 w 174"/>
                <a:gd name="T41" fmla="*/ 54 h 147"/>
                <a:gd name="T42" fmla="*/ 29 w 174"/>
                <a:gd name="T43" fmla="*/ 61 h 147"/>
                <a:gd name="T44" fmla="*/ 45 w 174"/>
                <a:gd name="T45" fmla="*/ 83 h 147"/>
                <a:gd name="T46" fmla="*/ 48 w 174"/>
                <a:gd name="T47" fmla="*/ 90 h 147"/>
                <a:gd name="T48" fmla="*/ 39 w 174"/>
                <a:gd name="T49" fmla="*/ 127 h 147"/>
                <a:gd name="T50" fmla="*/ 37 w 174"/>
                <a:gd name="T51" fmla="*/ 134 h 147"/>
                <a:gd name="T52" fmla="*/ 56 w 174"/>
                <a:gd name="T53" fmla="*/ 142 h 147"/>
                <a:gd name="T54" fmla="*/ 102 w 174"/>
                <a:gd name="T55" fmla="*/ 147 h 147"/>
                <a:gd name="T56" fmla="*/ 102 w 174"/>
                <a:gd name="T57" fmla="*/ 139 h 147"/>
                <a:gd name="T58" fmla="*/ 115 w 174"/>
                <a:gd name="T59" fmla="*/ 131 h 147"/>
                <a:gd name="T60" fmla="*/ 150 w 174"/>
                <a:gd name="T61" fmla="*/ 139 h 147"/>
                <a:gd name="T62" fmla="*/ 166 w 174"/>
                <a:gd name="T63" fmla="*/ 125 h 147"/>
                <a:gd name="T64" fmla="*/ 155 w 174"/>
                <a:gd name="T65" fmla="*/ 107 h 147"/>
                <a:gd name="T66" fmla="*/ 159 w 174"/>
                <a:gd name="T67" fmla="*/ 90 h 147"/>
                <a:gd name="T68" fmla="*/ 155 w 174"/>
                <a:gd name="T69" fmla="*/ 80 h 147"/>
                <a:gd name="T70" fmla="*/ 147 w 174"/>
                <a:gd name="T71" fmla="*/ 85 h 147"/>
                <a:gd name="T72" fmla="*/ 146 w 174"/>
                <a:gd name="T73" fmla="*/ 79 h 147"/>
                <a:gd name="T74" fmla="*/ 159 w 174"/>
                <a:gd name="T75" fmla="*/ 61 h 147"/>
                <a:gd name="T76" fmla="*/ 168 w 174"/>
                <a:gd name="T77" fmla="*/ 60 h 147"/>
                <a:gd name="T78" fmla="*/ 166 w 174"/>
                <a:gd name="T79" fmla="*/ 5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 h="147">
                  <a:moveTo>
                    <a:pt x="166" y="58"/>
                  </a:moveTo>
                  <a:lnTo>
                    <a:pt x="174" y="39"/>
                  </a:lnTo>
                  <a:lnTo>
                    <a:pt x="150" y="26"/>
                  </a:lnTo>
                  <a:lnTo>
                    <a:pt x="143" y="26"/>
                  </a:lnTo>
                  <a:lnTo>
                    <a:pt x="134" y="23"/>
                  </a:lnTo>
                  <a:lnTo>
                    <a:pt x="133" y="17"/>
                  </a:lnTo>
                  <a:lnTo>
                    <a:pt x="123" y="19"/>
                  </a:lnTo>
                  <a:lnTo>
                    <a:pt x="107" y="0"/>
                  </a:lnTo>
                  <a:lnTo>
                    <a:pt x="105" y="0"/>
                  </a:lnTo>
                  <a:lnTo>
                    <a:pt x="91" y="4"/>
                  </a:lnTo>
                  <a:lnTo>
                    <a:pt x="86" y="17"/>
                  </a:lnTo>
                  <a:lnTo>
                    <a:pt x="67" y="23"/>
                  </a:lnTo>
                  <a:lnTo>
                    <a:pt x="66" y="32"/>
                  </a:lnTo>
                  <a:lnTo>
                    <a:pt x="51" y="32"/>
                  </a:lnTo>
                  <a:lnTo>
                    <a:pt x="48" y="23"/>
                  </a:lnTo>
                  <a:lnTo>
                    <a:pt x="39" y="23"/>
                  </a:lnTo>
                  <a:lnTo>
                    <a:pt x="45" y="42"/>
                  </a:lnTo>
                  <a:lnTo>
                    <a:pt x="29" y="45"/>
                  </a:lnTo>
                  <a:lnTo>
                    <a:pt x="23" y="39"/>
                  </a:lnTo>
                  <a:lnTo>
                    <a:pt x="0" y="45"/>
                  </a:lnTo>
                  <a:lnTo>
                    <a:pt x="0" y="54"/>
                  </a:lnTo>
                  <a:lnTo>
                    <a:pt x="29" y="61"/>
                  </a:lnTo>
                  <a:lnTo>
                    <a:pt x="45" y="83"/>
                  </a:lnTo>
                  <a:lnTo>
                    <a:pt x="48" y="90"/>
                  </a:lnTo>
                  <a:lnTo>
                    <a:pt x="39" y="127"/>
                  </a:lnTo>
                  <a:lnTo>
                    <a:pt x="37" y="134"/>
                  </a:lnTo>
                  <a:lnTo>
                    <a:pt x="56" y="142"/>
                  </a:lnTo>
                  <a:lnTo>
                    <a:pt x="102" y="147"/>
                  </a:lnTo>
                  <a:lnTo>
                    <a:pt x="102" y="139"/>
                  </a:lnTo>
                  <a:lnTo>
                    <a:pt x="115" y="131"/>
                  </a:lnTo>
                  <a:lnTo>
                    <a:pt x="150" y="139"/>
                  </a:lnTo>
                  <a:lnTo>
                    <a:pt x="166" y="125"/>
                  </a:lnTo>
                  <a:lnTo>
                    <a:pt x="155" y="107"/>
                  </a:lnTo>
                  <a:lnTo>
                    <a:pt x="159" y="90"/>
                  </a:lnTo>
                  <a:lnTo>
                    <a:pt x="155" y="80"/>
                  </a:lnTo>
                  <a:lnTo>
                    <a:pt x="147" y="85"/>
                  </a:lnTo>
                  <a:lnTo>
                    <a:pt x="146" y="79"/>
                  </a:lnTo>
                  <a:lnTo>
                    <a:pt x="159" y="61"/>
                  </a:lnTo>
                  <a:lnTo>
                    <a:pt x="168" y="60"/>
                  </a:lnTo>
                  <a:lnTo>
                    <a:pt x="166" y="5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81" name="Freeform 7286"/>
            <p:cNvSpPr>
              <a:spLocks/>
            </p:cNvSpPr>
            <p:nvPr/>
          </p:nvSpPr>
          <p:spPr bwMode="gray">
            <a:xfrm>
              <a:off x="6384698" y="2930640"/>
              <a:ext cx="245912" cy="241750"/>
            </a:xfrm>
            <a:custGeom>
              <a:avLst/>
              <a:gdLst>
                <a:gd name="T0" fmla="*/ 0 w 166"/>
                <a:gd name="T1" fmla="*/ 37 h 159"/>
                <a:gd name="T2" fmla="*/ 4 w 166"/>
                <a:gd name="T3" fmla="*/ 20 h 159"/>
                <a:gd name="T4" fmla="*/ 25 w 166"/>
                <a:gd name="T5" fmla="*/ 12 h 159"/>
                <a:gd name="T6" fmla="*/ 32 w 166"/>
                <a:gd name="T7" fmla="*/ 18 h 159"/>
                <a:gd name="T8" fmla="*/ 38 w 166"/>
                <a:gd name="T9" fmla="*/ 10 h 159"/>
                <a:gd name="T10" fmla="*/ 46 w 166"/>
                <a:gd name="T11" fmla="*/ 12 h 159"/>
                <a:gd name="T12" fmla="*/ 51 w 166"/>
                <a:gd name="T13" fmla="*/ 1 h 159"/>
                <a:gd name="T14" fmla="*/ 52 w 166"/>
                <a:gd name="T15" fmla="*/ 1 h 159"/>
                <a:gd name="T16" fmla="*/ 74 w 166"/>
                <a:gd name="T17" fmla="*/ 0 h 159"/>
                <a:gd name="T18" fmla="*/ 76 w 166"/>
                <a:gd name="T19" fmla="*/ 4 h 159"/>
                <a:gd name="T20" fmla="*/ 96 w 166"/>
                <a:gd name="T21" fmla="*/ 9 h 159"/>
                <a:gd name="T22" fmla="*/ 95 w 166"/>
                <a:gd name="T23" fmla="*/ 15 h 159"/>
                <a:gd name="T24" fmla="*/ 99 w 166"/>
                <a:gd name="T25" fmla="*/ 23 h 159"/>
                <a:gd name="T26" fmla="*/ 96 w 166"/>
                <a:gd name="T27" fmla="*/ 25 h 159"/>
                <a:gd name="T28" fmla="*/ 96 w 166"/>
                <a:gd name="T29" fmla="*/ 26 h 159"/>
                <a:gd name="T30" fmla="*/ 89 w 166"/>
                <a:gd name="T31" fmla="*/ 22 h 159"/>
                <a:gd name="T32" fmla="*/ 76 w 166"/>
                <a:gd name="T33" fmla="*/ 26 h 159"/>
                <a:gd name="T34" fmla="*/ 77 w 166"/>
                <a:gd name="T35" fmla="*/ 48 h 159"/>
                <a:gd name="T36" fmla="*/ 96 w 166"/>
                <a:gd name="T37" fmla="*/ 63 h 159"/>
                <a:gd name="T38" fmla="*/ 103 w 166"/>
                <a:gd name="T39" fmla="*/ 82 h 159"/>
                <a:gd name="T40" fmla="*/ 119 w 166"/>
                <a:gd name="T41" fmla="*/ 91 h 159"/>
                <a:gd name="T42" fmla="*/ 133 w 166"/>
                <a:gd name="T43" fmla="*/ 91 h 159"/>
                <a:gd name="T44" fmla="*/ 128 w 166"/>
                <a:gd name="T45" fmla="*/ 96 h 159"/>
                <a:gd name="T46" fmla="*/ 166 w 166"/>
                <a:gd name="T47" fmla="*/ 120 h 159"/>
                <a:gd name="T48" fmla="*/ 163 w 166"/>
                <a:gd name="T49" fmla="*/ 124 h 159"/>
                <a:gd name="T50" fmla="*/ 144 w 166"/>
                <a:gd name="T51" fmla="*/ 114 h 159"/>
                <a:gd name="T52" fmla="*/ 138 w 166"/>
                <a:gd name="T53" fmla="*/ 128 h 159"/>
                <a:gd name="T54" fmla="*/ 146 w 166"/>
                <a:gd name="T55" fmla="*/ 133 h 159"/>
                <a:gd name="T56" fmla="*/ 146 w 166"/>
                <a:gd name="T57" fmla="*/ 140 h 159"/>
                <a:gd name="T58" fmla="*/ 138 w 166"/>
                <a:gd name="T59" fmla="*/ 143 h 159"/>
                <a:gd name="T60" fmla="*/ 133 w 166"/>
                <a:gd name="T61" fmla="*/ 159 h 159"/>
                <a:gd name="T62" fmla="*/ 127 w 166"/>
                <a:gd name="T63" fmla="*/ 159 h 159"/>
                <a:gd name="T64" fmla="*/ 133 w 166"/>
                <a:gd name="T65" fmla="*/ 143 h 159"/>
                <a:gd name="T66" fmla="*/ 127 w 166"/>
                <a:gd name="T67" fmla="*/ 123 h 159"/>
                <a:gd name="T68" fmla="*/ 96 w 166"/>
                <a:gd name="T69" fmla="*/ 101 h 159"/>
                <a:gd name="T70" fmla="*/ 80 w 166"/>
                <a:gd name="T71" fmla="*/ 96 h 159"/>
                <a:gd name="T72" fmla="*/ 67 w 166"/>
                <a:gd name="T73" fmla="*/ 82 h 159"/>
                <a:gd name="T74" fmla="*/ 60 w 166"/>
                <a:gd name="T75" fmla="*/ 82 h 159"/>
                <a:gd name="T76" fmla="*/ 46 w 166"/>
                <a:gd name="T77" fmla="*/ 53 h 159"/>
                <a:gd name="T78" fmla="*/ 28 w 166"/>
                <a:gd name="T79" fmla="*/ 47 h 159"/>
                <a:gd name="T80" fmla="*/ 11 w 166"/>
                <a:gd name="T81" fmla="*/ 55 h 159"/>
                <a:gd name="T82" fmla="*/ 0 w 166"/>
                <a:gd name="T83" fmla="*/ 3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6" h="159">
                  <a:moveTo>
                    <a:pt x="0" y="37"/>
                  </a:moveTo>
                  <a:lnTo>
                    <a:pt x="4" y="20"/>
                  </a:lnTo>
                  <a:lnTo>
                    <a:pt x="25" y="12"/>
                  </a:lnTo>
                  <a:lnTo>
                    <a:pt x="32" y="18"/>
                  </a:lnTo>
                  <a:lnTo>
                    <a:pt x="38" y="10"/>
                  </a:lnTo>
                  <a:lnTo>
                    <a:pt x="46" y="12"/>
                  </a:lnTo>
                  <a:lnTo>
                    <a:pt x="51" y="1"/>
                  </a:lnTo>
                  <a:lnTo>
                    <a:pt x="52" y="1"/>
                  </a:lnTo>
                  <a:lnTo>
                    <a:pt x="74" y="0"/>
                  </a:lnTo>
                  <a:lnTo>
                    <a:pt x="76" y="4"/>
                  </a:lnTo>
                  <a:lnTo>
                    <a:pt x="96" y="9"/>
                  </a:lnTo>
                  <a:lnTo>
                    <a:pt x="95" y="15"/>
                  </a:lnTo>
                  <a:lnTo>
                    <a:pt x="99" y="23"/>
                  </a:lnTo>
                  <a:lnTo>
                    <a:pt x="96" y="25"/>
                  </a:lnTo>
                  <a:lnTo>
                    <a:pt x="96" y="26"/>
                  </a:lnTo>
                  <a:lnTo>
                    <a:pt x="89" y="22"/>
                  </a:lnTo>
                  <a:lnTo>
                    <a:pt x="76" y="26"/>
                  </a:lnTo>
                  <a:lnTo>
                    <a:pt x="77" y="48"/>
                  </a:lnTo>
                  <a:lnTo>
                    <a:pt x="96" y="63"/>
                  </a:lnTo>
                  <a:lnTo>
                    <a:pt x="103" y="82"/>
                  </a:lnTo>
                  <a:lnTo>
                    <a:pt x="119" y="91"/>
                  </a:lnTo>
                  <a:lnTo>
                    <a:pt x="133" y="91"/>
                  </a:lnTo>
                  <a:lnTo>
                    <a:pt x="128" y="96"/>
                  </a:lnTo>
                  <a:lnTo>
                    <a:pt x="166" y="120"/>
                  </a:lnTo>
                  <a:lnTo>
                    <a:pt x="163" y="124"/>
                  </a:lnTo>
                  <a:lnTo>
                    <a:pt x="144" y="114"/>
                  </a:lnTo>
                  <a:lnTo>
                    <a:pt x="138" y="128"/>
                  </a:lnTo>
                  <a:lnTo>
                    <a:pt x="146" y="133"/>
                  </a:lnTo>
                  <a:lnTo>
                    <a:pt x="146" y="140"/>
                  </a:lnTo>
                  <a:lnTo>
                    <a:pt x="138" y="143"/>
                  </a:lnTo>
                  <a:lnTo>
                    <a:pt x="133" y="159"/>
                  </a:lnTo>
                  <a:lnTo>
                    <a:pt x="127" y="159"/>
                  </a:lnTo>
                  <a:lnTo>
                    <a:pt x="133" y="143"/>
                  </a:lnTo>
                  <a:lnTo>
                    <a:pt x="127" y="123"/>
                  </a:lnTo>
                  <a:lnTo>
                    <a:pt x="96" y="101"/>
                  </a:lnTo>
                  <a:lnTo>
                    <a:pt x="80" y="96"/>
                  </a:lnTo>
                  <a:lnTo>
                    <a:pt x="67" y="82"/>
                  </a:lnTo>
                  <a:lnTo>
                    <a:pt x="60" y="82"/>
                  </a:lnTo>
                  <a:lnTo>
                    <a:pt x="46" y="53"/>
                  </a:lnTo>
                  <a:lnTo>
                    <a:pt x="28" y="47"/>
                  </a:lnTo>
                  <a:lnTo>
                    <a:pt x="11" y="55"/>
                  </a:lnTo>
                  <a:lnTo>
                    <a:pt x="0" y="3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82" name="Freeform 7287"/>
            <p:cNvSpPr>
              <a:spLocks/>
            </p:cNvSpPr>
            <p:nvPr/>
          </p:nvSpPr>
          <p:spPr bwMode="gray">
            <a:xfrm>
              <a:off x="6384698" y="2930640"/>
              <a:ext cx="245912" cy="241750"/>
            </a:xfrm>
            <a:custGeom>
              <a:avLst/>
              <a:gdLst>
                <a:gd name="T0" fmla="*/ 0 w 166"/>
                <a:gd name="T1" fmla="*/ 37 h 159"/>
                <a:gd name="T2" fmla="*/ 4 w 166"/>
                <a:gd name="T3" fmla="*/ 20 h 159"/>
                <a:gd name="T4" fmla="*/ 25 w 166"/>
                <a:gd name="T5" fmla="*/ 12 h 159"/>
                <a:gd name="T6" fmla="*/ 32 w 166"/>
                <a:gd name="T7" fmla="*/ 18 h 159"/>
                <a:gd name="T8" fmla="*/ 38 w 166"/>
                <a:gd name="T9" fmla="*/ 10 h 159"/>
                <a:gd name="T10" fmla="*/ 46 w 166"/>
                <a:gd name="T11" fmla="*/ 12 h 159"/>
                <a:gd name="T12" fmla="*/ 51 w 166"/>
                <a:gd name="T13" fmla="*/ 1 h 159"/>
                <a:gd name="T14" fmla="*/ 52 w 166"/>
                <a:gd name="T15" fmla="*/ 1 h 159"/>
                <a:gd name="T16" fmla="*/ 74 w 166"/>
                <a:gd name="T17" fmla="*/ 0 h 159"/>
                <a:gd name="T18" fmla="*/ 76 w 166"/>
                <a:gd name="T19" fmla="*/ 4 h 159"/>
                <a:gd name="T20" fmla="*/ 96 w 166"/>
                <a:gd name="T21" fmla="*/ 9 h 159"/>
                <a:gd name="T22" fmla="*/ 95 w 166"/>
                <a:gd name="T23" fmla="*/ 15 h 159"/>
                <a:gd name="T24" fmla="*/ 99 w 166"/>
                <a:gd name="T25" fmla="*/ 23 h 159"/>
                <a:gd name="T26" fmla="*/ 96 w 166"/>
                <a:gd name="T27" fmla="*/ 25 h 159"/>
                <a:gd name="T28" fmla="*/ 96 w 166"/>
                <a:gd name="T29" fmla="*/ 26 h 159"/>
                <a:gd name="T30" fmla="*/ 89 w 166"/>
                <a:gd name="T31" fmla="*/ 22 h 159"/>
                <a:gd name="T32" fmla="*/ 76 w 166"/>
                <a:gd name="T33" fmla="*/ 26 h 159"/>
                <a:gd name="T34" fmla="*/ 77 w 166"/>
                <a:gd name="T35" fmla="*/ 48 h 159"/>
                <a:gd name="T36" fmla="*/ 96 w 166"/>
                <a:gd name="T37" fmla="*/ 63 h 159"/>
                <a:gd name="T38" fmla="*/ 103 w 166"/>
                <a:gd name="T39" fmla="*/ 82 h 159"/>
                <a:gd name="T40" fmla="*/ 119 w 166"/>
                <a:gd name="T41" fmla="*/ 91 h 159"/>
                <a:gd name="T42" fmla="*/ 133 w 166"/>
                <a:gd name="T43" fmla="*/ 91 h 159"/>
                <a:gd name="T44" fmla="*/ 128 w 166"/>
                <a:gd name="T45" fmla="*/ 96 h 159"/>
                <a:gd name="T46" fmla="*/ 166 w 166"/>
                <a:gd name="T47" fmla="*/ 120 h 159"/>
                <a:gd name="T48" fmla="*/ 163 w 166"/>
                <a:gd name="T49" fmla="*/ 124 h 159"/>
                <a:gd name="T50" fmla="*/ 144 w 166"/>
                <a:gd name="T51" fmla="*/ 114 h 159"/>
                <a:gd name="T52" fmla="*/ 138 w 166"/>
                <a:gd name="T53" fmla="*/ 128 h 159"/>
                <a:gd name="T54" fmla="*/ 146 w 166"/>
                <a:gd name="T55" fmla="*/ 133 h 159"/>
                <a:gd name="T56" fmla="*/ 146 w 166"/>
                <a:gd name="T57" fmla="*/ 140 h 159"/>
                <a:gd name="T58" fmla="*/ 138 w 166"/>
                <a:gd name="T59" fmla="*/ 143 h 159"/>
                <a:gd name="T60" fmla="*/ 133 w 166"/>
                <a:gd name="T61" fmla="*/ 159 h 159"/>
                <a:gd name="T62" fmla="*/ 127 w 166"/>
                <a:gd name="T63" fmla="*/ 159 h 159"/>
                <a:gd name="T64" fmla="*/ 133 w 166"/>
                <a:gd name="T65" fmla="*/ 143 h 159"/>
                <a:gd name="T66" fmla="*/ 127 w 166"/>
                <a:gd name="T67" fmla="*/ 123 h 159"/>
                <a:gd name="T68" fmla="*/ 96 w 166"/>
                <a:gd name="T69" fmla="*/ 101 h 159"/>
                <a:gd name="T70" fmla="*/ 80 w 166"/>
                <a:gd name="T71" fmla="*/ 96 h 159"/>
                <a:gd name="T72" fmla="*/ 67 w 166"/>
                <a:gd name="T73" fmla="*/ 82 h 159"/>
                <a:gd name="T74" fmla="*/ 60 w 166"/>
                <a:gd name="T75" fmla="*/ 82 h 159"/>
                <a:gd name="T76" fmla="*/ 46 w 166"/>
                <a:gd name="T77" fmla="*/ 53 h 159"/>
                <a:gd name="T78" fmla="*/ 28 w 166"/>
                <a:gd name="T79" fmla="*/ 47 h 159"/>
                <a:gd name="T80" fmla="*/ 11 w 166"/>
                <a:gd name="T81" fmla="*/ 55 h 159"/>
                <a:gd name="T82" fmla="*/ 0 w 166"/>
                <a:gd name="T83" fmla="*/ 3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6" h="159">
                  <a:moveTo>
                    <a:pt x="0" y="37"/>
                  </a:moveTo>
                  <a:lnTo>
                    <a:pt x="4" y="20"/>
                  </a:lnTo>
                  <a:lnTo>
                    <a:pt x="25" y="12"/>
                  </a:lnTo>
                  <a:lnTo>
                    <a:pt x="32" y="18"/>
                  </a:lnTo>
                  <a:lnTo>
                    <a:pt x="38" y="10"/>
                  </a:lnTo>
                  <a:lnTo>
                    <a:pt x="46" y="12"/>
                  </a:lnTo>
                  <a:lnTo>
                    <a:pt x="51" y="1"/>
                  </a:lnTo>
                  <a:lnTo>
                    <a:pt x="52" y="1"/>
                  </a:lnTo>
                  <a:lnTo>
                    <a:pt x="74" y="0"/>
                  </a:lnTo>
                  <a:lnTo>
                    <a:pt x="76" y="4"/>
                  </a:lnTo>
                  <a:lnTo>
                    <a:pt x="96" y="9"/>
                  </a:lnTo>
                  <a:lnTo>
                    <a:pt x="95" y="15"/>
                  </a:lnTo>
                  <a:lnTo>
                    <a:pt x="99" y="23"/>
                  </a:lnTo>
                  <a:lnTo>
                    <a:pt x="96" y="25"/>
                  </a:lnTo>
                  <a:lnTo>
                    <a:pt x="96" y="26"/>
                  </a:lnTo>
                  <a:lnTo>
                    <a:pt x="89" y="22"/>
                  </a:lnTo>
                  <a:lnTo>
                    <a:pt x="76" y="26"/>
                  </a:lnTo>
                  <a:lnTo>
                    <a:pt x="77" y="48"/>
                  </a:lnTo>
                  <a:lnTo>
                    <a:pt x="96" y="63"/>
                  </a:lnTo>
                  <a:lnTo>
                    <a:pt x="103" y="82"/>
                  </a:lnTo>
                  <a:lnTo>
                    <a:pt x="119" y="91"/>
                  </a:lnTo>
                  <a:lnTo>
                    <a:pt x="133" y="91"/>
                  </a:lnTo>
                  <a:lnTo>
                    <a:pt x="128" y="96"/>
                  </a:lnTo>
                  <a:lnTo>
                    <a:pt x="166" y="120"/>
                  </a:lnTo>
                  <a:lnTo>
                    <a:pt x="163" y="124"/>
                  </a:lnTo>
                  <a:lnTo>
                    <a:pt x="144" y="114"/>
                  </a:lnTo>
                  <a:lnTo>
                    <a:pt x="138" y="128"/>
                  </a:lnTo>
                  <a:lnTo>
                    <a:pt x="146" y="133"/>
                  </a:lnTo>
                  <a:lnTo>
                    <a:pt x="146" y="140"/>
                  </a:lnTo>
                  <a:lnTo>
                    <a:pt x="138" y="143"/>
                  </a:lnTo>
                  <a:lnTo>
                    <a:pt x="133" y="159"/>
                  </a:lnTo>
                  <a:lnTo>
                    <a:pt x="127" y="159"/>
                  </a:lnTo>
                  <a:lnTo>
                    <a:pt x="133" y="143"/>
                  </a:lnTo>
                  <a:lnTo>
                    <a:pt x="127" y="123"/>
                  </a:lnTo>
                  <a:lnTo>
                    <a:pt x="96" y="101"/>
                  </a:lnTo>
                  <a:lnTo>
                    <a:pt x="80" y="96"/>
                  </a:lnTo>
                  <a:lnTo>
                    <a:pt x="67" y="82"/>
                  </a:lnTo>
                  <a:lnTo>
                    <a:pt x="60" y="82"/>
                  </a:lnTo>
                  <a:lnTo>
                    <a:pt x="46" y="53"/>
                  </a:lnTo>
                  <a:lnTo>
                    <a:pt x="28" y="47"/>
                  </a:lnTo>
                  <a:lnTo>
                    <a:pt x="11" y="55"/>
                  </a:lnTo>
                  <a:lnTo>
                    <a:pt x="0" y="3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83" name="Freeform 7288"/>
            <p:cNvSpPr>
              <a:spLocks/>
            </p:cNvSpPr>
            <p:nvPr/>
          </p:nvSpPr>
          <p:spPr bwMode="gray">
            <a:xfrm>
              <a:off x="6709124" y="3006661"/>
              <a:ext cx="131844" cy="77543"/>
            </a:xfrm>
            <a:custGeom>
              <a:avLst/>
              <a:gdLst>
                <a:gd name="T0" fmla="*/ 64 w 89"/>
                <a:gd name="T1" fmla="*/ 0 h 51"/>
                <a:gd name="T2" fmla="*/ 43 w 89"/>
                <a:gd name="T3" fmla="*/ 7 h 51"/>
                <a:gd name="T4" fmla="*/ 22 w 89"/>
                <a:gd name="T5" fmla="*/ 5 h 51"/>
                <a:gd name="T6" fmla="*/ 4 w 89"/>
                <a:gd name="T7" fmla="*/ 0 h 51"/>
                <a:gd name="T8" fmla="*/ 0 w 89"/>
                <a:gd name="T9" fmla="*/ 5 h 51"/>
                <a:gd name="T10" fmla="*/ 4 w 89"/>
                <a:gd name="T11" fmla="*/ 22 h 51"/>
                <a:gd name="T12" fmla="*/ 3 w 89"/>
                <a:gd name="T13" fmla="*/ 32 h 51"/>
                <a:gd name="T14" fmla="*/ 11 w 89"/>
                <a:gd name="T15" fmla="*/ 48 h 51"/>
                <a:gd name="T16" fmla="*/ 32 w 89"/>
                <a:gd name="T17" fmla="*/ 43 h 51"/>
                <a:gd name="T18" fmla="*/ 48 w 89"/>
                <a:gd name="T19" fmla="*/ 51 h 51"/>
                <a:gd name="T20" fmla="*/ 58 w 89"/>
                <a:gd name="T21" fmla="*/ 41 h 51"/>
                <a:gd name="T22" fmla="*/ 83 w 89"/>
                <a:gd name="T23" fmla="*/ 39 h 51"/>
                <a:gd name="T24" fmla="*/ 74 w 89"/>
                <a:gd name="T25" fmla="*/ 29 h 51"/>
                <a:gd name="T26" fmla="*/ 80 w 89"/>
                <a:gd name="T27" fmla="*/ 14 h 51"/>
                <a:gd name="T28" fmla="*/ 87 w 89"/>
                <a:gd name="T29" fmla="*/ 13 h 51"/>
                <a:gd name="T30" fmla="*/ 89 w 89"/>
                <a:gd name="T31" fmla="*/ 7 h 51"/>
                <a:gd name="T32" fmla="*/ 64 w 89"/>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51">
                  <a:moveTo>
                    <a:pt x="64" y="0"/>
                  </a:moveTo>
                  <a:lnTo>
                    <a:pt x="43" y="7"/>
                  </a:lnTo>
                  <a:lnTo>
                    <a:pt x="22" y="5"/>
                  </a:lnTo>
                  <a:lnTo>
                    <a:pt x="4" y="0"/>
                  </a:lnTo>
                  <a:lnTo>
                    <a:pt x="0" y="5"/>
                  </a:lnTo>
                  <a:lnTo>
                    <a:pt x="4" y="22"/>
                  </a:lnTo>
                  <a:lnTo>
                    <a:pt x="3" y="32"/>
                  </a:lnTo>
                  <a:lnTo>
                    <a:pt x="11" y="48"/>
                  </a:lnTo>
                  <a:lnTo>
                    <a:pt x="32" y="43"/>
                  </a:lnTo>
                  <a:lnTo>
                    <a:pt x="48" y="51"/>
                  </a:lnTo>
                  <a:lnTo>
                    <a:pt x="58" y="41"/>
                  </a:lnTo>
                  <a:lnTo>
                    <a:pt x="83" y="39"/>
                  </a:lnTo>
                  <a:lnTo>
                    <a:pt x="74" y="29"/>
                  </a:lnTo>
                  <a:lnTo>
                    <a:pt x="80" y="14"/>
                  </a:lnTo>
                  <a:lnTo>
                    <a:pt x="87" y="13"/>
                  </a:lnTo>
                  <a:lnTo>
                    <a:pt x="89" y="7"/>
                  </a:lnTo>
                  <a:lnTo>
                    <a:pt x="64"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84" name="Freeform 7289"/>
            <p:cNvSpPr>
              <a:spLocks/>
            </p:cNvSpPr>
            <p:nvPr/>
          </p:nvSpPr>
          <p:spPr bwMode="gray">
            <a:xfrm>
              <a:off x="6709124" y="3006661"/>
              <a:ext cx="131844" cy="77543"/>
            </a:xfrm>
            <a:custGeom>
              <a:avLst/>
              <a:gdLst>
                <a:gd name="T0" fmla="*/ 64 w 89"/>
                <a:gd name="T1" fmla="*/ 0 h 51"/>
                <a:gd name="T2" fmla="*/ 43 w 89"/>
                <a:gd name="T3" fmla="*/ 7 h 51"/>
                <a:gd name="T4" fmla="*/ 22 w 89"/>
                <a:gd name="T5" fmla="*/ 5 h 51"/>
                <a:gd name="T6" fmla="*/ 4 w 89"/>
                <a:gd name="T7" fmla="*/ 0 h 51"/>
                <a:gd name="T8" fmla="*/ 0 w 89"/>
                <a:gd name="T9" fmla="*/ 5 h 51"/>
                <a:gd name="T10" fmla="*/ 4 w 89"/>
                <a:gd name="T11" fmla="*/ 22 h 51"/>
                <a:gd name="T12" fmla="*/ 3 w 89"/>
                <a:gd name="T13" fmla="*/ 32 h 51"/>
                <a:gd name="T14" fmla="*/ 11 w 89"/>
                <a:gd name="T15" fmla="*/ 48 h 51"/>
                <a:gd name="T16" fmla="*/ 32 w 89"/>
                <a:gd name="T17" fmla="*/ 43 h 51"/>
                <a:gd name="T18" fmla="*/ 48 w 89"/>
                <a:gd name="T19" fmla="*/ 51 h 51"/>
                <a:gd name="T20" fmla="*/ 58 w 89"/>
                <a:gd name="T21" fmla="*/ 41 h 51"/>
                <a:gd name="T22" fmla="*/ 83 w 89"/>
                <a:gd name="T23" fmla="*/ 39 h 51"/>
                <a:gd name="T24" fmla="*/ 74 w 89"/>
                <a:gd name="T25" fmla="*/ 29 h 51"/>
                <a:gd name="T26" fmla="*/ 80 w 89"/>
                <a:gd name="T27" fmla="*/ 14 h 51"/>
                <a:gd name="T28" fmla="*/ 87 w 89"/>
                <a:gd name="T29" fmla="*/ 13 h 51"/>
                <a:gd name="T30" fmla="*/ 89 w 89"/>
                <a:gd name="T31" fmla="*/ 7 h 51"/>
                <a:gd name="T32" fmla="*/ 64 w 89"/>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51">
                  <a:moveTo>
                    <a:pt x="64" y="0"/>
                  </a:moveTo>
                  <a:lnTo>
                    <a:pt x="43" y="7"/>
                  </a:lnTo>
                  <a:lnTo>
                    <a:pt x="22" y="5"/>
                  </a:lnTo>
                  <a:lnTo>
                    <a:pt x="4" y="0"/>
                  </a:lnTo>
                  <a:lnTo>
                    <a:pt x="0" y="5"/>
                  </a:lnTo>
                  <a:lnTo>
                    <a:pt x="4" y="22"/>
                  </a:lnTo>
                  <a:lnTo>
                    <a:pt x="3" y="32"/>
                  </a:lnTo>
                  <a:lnTo>
                    <a:pt x="11" y="48"/>
                  </a:lnTo>
                  <a:lnTo>
                    <a:pt x="32" y="43"/>
                  </a:lnTo>
                  <a:lnTo>
                    <a:pt x="48" y="51"/>
                  </a:lnTo>
                  <a:lnTo>
                    <a:pt x="58" y="41"/>
                  </a:lnTo>
                  <a:lnTo>
                    <a:pt x="83" y="39"/>
                  </a:lnTo>
                  <a:lnTo>
                    <a:pt x="74" y="29"/>
                  </a:lnTo>
                  <a:lnTo>
                    <a:pt x="80" y="14"/>
                  </a:lnTo>
                  <a:lnTo>
                    <a:pt x="87" y="13"/>
                  </a:lnTo>
                  <a:lnTo>
                    <a:pt x="89" y="7"/>
                  </a:lnTo>
                  <a:lnTo>
                    <a:pt x="64"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85" name="Freeform 7290"/>
            <p:cNvSpPr>
              <a:spLocks/>
            </p:cNvSpPr>
            <p:nvPr/>
          </p:nvSpPr>
          <p:spPr bwMode="gray">
            <a:xfrm>
              <a:off x="6666163" y="3068999"/>
              <a:ext cx="128883" cy="112513"/>
            </a:xfrm>
            <a:custGeom>
              <a:avLst/>
              <a:gdLst>
                <a:gd name="T0" fmla="*/ 87 w 87"/>
                <a:gd name="T1" fmla="*/ 0 h 74"/>
                <a:gd name="T2" fmla="*/ 77 w 87"/>
                <a:gd name="T3" fmla="*/ 10 h 74"/>
                <a:gd name="T4" fmla="*/ 61 w 87"/>
                <a:gd name="T5" fmla="*/ 2 h 74"/>
                <a:gd name="T6" fmla="*/ 40 w 87"/>
                <a:gd name="T7" fmla="*/ 7 h 74"/>
                <a:gd name="T8" fmla="*/ 13 w 87"/>
                <a:gd name="T9" fmla="*/ 16 h 74"/>
                <a:gd name="T10" fmla="*/ 13 w 87"/>
                <a:gd name="T11" fmla="*/ 21 h 74"/>
                <a:gd name="T12" fmla="*/ 0 w 87"/>
                <a:gd name="T13" fmla="*/ 36 h 74"/>
                <a:gd name="T14" fmla="*/ 0 w 87"/>
                <a:gd name="T15" fmla="*/ 37 h 74"/>
                <a:gd name="T16" fmla="*/ 16 w 87"/>
                <a:gd name="T17" fmla="*/ 61 h 74"/>
                <a:gd name="T18" fmla="*/ 37 w 87"/>
                <a:gd name="T19" fmla="*/ 61 h 74"/>
                <a:gd name="T20" fmla="*/ 58 w 87"/>
                <a:gd name="T21" fmla="*/ 74 h 74"/>
                <a:gd name="T22" fmla="*/ 58 w 87"/>
                <a:gd name="T23" fmla="*/ 64 h 74"/>
                <a:gd name="T24" fmla="*/ 65 w 87"/>
                <a:gd name="T25" fmla="*/ 67 h 74"/>
                <a:gd name="T26" fmla="*/ 48 w 87"/>
                <a:gd name="T27" fmla="*/ 51 h 74"/>
                <a:gd name="T28" fmla="*/ 33 w 87"/>
                <a:gd name="T29" fmla="*/ 32 h 74"/>
                <a:gd name="T30" fmla="*/ 36 w 87"/>
                <a:gd name="T31" fmla="*/ 21 h 74"/>
                <a:gd name="T32" fmla="*/ 49 w 87"/>
                <a:gd name="T33" fmla="*/ 29 h 74"/>
                <a:gd name="T34" fmla="*/ 48 w 87"/>
                <a:gd name="T35" fmla="*/ 20 h 74"/>
                <a:gd name="T36" fmla="*/ 58 w 87"/>
                <a:gd name="T37" fmla="*/ 16 h 74"/>
                <a:gd name="T38" fmla="*/ 80 w 87"/>
                <a:gd name="T39" fmla="*/ 17 h 74"/>
                <a:gd name="T40" fmla="*/ 86 w 87"/>
                <a:gd name="T41" fmla="*/ 23 h 74"/>
                <a:gd name="T42" fmla="*/ 87 w 87"/>
                <a:gd name="T4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74">
                  <a:moveTo>
                    <a:pt x="87" y="0"/>
                  </a:moveTo>
                  <a:lnTo>
                    <a:pt x="77" y="10"/>
                  </a:lnTo>
                  <a:lnTo>
                    <a:pt x="61" y="2"/>
                  </a:lnTo>
                  <a:lnTo>
                    <a:pt x="40" y="7"/>
                  </a:lnTo>
                  <a:lnTo>
                    <a:pt x="13" y="16"/>
                  </a:lnTo>
                  <a:lnTo>
                    <a:pt x="13" y="21"/>
                  </a:lnTo>
                  <a:lnTo>
                    <a:pt x="0" y="36"/>
                  </a:lnTo>
                  <a:lnTo>
                    <a:pt x="0" y="37"/>
                  </a:lnTo>
                  <a:lnTo>
                    <a:pt x="16" y="61"/>
                  </a:lnTo>
                  <a:lnTo>
                    <a:pt x="37" y="61"/>
                  </a:lnTo>
                  <a:lnTo>
                    <a:pt x="58" y="74"/>
                  </a:lnTo>
                  <a:lnTo>
                    <a:pt x="58" y="64"/>
                  </a:lnTo>
                  <a:lnTo>
                    <a:pt x="65" y="67"/>
                  </a:lnTo>
                  <a:lnTo>
                    <a:pt x="48" y="51"/>
                  </a:lnTo>
                  <a:lnTo>
                    <a:pt x="33" y="32"/>
                  </a:lnTo>
                  <a:lnTo>
                    <a:pt x="36" y="21"/>
                  </a:lnTo>
                  <a:lnTo>
                    <a:pt x="49" y="29"/>
                  </a:lnTo>
                  <a:lnTo>
                    <a:pt x="48" y="20"/>
                  </a:lnTo>
                  <a:lnTo>
                    <a:pt x="58" y="16"/>
                  </a:lnTo>
                  <a:lnTo>
                    <a:pt x="80" y="17"/>
                  </a:lnTo>
                  <a:lnTo>
                    <a:pt x="86" y="23"/>
                  </a:lnTo>
                  <a:lnTo>
                    <a:pt x="87"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86" name="Freeform 7291"/>
            <p:cNvSpPr>
              <a:spLocks/>
            </p:cNvSpPr>
            <p:nvPr/>
          </p:nvSpPr>
          <p:spPr bwMode="gray">
            <a:xfrm>
              <a:off x="6666163" y="3068999"/>
              <a:ext cx="128883" cy="112513"/>
            </a:xfrm>
            <a:custGeom>
              <a:avLst/>
              <a:gdLst>
                <a:gd name="T0" fmla="*/ 87 w 87"/>
                <a:gd name="T1" fmla="*/ 0 h 74"/>
                <a:gd name="T2" fmla="*/ 77 w 87"/>
                <a:gd name="T3" fmla="*/ 10 h 74"/>
                <a:gd name="T4" fmla="*/ 61 w 87"/>
                <a:gd name="T5" fmla="*/ 2 h 74"/>
                <a:gd name="T6" fmla="*/ 40 w 87"/>
                <a:gd name="T7" fmla="*/ 7 h 74"/>
                <a:gd name="T8" fmla="*/ 13 w 87"/>
                <a:gd name="T9" fmla="*/ 16 h 74"/>
                <a:gd name="T10" fmla="*/ 13 w 87"/>
                <a:gd name="T11" fmla="*/ 21 h 74"/>
                <a:gd name="T12" fmla="*/ 0 w 87"/>
                <a:gd name="T13" fmla="*/ 36 h 74"/>
                <a:gd name="T14" fmla="*/ 0 w 87"/>
                <a:gd name="T15" fmla="*/ 37 h 74"/>
                <a:gd name="T16" fmla="*/ 16 w 87"/>
                <a:gd name="T17" fmla="*/ 61 h 74"/>
                <a:gd name="T18" fmla="*/ 37 w 87"/>
                <a:gd name="T19" fmla="*/ 61 h 74"/>
                <a:gd name="T20" fmla="*/ 58 w 87"/>
                <a:gd name="T21" fmla="*/ 74 h 74"/>
                <a:gd name="T22" fmla="*/ 58 w 87"/>
                <a:gd name="T23" fmla="*/ 64 h 74"/>
                <a:gd name="T24" fmla="*/ 65 w 87"/>
                <a:gd name="T25" fmla="*/ 67 h 74"/>
                <a:gd name="T26" fmla="*/ 48 w 87"/>
                <a:gd name="T27" fmla="*/ 51 h 74"/>
                <a:gd name="T28" fmla="*/ 33 w 87"/>
                <a:gd name="T29" fmla="*/ 32 h 74"/>
                <a:gd name="T30" fmla="*/ 36 w 87"/>
                <a:gd name="T31" fmla="*/ 21 h 74"/>
                <a:gd name="T32" fmla="*/ 49 w 87"/>
                <a:gd name="T33" fmla="*/ 29 h 74"/>
                <a:gd name="T34" fmla="*/ 48 w 87"/>
                <a:gd name="T35" fmla="*/ 20 h 74"/>
                <a:gd name="T36" fmla="*/ 58 w 87"/>
                <a:gd name="T37" fmla="*/ 16 h 74"/>
                <a:gd name="T38" fmla="*/ 80 w 87"/>
                <a:gd name="T39" fmla="*/ 17 h 74"/>
                <a:gd name="T40" fmla="*/ 86 w 87"/>
                <a:gd name="T41" fmla="*/ 23 h 74"/>
                <a:gd name="T42" fmla="*/ 87 w 87"/>
                <a:gd name="T4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74">
                  <a:moveTo>
                    <a:pt x="87" y="0"/>
                  </a:moveTo>
                  <a:lnTo>
                    <a:pt x="77" y="10"/>
                  </a:lnTo>
                  <a:lnTo>
                    <a:pt x="61" y="2"/>
                  </a:lnTo>
                  <a:lnTo>
                    <a:pt x="40" y="7"/>
                  </a:lnTo>
                  <a:lnTo>
                    <a:pt x="13" y="16"/>
                  </a:lnTo>
                  <a:lnTo>
                    <a:pt x="13" y="21"/>
                  </a:lnTo>
                  <a:lnTo>
                    <a:pt x="0" y="36"/>
                  </a:lnTo>
                  <a:lnTo>
                    <a:pt x="0" y="37"/>
                  </a:lnTo>
                  <a:lnTo>
                    <a:pt x="16" y="61"/>
                  </a:lnTo>
                  <a:lnTo>
                    <a:pt x="37" y="61"/>
                  </a:lnTo>
                  <a:lnTo>
                    <a:pt x="58" y="74"/>
                  </a:lnTo>
                  <a:lnTo>
                    <a:pt x="58" y="64"/>
                  </a:lnTo>
                  <a:lnTo>
                    <a:pt x="65" y="67"/>
                  </a:lnTo>
                  <a:lnTo>
                    <a:pt x="48" y="51"/>
                  </a:lnTo>
                  <a:lnTo>
                    <a:pt x="33" y="32"/>
                  </a:lnTo>
                  <a:lnTo>
                    <a:pt x="36" y="21"/>
                  </a:lnTo>
                  <a:lnTo>
                    <a:pt x="49" y="29"/>
                  </a:lnTo>
                  <a:lnTo>
                    <a:pt x="48" y="20"/>
                  </a:lnTo>
                  <a:lnTo>
                    <a:pt x="58" y="16"/>
                  </a:lnTo>
                  <a:lnTo>
                    <a:pt x="80" y="17"/>
                  </a:lnTo>
                  <a:lnTo>
                    <a:pt x="86" y="23"/>
                  </a:lnTo>
                  <a:lnTo>
                    <a:pt x="87"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87" name="Freeform 7292"/>
            <p:cNvSpPr>
              <a:spLocks/>
            </p:cNvSpPr>
            <p:nvPr/>
          </p:nvSpPr>
          <p:spPr bwMode="gray">
            <a:xfrm>
              <a:off x="6661719" y="2897189"/>
              <a:ext cx="195544" cy="120115"/>
            </a:xfrm>
            <a:custGeom>
              <a:avLst/>
              <a:gdLst>
                <a:gd name="T0" fmla="*/ 113 w 132"/>
                <a:gd name="T1" fmla="*/ 45 h 79"/>
                <a:gd name="T2" fmla="*/ 115 w 132"/>
                <a:gd name="T3" fmla="*/ 51 h 79"/>
                <a:gd name="T4" fmla="*/ 132 w 132"/>
                <a:gd name="T5" fmla="*/ 51 h 79"/>
                <a:gd name="T6" fmla="*/ 131 w 132"/>
                <a:gd name="T7" fmla="*/ 61 h 79"/>
                <a:gd name="T8" fmla="*/ 119 w 132"/>
                <a:gd name="T9" fmla="*/ 69 h 79"/>
                <a:gd name="T10" fmla="*/ 121 w 132"/>
                <a:gd name="T11" fmla="*/ 79 h 79"/>
                <a:gd name="T12" fmla="*/ 96 w 132"/>
                <a:gd name="T13" fmla="*/ 72 h 79"/>
                <a:gd name="T14" fmla="*/ 75 w 132"/>
                <a:gd name="T15" fmla="*/ 79 h 79"/>
                <a:gd name="T16" fmla="*/ 54 w 132"/>
                <a:gd name="T17" fmla="*/ 77 h 79"/>
                <a:gd name="T18" fmla="*/ 36 w 132"/>
                <a:gd name="T19" fmla="*/ 72 h 79"/>
                <a:gd name="T20" fmla="*/ 32 w 132"/>
                <a:gd name="T21" fmla="*/ 61 h 79"/>
                <a:gd name="T22" fmla="*/ 19 w 132"/>
                <a:gd name="T23" fmla="*/ 59 h 79"/>
                <a:gd name="T24" fmla="*/ 0 w 132"/>
                <a:gd name="T25" fmla="*/ 37 h 79"/>
                <a:gd name="T26" fmla="*/ 0 w 132"/>
                <a:gd name="T27" fmla="*/ 37 h 79"/>
                <a:gd name="T28" fmla="*/ 13 w 132"/>
                <a:gd name="T29" fmla="*/ 34 h 79"/>
                <a:gd name="T30" fmla="*/ 24 w 132"/>
                <a:gd name="T31" fmla="*/ 10 h 79"/>
                <a:gd name="T32" fmla="*/ 35 w 132"/>
                <a:gd name="T33" fmla="*/ 6 h 79"/>
                <a:gd name="T34" fmla="*/ 64 w 132"/>
                <a:gd name="T35" fmla="*/ 7 h 79"/>
                <a:gd name="T36" fmla="*/ 84 w 132"/>
                <a:gd name="T37" fmla="*/ 0 h 79"/>
                <a:gd name="T38" fmla="*/ 90 w 132"/>
                <a:gd name="T39" fmla="*/ 3 h 79"/>
                <a:gd name="T40" fmla="*/ 108 w 132"/>
                <a:gd name="T41" fmla="*/ 23 h 79"/>
                <a:gd name="T42" fmla="*/ 113 w 132"/>
                <a:gd name="T43" fmla="*/ 4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79">
                  <a:moveTo>
                    <a:pt x="113" y="45"/>
                  </a:moveTo>
                  <a:lnTo>
                    <a:pt x="115" y="51"/>
                  </a:lnTo>
                  <a:lnTo>
                    <a:pt x="132" y="51"/>
                  </a:lnTo>
                  <a:lnTo>
                    <a:pt x="131" y="61"/>
                  </a:lnTo>
                  <a:lnTo>
                    <a:pt x="119" y="69"/>
                  </a:lnTo>
                  <a:lnTo>
                    <a:pt x="121" y="79"/>
                  </a:lnTo>
                  <a:lnTo>
                    <a:pt x="96" y="72"/>
                  </a:lnTo>
                  <a:lnTo>
                    <a:pt x="75" y="79"/>
                  </a:lnTo>
                  <a:lnTo>
                    <a:pt x="54" y="77"/>
                  </a:lnTo>
                  <a:lnTo>
                    <a:pt x="36" y="72"/>
                  </a:lnTo>
                  <a:lnTo>
                    <a:pt x="32" y="61"/>
                  </a:lnTo>
                  <a:lnTo>
                    <a:pt x="19" y="59"/>
                  </a:lnTo>
                  <a:lnTo>
                    <a:pt x="0" y="37"/>
                  </a:lnTo>
                  <a:lnTo>
                    <a:pt x="0" y="37"/>
                  </a:lnTo>
                  <a:lnTo>
                    <a:pt x="13" y="34"/>
                  </a:lnTo>
                  <a:lnTo>
                    <a:pt x="24" y="10"/>
                  </a:lnTo>
                  <a:lnTo>
                    <a:pt x="35" y="6"/>
                  </a:lnTo>
                  <a:lnTo>
                    <a:pt x="64" y="7"/>
                  </a:lnTo>
                  <a:lnTo>
                    <a:pt x="84" y="0"/>
                  </a:lnTo>
                  <a:lnTo>
                    <a:pt x="90" y="3"/>
                  </a:lnTo>
                  <a:lnTo>
                    <a:pt x="108" y="23"/>
                  </a:lnTo>
                  <a:lnTo>
                    <a:pt x="113" y="4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88" name="Freeform 7293"/>
            <p:cNvSpPr>
              <a:spLocks/>
            </p:cNvSpPr>
            <p:nvPr/>
          </p:nvSpPr>
          <p:spPr bwMode="gray">
            <a:xfrm>
              <a:off x="6661719" y="2897189"/>
              <a:ext cx="195544" cy="120115"/>
            </a:xfrm>
            <a:custGeom>
              <a:avLst/>
              <a:gdLst>
                <a:gd name="T0" fmla="*/ 113 w 132"/>
                <a:gd name="T1" fmla="*/ 45 h 79"/>
                <a:gd name="T2" fmla="*/ 115 w 132"/>
                <a:gd name="T3" fmla="*/ 51 h 79"/>
                <a:gd name="T4" fmla="*/ 132 w 132"/>
                <a:gd name="T5" fmla="*/ 51 h 79"/>
                <a:gd name="T6" fmla="*/ 131 w 132"/>
                <a:gd name="T7" fmla="*/ 61 h 79"/>
                <a:gd name="T8" fmla="*/ 119 w 132"/>
                <a:gd name="T9" fmla="*/ 69 h 79"/>
                <a:gd name="T10" fmla="*/ 121 w 132"/>
                <a:gd name="T11" fmla="*/ 79 h 79"/>
                <a:gd name="T12" fmla="*/ 96 w 132"/>
                <a:gd name="T13" fmla="*/ 72 h 79"/>
                <a:gd name="T14" fmla="*/ 75 w 132"/>
                <a:gd name="T15" fmla="*/ 79 h 79"/>
                <a:gd name="T16" fmla="*/ 54 w 132"/>
                <a:gd name="T17" fmla="*/ 77 h 79"/>
                <a:gd name="T18" fmla="*/ 36 w 132"/>
                <a:gd name="T19" fmla="*/ 72 h 79"/>
                <a:gd name="T20" fmla="*/ 32 w 132"/>
                <a:gd name="T21" fmla="*/ 61 h 79"/>
                <a:gd name="T22" fmla="*/ 19 w 132"/>
                <a:gd name="T23" fmla="*/ 59 h 79"/>
                <a:gd name="T24" fmla="*/ 0 w 132"/>
                <a:gd name="T25" fmla="*/ 37 h 79"/>
                <a:gd name="T26" fmla="*/ 0 w 132"/>
                <a:gd name="T27" fmla="*/ 37 h 79"/>
                <a:gd name="T28" fmla="*/ 13 w 132"/>
                <a:gd name="T29" fmla="*/ 34 h 79"/>
                <a:gd name="T30" fmla="*/ 24 w 132"/>
                <a:gd name="T31" fmla="*/ 10 h 79"/>
                <a:gd name="T32" fmla="*/ 35 w 132"/>
                <a:gd name="T33" fmla="*/ 6 h 79"/>
                <a:gd name="T34" fmla="*/ 64 w 132"/>
                <a:gd name="T35" fmla="*/ 7 h 79"/>
                <a:gd name="T36" fmla="*/ 84 w 132"/>
                <a:gd name="T37" fmla="*/ 0 h 79"/>
                <a:gd name="T38" fmla="*/ 90 w 132"/>
                <a:gd name="T39" fmla="*/ 3 h 79"/>
                <a:gd name="T40" fmla="*/ 108 w 132"/>
                <a:gd name="T41" fmla="*/ 23 h 79"/>
                <a:gd name="T42" fmla="*/ 113 w 132"/>
                <a:gd name="T43" fmla="*/ 4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79">
                  <a:moveTo>
                    <a:pt x="113" y="45"/>
                  </a:moveTo>
                  <a:lnTo>
                    <a:pt x="115" y="51"/>
                  </a:lnTo>
                  <a:lnTo>
                    <a:pt x="132" y="51"/>
                  </a:lnTo>
                  <a:lnTo>
                    <a:pt x="131" y="61"/>
                  </a:lnTo>
                  <a:lnTo>
                    <a:pt x="119" y="69"/>
                  </a:lnTo>
                  <a:lnTo>
                    <a:pt x="121" y="79"/>
                  </a:lnTo>
                  <a:lnTo>
                    <a:pt x="96" y="72"/>
                  </a:lnTo>
                  <a:lnTo>
                    <a:pt x="75" y="79"/>
                  </a:lnTo>
                  <a:lnTo>
                    <a:pt x="54" y="77"/>
                  </a:lnTo>
                  <a:lnTo>
                    <a:pt x="36" y="72"/>
                  </a:lnTo>
                  <a:lnTo>
                    <a:pt x="32" y="61"/>
                  </a:lnTo>
                  <a:lnTo>
                    <a:pt x="19" y="59"/>
                  </a:lnTo>
                  <a:lnTo>
                    <a:pt x="0" y="37"/>
                  </a:lnTo>
                  <a:lnTo>
                    <a:pt x="0" y="37"/>
                  </a:lnTo>
                  <a:lnTo>
                    <a:pt x="13" y="34"/>
                  </a:lnTo>
                  <a:lnTo>
                    <a:pt x="24" y="10"/>
                  </a:lnTo>
                  <a:lnTo>
                    <a:pt x="35" y="6"/>
                  </a:lnTo>
                  <a:lnTo>
                    <a:pt x="64" y="7"/>
                  </a:lnTo>
                  <a:lnTo>
                    <a:pt x="84" y="0"/>
                  </a:lnTo>
                  <a:lnTo>
                    <a:pt x="90" y="3"/>
                  </a:lnTo>
                  <a:lnTo>
                    <a:pt x="108" y="23"/>
                  </a:lnTo>
                  <a:lnTo>
                    <a:pt x="113" y="45"/>
                  </a:lnTo>
                </a:path>
              </a:pathLst>
            </a:custGeom>
            <a:solidFill>
              <a:srgbClr val="8EB4E3"/>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89" name="Freeform 7294"/>
            <p:cNvSpPr>
              <a:spLocks/>
            </p:cNvSpPr>
            <p:nvPr/>
          </p:nvSpPr>
          <p:spPr bwMode="gray">
            <a:xfrm>
              <a:off x="6525431" y="2932158"/>
              <a:ext cx="56293" cy="41052"/>
            </a:xfrm>
            <a:custGeom>
              <a:avLst/>
              <a:gdLst>
                <a:gd name="T0" fmla="*/ 1 w 38"/>
                <a:gd name="T1" fmla="*/ 25 h 27"/>
                <a:gd name="T2" fmla="*/ 1 w 38"/>
                <a:gd name="T3" fmla="*/ 24 h 27"/>
                <a:gd name="T4" fmla="*/ 4 w 38"/>
                <a:gd name="T5" fmla="*/ 22 h 27"/>
                <a:gd name="T6" fmla="*/ 0 w 38"/>
                <a:gd name="T7" fmla="*/ 14 h 27"/>
                <a:gd name="T8" fmla="*/ 1 w 38"/>
                <a:gd name="T9" fmla="*/ 8 h 27"/>
                <a:gd name="T10" fmla="*/ 35 w 38"/>
                <a:gd name="T11" fmla="*/ 0 h 27"/>
                <a:gd name="T12" fmla="*/ 38 w 38"/>
                <a:gd name="T13" fmla="*/ 3 h 27"/>
                <a:gd name="T14" fmla="*/ 24 w 38"/>
                <a:gd name="T15" fmla="*/ 14 h 27"/>
                <a:gd name="T16" fmla="*/ 24 w 38"/>
                <a:gd name="T17" fmla="*/ 21 h 27"/>
                <a:gd name="T18" fmla="*/ 16 w 38"/>
                <a:gd name="T19" fmla="*/ 19 h 27"/>
                <a:gd name="T20" fmla="*/ 5 w 38"/>
                <a:gd name="T21" fmla="*/ 27 h 27"/>
                <a:gd name="T22" fmla="*/ 1 w 38"/>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7">
                  <a:moveTo>
                    <a:pt x="1" y="25"/>
                  </a:moveTo>
                  <a:lnTo>
                    <a:pt x="1" y="24"/>
                  </a:lnTo>
                  <a:lnTo>
                    <a:pt x="4" y="22"/>
                  </a:lnTo>
                  <a:lnTo>
                    <a:pt x="0" y="14"/>
                  </a:lnTo>
                  <a:lnTo>
                    <a:pt x="1" y="8"/>
                  </a:lnTo>
                  <a:lnTo>
                    <a:pt x="35" y="0"/>
                  </a:lnTo>
                  <a:lnTo>
                    <a:pt x="38" y="3"/>
                  </a:lnTo>
                  <a:lnTo>
                    <a:pt x="24" y="14"/>
                  </a:lnTo>
                  <a:lnTo>
                    <a:pt x="24" y="21"/>
                  </a:lnTo>
                  <a:lnTo>
                    <a:pt x="16" y="19"/>
                  </a:lnTo>
                  <a:lnTo>
                    <a:pt x="5" y="27"/>
                  </a:lnTo>
                  <a:lnTo>
                    <a:pt x="1" y="2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90" name="Freeform 7295"/>
            <p:cNvSpPr>
              <a:spLocks/>
            </p:cNvSpPr>
            <p:nvPr/>
          </p:nvSpPr>
          <p:spPr bwMode="gray">
            <a:xfrm>
              <a:off x="6525431" y="2932158"/>
              <a:ext cx="56293" cy="41052"/>
            </a:xfrm>
            <a:custGeom>
              <a:avLst/>
              <a:gdLst>
                <a:gd name="T0" fmla="*/ 1 w 38"/>
                <a:gd name="T1" fmla="*/ 25 h 27"/>
                <a:gd name="T2" fmla="*/ 1 w 38"/>
                <a:gd name="T3" fmla="*/ 24 h 27"/>
                <a:gd name="T4" fmla="*/ 4 w 38"/>
                <a:gd name="T5" fmla="*/ 22 h 27"/>
                <a:gd name="T6" fmla="*/ 0 w 38"/>
                <a:gd name="T7" fmla="*/ 14 h 27"/>
                <a:gd name="T8" fmla="*/ 1 w 38"/>
                <a:gd name="T9" fmla="*/ 8 h 27"/>
                <a:gd name="T10" fmla="*/ 35 w 38"/>
                <a:gd name="T11" fmla="*/ 0 h 27"/>
                <a:gd name="T12" fmla="*/ 38 w 38"/>
                <a:gd name="T13" fmla="*/ 3 h 27"/>
                <a:gd name="T14" fmla="*/ 24 w 38"/>
                <a:gd name="T15" fmla="*/ 14 h 27"/>
                <a:gd name="T16" fmla="*/ 24 w 38"/>
                <a:gd name="T17" fmla="*/ 21 h 27"/>
                <a:gd name="T18" fmla="*/ 16 w 38"/>
                <a:gd name="T19" fmla="*/ 19 h 27"/>
                <a:gd name="T20" fmla="*/ 5 w 38"/>
                <a:gd name="T21" fmla="*/ 27 h 27"/>
                <a:gd name="T22" fmla="*/ 1 w 38"/>
                <a:gd name="T2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7">
                  <a:moveTo>
                    <a:pt x="1" y="25"/>
                  </a:moveTo>
                  <a:lnTo>
                    <a:pt x="1" y="24"/>
                  </a:lnTo>
                  <a:lnTo>
                    <a:pt x="4" y="22"/>
                  </a:lnTo>
                  <a:lnTo>
                    <a:pt x="0" y="14"/>
                  </a:lnTo>
                  <a:lnTo>
                    <a:pt x="1" y="8"/>
                  </a:lnTo>
                  <a:lnTo>
                    <a:pt x="35" y="0"/>
                  </a:lnTo>
                  <a:lnTo>
                    <a:pt x="38" y="3"/>
                  </a:lnTo>
                  <a:lnTo>
                    <a:pt x="24" y="14"/>
                  </a:lnTo>
                  <a:lnTo>
                    <a:pt x="24" y="21"/>
                  </a:lnTo>
                  <a:lnTo>
                    <a:pt x="16" y="19"/>
                  </a:lnTo>
                  <a:lnTo>
                    <a:pt x="5" y="27"/>
                  </a:lnTo>
                  <a:lnTo>
                    <a:pt x="1" y="2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91" name="Freeform 7296"/>
            <p:cNvSpPr>
              <a:spLocks/>
            </p:cNvSpPr>
            <p:nvPr/>
          </p:nvSpPr>
          <p:spPr bwMode="gray">
            <a:xfrm>
              <a:off x="6526912" y="2936722"/>
              <a:ext cx="117030" cy="110993"/>
            </a:xfrm>
            <a:custGeom>
              <a:avLst/>
              <a:gdLst>
                <a:gd name="T0" fmla="*/ 72 w 79"/>
                <a:gd name="T1" fmla="*/ 16 h 73"/>
                <a:gd name="T2" fmla="*/ 60 w 79"/>
                <a:gd name="T3" fmla="*/ 16 h 73"/>
                <a:gd name="T4" fmla="*/ 37 w 79"/>
                <a:gd name="T5" fmla="*/ 0 h 73"/>
                <a:gd name="T6" fmla="*/ 23 w 79"/>
                <a:gd name="T7" fmla="*/ 11 h 73"/>
                <a:gd name="T8" fmla="*/ 23 w 79"/>
                <a:gd name="T9" fmla="*/ 18 h 73"/>
                <a:gd name="T10" fmla="*/ 15 w 79"/>
                <a:gd name="T11" fmla="*/ 16 h 73"/>
                <a:gd name="T12" fmla="*/ 4 w 79"/>
                <a:gd name="T13" fmla="*/ 24 h 73"/>
                <a:gd name="T14" fmla="*/ 0 w 79"/>
                <a:gd name="T15" fmla="*/ 22 h 73"/>
                <a:gd name="T16" fmla="*/ 2 w 79"/>
                <a:gd name="T17" fmla="*/ 35 h 73"/>
                <a:gd name="T18" fmla="*/ 7 w 79"/>
                <a:gd name="T19" fmla="*/ 25 h 73"/>
                <a:gd name="T20" fmla="*/ 16 w 79"/>
                <a:gd name="T21" fmla="*/ 33 h 73"/>
                <a:gd name="T22" fmla="*/ 22 w 79"/>
                <a:gd name="T23" fmla="*/ 49 h 73"/>
                <a:gd name="T24" fmla="*/ 63 w 79"/>
                <a:gd name="T25" fmla="*/ 73 h 73"/>
                <a:gd name="T26" fmla="*/ 66 w 79"/>
                <a:gd name="T27" fmla="*/ 69 h 73"/>
                <a:gd name="T28" fmla="*/ 38 w 79"/>
                <a:gd name="T29" fmla="*/ 46 h 73"/>
                <a:gd name="T30" fmla="*/ 34 w 79"/>
                <a:gd name="T31" fmla="*/ 35 h 73"/>
                <a:gd name="T32" fmla="*/ 35 w 79"/>
                <a:gd name="T33" fmla="*/ 27 h 73"/>
                <a:gd name="T34" fmla="*/ 66 w 79"/>
                <a:gd name="T35" fmla="*/ 30 h 73"/>
                <a:gd name="T36" fmla="*/ 76 w 79"/>
                <a:gd name="T37" fmla="*/ 33 h 73"/>
                <a:gd name="T38" fmla="*/ 79 w 79"/>
                <a:gd name="T39" fmla="*/ 28 h 73"/>
                <a:gd name="T40" fmla="*/ 75 w 79"/>
                <a:gd name="T41" fmla="*/ 25 h 73"/>
                <a:gd name="T42" fmla="*/ 72 w 79"/>
                <a:gd name="T43" fmla="*/ 1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73">
                  <a:moveTo>
                    <a:pt x="72" y="16"/>
                  </a:moveTo>
                  <a:lnTo>
                    <a:pt x="60" y="16"/>
                  </a:lnTo>
                  <a:lnTo>
                    <a:pt x="37" y="0"/>
                  </a:lnTo>
                  <a:lnTo>
                    <a:pt x="23" y="11"/>
                  </a:lnTo>
                  <a:lnTo>
                    <a:pt x="23" y="18"/>
                  </a:lnTo>
                  <a:lnTo>
                    <a:pt x="15" y="16"/>
                  </a:lnTo>
                  <a:lnTo>
                    <a:pt x="4" y="24"/>
                  </a:lnTo>
                  <a:lnTo>
                    <a:pt x="0" y="22"/>
                  </a:lnTo>
                  <a:lnTo>
                    <a:pt x="2" y="35"/>
                  </a:lnTo>
                  <a:lnTo>
                    <a:pt x="7" y="25"/>
                  </a:lnTo>
                  <a:lnTo>
                    <a:pt x="16" y="33"/>
                  </a:lnTo>
                  <a:lnTo>
                    <a:pt x="22" y="49"/>
                  </a:lnTo>
                  <a:lnTo>
                    <a:pt x="63" y="73"/>
                  </a:lnTo>
                  <a:lnTo>
                    <a:pt x="66" y="69"/>
                  </a:lnTo>
                  <a:lnTo>
                    <a:pt x="38" y="46"/>
                  </a:lnTo>
                  <a:lnTo>
                    <a:pt x="34" y="35"/>
                  </a:lnTo>
                  <a:lnTo>
                    <a:pt x="35" y="27"/>
                  </a:lnTo>
                  <a:lnTo>
                    <a:pt x="66" y="30"/>
                  </a:lnTo>
                  <a:lnTo>
                    <a:pt x="76" y="33"/>
                  </a:lnTo>
                  <a:lnTo>
                    <a:pt x="79" y="28"/>
                  </a:lnTo>
                  <a:lnTo>
                    <a:pt x="75" y="25"/>
                  </a:lnTo>
                  <a:lnTo>
                    <a:pt x="72" y="1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92" name="Freeform 7297"/>
            <p:cNvSpPr>
              <a:spLocks/>
            </p:cNvSpPr>
            <p:nvPr/>
          </p:nvSpPr>
          <p:spPr bwMode="gray">
            <a:xfrm>
              <a:off x="6526912" y="2936722"/>
              <a:ext cx="117030" cy="110993"/>
            </a:xfrm>
            <a:custGeom>
              <a:avLst/>
              <a:gdLst>
                <a:gd name="T0" fmla="*/ 72 w 79"/>
                <a:gd name="T1" fmla="*/ 16 h 73"/>
                <a:gd name="T2" fmla="*/ 60 w 79"/>
                <a:gd name="T3" fmla="*/ 16 h 73"/>
                <a:gd name="T4" fmla="*/ 37 w 79"/>
                <a:gd name="T5" fmla="*/ 0 h 73"/>
                <a:gd name="T6" fmla="*/ 23 w 79"/>
                <a:gd name="T7" fmla="*/ 11 h 73"/>
                <a:gd name="T8" fmla="*/ 23 w 79"/>
                <a:gd name="T9" fmla="*/ 18 h 73"/>
                <a:gd name="T10" fmla="*/ 15 w 79"/>
                <a:gd name="T11" fmla="*/ 16 h 73"/>
                <a:gd name="T12" fmla="*/ 4 w 79"/>
                <a:gd name="T13" fmla="*/ 24 h 73"/>
                <a:gd name="T14" fmla="*/ 0 w 79"/>
                <a:gd name="T15" fmla="*/ 22 h 73"/>
                <a:gd name="T16" fmla="*/ 2 w 79"/>
                <a:gd name="T17" fmla="*/ 35 h 73"/>
                <a:gd name="T18" fmla="*/ 7 w 79"/>
                <a:gd name="T19" fmla="*/ 25 h 73"/>
                <a:gd name="T20" fmla="*/ 16 w 79"/>
                <a:gd name="T21" fmla="*/ 33 h 73"/>
                <a:gd name="T22" fmla="*/ 22 w 79"/>
                <a:gd name="T23" fmla="*/ 49 h 73"/>
                <a:gd name="T24" fmla="*/ 63 w 79"/>
                <a:gd name="T25" fmla="*/ 73 h 73"/>
                <a:gd name="T26" fmla="*/ 66 w 79"/>
                <a:gd name="T27" fmla="*/ 69 h 73"/>
                <a:gd name="T28" fmla="*/ 38 w 79"/>
                <a:gd name="T29" fmla="*/ 46 h 73"/>
                <a:gd name="T30" fmla="*/ 34 w 79"/>
                <a:gd name="T31" fmla="*/ 35 h 73"/>
                <a:gd name="T32" fmla="*/ 35 w 79"/>
                <a:gd name="T33" fmla="*/ 27 h 73"/>
                <a:gd name="T34" fmla="*/ 66 w 79"/>
                <a:gd name="T35" fmla="*/ 30 h 73"/>
                <a:gd name="T36" fmla="*/ 76 w 79"/>
                <a:gd name="T37" fmla="*/ 33 h 73"/>
                <a:gd name="T38" fmla="*/ 79 w 79"/>
                <a:gd name="T39" fmla="*/ 28 h 73"/>
                <a:gd name="T40" fmla="*/ 75 w 79"/>
                <a:gd name="T41" fmla="*/ 25 h 73"/>
                <a:gd name="T42" fmla="*/ 72 w 79"/>
                <a:gd name="T43" fmla="*/ 1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73">
                  <a:moveTo>
                    <a:pt x="72" y="16"/>
                  </a:moveTo>
                  <a:lnTo>
                    <a:pt x="60" y="16"/>
                  </a:lnTo>
                  <a:lnTo>
                    <a:pt x="37" y="0"/>
                  </a:lnTo>
                  <a:lnTo>
                    <a:pt x="23" y="11"/>
                  </a:lnTo>
                  <a:lnTo>
                    <a:pt x="23" y="18"/>
                  </a:lnTo>
                  <a:lnTo>
                    <a:pt x="15" y="16"/>
                  </a:lnTo>
                  <a:lnTo>
                    <a:pt x="4" y="24"/>
                  </a:lnTo>
                  <a:lnTo>
                    <a:pt x="0" y="22"/>
                  </a:lnTo>
                  <a:lnTo>
                    <a:pt x="2" y="35"/>
                  </a:lnTo>
                  <a:lnTo>
                    <a:pt x="7" y="25"/>
                  </a:lnTo>
                  <a:lnTo>
                    <a:pt x="16" y="33"/>
                  </a:lnTo>
                  <a:lnTo>
                    <a:pt x="22" y="49"/>
                  </a:lnTo>
                  <a:lnTo>
                    <a:pt x="63" y="73"/>
                  </a:lnTo>
                  <a:lnTo>
                    <a:pt x="66" y="69"/>
                  </a:lnTo>
                  <a:lnTo>
                    <a:pt x="38" y="46"/>
                  </a:lnTo>
                  <a:lnTo>
                    <a:pt x="34" y="35"/>
                  </a:lnTo>
                  <a:lnTo>
                    <a:pt x="35" y="27"/>
                  </a:lnTo>
                  <a:lnTo>
                    <a:pt x="66" y="30"/>
                  </a:lnTo>
                  <a:lnTo>
                    <a:pt x="76" y="33"/>
                  </a:lnTo>
                  <a:lnTo>
                    <a:pt x="79" y="28"/>
                  </a:lnTo>
                  <a:lnTo>
                    <a:pt x="75" y="25"/>
                  </a:lnTo>
                  <a:lnTo>
                    <a:pt x="72" y="1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93" name="Freeform 7298"/>
            <p:cNvSpPr>
              <a:spLocks/>
            </p:cNvSpPr>
            <p:nvPr/>
          </p:nvSpPr>
          <p:spPr bwMode="gray">
            <a:xfrm>
              <a:off x="6577279" y="2977772"/>
              <a:ext cx="72589" cy="63859"/>
            </a:xfrm>
            <a:custGeom>
              <a:avLst/>
              <a:gdLst>
                <a:gd name="T0" fmla="*/ 42 w 49"/>
                <a:gd name="T1" fmla="*/ 6 h 42"/>
                <a:gd name="T2" fmla="*/ 46 w 49"/>
                <a:gd name="T3" fmla="*/ 8 h 42"/>
                <a:gd name="T4" fmla="*/ 45 w 49"/>
                <a:gd name="T5" fmla="*/ 19 h 42"/>
                <a:gd name="T6" fmla="*/ 49 w 49"/>
                <a:gd name="T7" fmla="*/ 19 h 42"/>
                <a:gd name="T8" fmla="*/ 45 w 49"/>
                <a:gd name="T9" fmla="*/ 29 h 42"/>
                <a:gd name="T10" fmla="*/ 36 w 49"/>
                <a:gd name="T11" fmla="*/ 29 h 42"/>
                <a:gd name="T12" fmla="*/ 32 w 49"/>
                <a:gd name="T13" fmla="*/ 42 h 42"/>
                <a:gd name="T14" fmla="*/ 4 w 49"/>
                <a:gd name="T15" fmla="*/ 19 h 42"/>
                <a:gd name="T16" fmla="*/ 0 w 49"/>
                <a:gd name="T17" fmla="*/ 8 h 42"/>
                <a:gd name="T18" fmla="*/ 1 w 49"/>
                <a:gd name="T19" fmla="*/ 0 h 42"/>
                <a:gd name="T20" fmla="*/ 32 w 49"/>
                <a:gd name="T21" fmla="*/ 3 h 42"/>
                <a:gd name="T22" fmla="*/ 42 w 49"/>
                <a:gd name="T23"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2">
                  <a:moveTo>
                    <a:pt x="42" y="6"/>
                  </a:moveTo>
                  <a:lnTo>
                    <a:pt x="46" y="8"/>
                  </a:lnTo>
                  <a:lnTo>
                    <a:pt x="45" y="19"/>
                  </a:lnTo>
                  <a:lnTo>
                    <a:pt x="49" y="19"/>
                  </a:lnTo>
                  <a:lnTo>
                    <a:pt x="45" y="29"/>
                  </a:lnTo>
                  <a:lnTo>
                    <a:pt x="36" y="29"/>
                  </a:lnTo>
                  <a:lnTo>
                    <a:pt x="32" y="42"/>
                  </a:lnTo>
                  <a:lnTo>
                    <a:pt x="4" y="19"/>
                  </a:lnTo>
                  <a:lnTo>
                    <a:pt x="0" y="8"/>
                  </a:lnTo>
                  <a:lnTo>
                    <a:pt x="1" y="0"/>
                  </a:lnTo>
                  <a:lnTo>
                    <a:pt x="32" y="3"/>
                  </a:lnTo>
                  <a:lnTo>
                    <a:pt x="42" y="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94" name="Freeform 7299"/>
            <p:cNvSpPr>
              <a:spLocks/>
            </p:cNvSpPr>
            <p:nvPr/>
          </p:nvSpPr>
          <p:spPr bwMode="gray">
            <a:xfrm>
              <a:off x="6577279" y="2977772"/>
              <a:ext cx="72589" cy="63859"/>
            </a:xfrm>
            <a:custGeom>
              <a:avLst/>
              <a:gdLst>
                <a:gd name="T0" fmla="*/ 42 w 49"/>
                <a:gd name="T1" fmla="*/ 6 h 42"/>
                <a:gd name="T2" fmla="*/ 46 w 49"/>
                <a:gd name="T3" fmla="*/ 8 h 42"/>
                <a:gd name="T4" fmla="*/ 45 w 49"/>
                <a:gd name="T5" fmla="*/ 19 h 42"/>
                <a:gd name="T6" fmla="*/ 49 w 49"/>
                <a:gd name="T7" fmla="*/ 19 h 42"/>
                <a:gd name="T8" fmla="*/ 45 w 49"/>
                <a:gd name="T9" fmla="*/ 29 h 42"/>
                <a:gd name="T10" fmla="*/ 36 w 49"/>
                <a:gd name="T11" fmla="*/ 29 h 42"/>
                <a:gd name="T12" fmla="*/ 32 w 49"/>
                <a:gd name="T13" fmla="*/ 42 h 42"/>
                <a:gd name="T14" fmla="*/ 4 w 49"/>
                <a:gd name="T15" fmla="*/ 19 h 42"/>
                <a:gd name="T16" fmla="*/ 0 w 49"/>
                <a:gd name="T17" fmla="*/ 8 h 42"/>
                <a:gd name="T18" fmla="*/ 1 w 49"/>
                <a:gd name="T19" fmla="*/ 0 h 42"/>
                <a:gd name="T20" fmla="*/ 32 w 49"/>
                <a:gd name="T21" fmla="*/ 3 h 42"/>
                <a:gd name="T22" fmla="*/ 42 w 49"/>
                <a:gd name="T23"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2">
                  <a:moveTo>
                    <a:pt x="42" y="6"/>
                  </a:moveTo>
                  <a:lnTo>
                    <a:pt x="46" y="8"/>
                  </a:lnTo>
                  <a:lnTo>
                    <a:pt x="45" y="19"/>
                  </a:lnTo>
                  <a:lnTo>
                    <a:pt x="49" y="19"/>
                  </a:lnTo>
                  <a:lnTo>
                    <a:pt x="45" y="29"/>
                  </a:lnTo>
                  <a:lnTo>
                    <a:pt x="36" y="29"/>
                  </a:lnTo>
                  <a:lnTo>
                    <a:pt x="32" y="42"/>
                  </a:lnTo>
                  <a:lnTo>
                    <a:pt x="4" y="19"/>
                  </a:lnTo>
                  <a:lnTo>
                    <a:pt x="0" y="8"/>
                  </a:lnTo>
                  <a:lnTo>
                    <a:pt x="1" y="0"/>
                  </a:lnTo>
                  <a:lnTo>
                    <a:pt x="32" y="3"/>
                  </a:lnTo>
                  <a:lnTo>
                    <a:pt x="42" y="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95" name="Freeform 7300"/>
            <p:cNvSpPr>
              <a:spLocks/>
            </p:cNvSpPr>
            <p:nvPr/>
          </p:nvSpPr>
          <p:spPr bwMode="gray">
            <a:xfrm>
              <a:off x="6620240" y="3021866"/>
              <a:ext cx="41479" cy="44093"/>
            </a:xfrm>
            <a:custGeom>
              <a:avLst/>
              <a:gdLst>
                <a:gd name="T0" fmla="*/ 0 w 28"/>
                <a:gd name="T1" fmla="*/ 17 h 29"/>
                <a:gd name="T2" fmla="*/ 19 w 28"/>
                <a:gd name="T3" fmla="*/ 29 h 29"/>
                <a:gd name="T4" fmla="*/ 23 w 28"/>
                <a:gd name="T5" fmla="*/ 16 h 29"/>
                <a:gd name="T6" fmla="*/ 28 w 28"/>
                <a:gd name="T7" fmla="*/ 9 h 29"/>
                <a:gd name="T8" fmla="*/ 16 w 28"/>
                <a:gd name="T9" fmla="*/ 0 h 29"/>
                <a:gd name="T10" fmla="*/ 7 w 28"/>
                <a:gd name="T11" fmla="*/ 0 h 29"/>
                <a:gd name="T12" fmla="*/ 3 w 28"/>
                <a:gd name="T13" fmla="*/ 13 h 29"/>
                <a:gd name="T14" fmla="*/ 0 w 28"/>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9">
                  <a:moveTo>
                    <a:pt x="0" y="17"/>
                  </a:moveTo>
                  <a:lnTo>
                    <a:pt x="19" y="29"/>
                  </a:lnTo>
                  <a:lnTo>
                    <a:pt x="23" y="16"/>
                  </a:lnTo>
                  <a:lnTo>
                    <a:pt x="28" y="9"/>
                  </a:lnTo>
                  <a:lnTo>
                    <a:pt x="16" y="0"/>
                  </a:lnTo>
                  <a:lnTo>
                    <a:pt x="7" y="0"/>
                  </a:lnTo>
                  <a:lnTo>
                    <a:pt x="3" y="13"/>
                  </a:lnTo>
                  <a:lnTo>
                    <a:pt x="0" y="1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96" name="Freeform 7301"/>
            <p:cNvSpPr>
              <a:spLocks/>
            </p:cNvSpPr>
            <p:nvPr/>
          </p:nvSpPr>
          <p:spPr bwMode="gray">
            <a:xfrm>
              <a:off x="6620240" y="3021866"/>
              <a:ext cx="41479" cy="44093"/>
            </a:xfrm>
            <a:custGeom>
              <a:avLst/>
              <a:gdLst>
                <a:gd name="T0" fmla="*/ 0 w 28"/>
                <a:gd name="T1" fmla="*/ 17 h 29"/>
                <a:gd name="T2" fmla="*/ 19 w 28"/>
                <a:gd name="T3" fmla="*/ 29 h 29"/>
                <a:gd name="T4" fmla="*/ 23 w 28"/>
                <a:gd name="T5" fmla="*/ 16 h 29"/>
                <a:gd name="T6" fmla="*/ 28 w 28"/>
                <a:gd name="T7" fmla="*/ 9 h 29"/>
                <a:gd name="T8" fmla="*/ 16 w 28"/>
                <a:gd name="T9" fmla="*/ 0 h 29"/>
                <a:gd name="T10" fmla="*/ 7 w 28"/>
                <a:gd name="T11" fmla="*/ 0 h 29"/>
                <a:gd name="T12" fmla="*/ 3 w 28"/>
                <a:gd name="T13" fmla="*/ 13 h 29"/>
                <a:gd name="T14" fmla="*/ 0 w 28"/>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9">
                  <a:moveTo>
                    <a:pt x="0" y="17"/>
                  </a:moveTo>
                  <a:lnTo>
                    <a:pt x="19" y="29"/>
                  </a:lnTo>
                  <a:lnTo>
                    <a:pt x="23" y="16"/>
                  </a:lnTo>
                  <a:lnTo>
                    <a:pt x="28" y="9"/>
                  </a:lnTo>
                  <a:lnTo>
                    <a:pt x="16" y="0"/>
                  </a:lnTo>
                  <a:lnTo>
                    <a:pt x="7" y="0"/>
                  </a:lnTo>
                  <a:lnTo>
                    <a:pt x="3" y="13"/>
                  </a:lnTo>
                  <a:lnTo>
                    <a:pt x="0" y="1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97" name="Freeform 7302"/>
            <p:cNvSpPr>
              <a:spLocks/>
            </p:cNvSpPr>
            <p:nvPr/>
          </p:nvSpPr>
          <p:spPr bwMode="gray">
            <a:xfrm>
              <a:off x="6633572" y="2953446"/>
              <a:ext cx="81476" cy="117074"/>
            </a:xfrm>
            <a:custGeom>
              <a:avLst/>
              <a:gdLst>
                <a:gd name="T0" fmla="*/ 27 w 55"/>
                <a:gd name="T1" fmla="*/ 77 h 77"/>
                <a:gd name="T2" fmla="*/ 20 w 55"/>
                <a:gd name="T3" fmla="*/ 64 h 77"/>
                <a:gd name="T4" fmla="*/ 14 w 55"/>
                <a:gd name="T5" fmla="*/ 61 h 77"/>
                <a:gd name="T6" fmla="*/ 19 w 55"/>
                <a:gd name="T7" fmla="*/ 54 h 77"/>
                <a:gd name="T8" fmla="*/ 7 w 55"/>
                <a:gd name="T9" fmla="*/ 45 h 77"/>
                <a:gd name="T10" fmla="*/ 11 w 55"/>
                <a:gd name="T11" fmla="*/ 35 h 77"/>
                <a:gd name="T12" fmla="*/ 7 w 55"/>
                <a:gd name="T13" fmla="*/ 35 h 77"/>
                <a:gd name="T14" fmla="*/ 8 w 55"/>
                <a:gd name="T15" fmla="*/ 24 h 77"/>
                <a:gd name="T16" fmla="*/ 4 w 55"/>
                <a:gd name="T17" fmla="*/ 22 h 77"/>
                <a:gd name="T18" fmla="*/ 7 w 55"/>
                <a:gd name="T19" fmla="*/ 17 h 77"/>
                <a:gd name="T20" fmla="*/ 3 w 55"/>
                <a:gd name="T21" fmla="*/ 14 h 77"/>
                <a:gd name="T22" fmla="*/ 0 w 55"/>
                <a:gd name="T23" fmla="*/ 5 h 77"/>
                <a:gd name="T24" fmla="*/ 19 w 55"/>
                <a:gd name="T25" fmla="*/ 0 h 77"/>
                <a:gd name="T26" fmla="*/ 38 w 55"/>
                <a:gd name="T27" fmla="*/ 22 h 77"/>
                <a:gd name="T28" fmla="*/ 51 w 55"/>
                <a:gd name="T29" fmla="*/ 24 h 77"/>
                <a:gd name="T30" fmla="*/ 55 w 55"/>
                <a:gd name="T31" fmla="*/ 35 h 77"/>
                <a:gd name="T32" fmla="*/ 51 w 55"/>
                <a:gd name="T33" fmla="*/ 40 h 77"/>
                <a:gd name="T34" fmla="*/ 55 w 55"/>
                <a:gd name="T35" fmla="*/ 57 h 77"/>
                <a:gd name="T36" fmla="*/ 54 w 55"/>
                <a:gd name="T37" fmla="*/ 67 h 77"/>
                <a:gd name="T38" fmla="*/ 39 w 55"/>
                <a:gd name="T39" fmla="*/ 68 h 77"/>
                <a:gd name="T40" fmla="*/ 27 w 55"/>
                <a:gd name="T4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77">
                  <a:moveTo>
                    <a:pt x="27" y="77"/>
                  </a:moveTo>
                  <a:lnTo>
                    <a:pt x="20" y="64"/>
                  </a:lnTo>
                  <a:lnTo>
                    <a:pt x="14" y="61"/>
                  </a:lnTo>
                  <a:lnTo>
                    <a:pt x="19" y="54"/>
                  </a:lnTo>
                  <a:lnTo>
                    <a:pt x="7" y="45"/>
                  </a:lnTo>
                  <a:lnTo>
                    <a:pt x="11" y="35"/>
                  </a:lnTo>
                  <a:lnTo>
                    <a:pt x="7" y="35"/>
                  </a:lnTo>
                  <a:lnTo>
                    <a:pt x="8" y="24"/>
                  </a:lnTo>
                  <a:lnTo>
                    <a:pt x="4" y="22"/>
                  </a:lnTo>
                  <a:lnTo>
                    <a:pt x="7" y="17"/>
                  </a:lnTo>
                  <a:lnTo>
                    <a:pt x="3" y="14"/>
                  </a:lnTo>
                  <a:lnTo>
                    <a:pt x="0" y="5"/>
                  </a:lnTo>
                  <a:lnTo>
                    <a:pt x="19" y="0"/>
                  </a:lnTo>
                  <a:lnTo>
                    <a:pt x="38" y="22"/>
                  </a:lnTo>
                  <a:lnTo>
                    <a:pt x="51" y="24"/>
                  </a:lnTo>
                  <a:lnTo>
                    <a:pt x="55" y="35"/>
                  </a:lnTo>
                  <a:lnTo>
                    <a:pt x="51" y="40"/>
                  </a:lnTo>
                  <a:lnTo>
                    <a:pt x="55" y="57"/>
                  </a:lnTo>
                  <a:lnTo>
                    <a:pt x="54" y="67"/>
                  </a:lnTo>
                  <a:lnTo>
                    <a:pt x="39" y="68"/>
                  </a:lnTo>
                  <a:lnTo>
                    <a:pt x="27" y="7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98" name="Freeform 7303"/>
            <p:cNvSpPr>
              <a:spLocks/>
            </p:cNvSpPr>
            <p:nvPr/>
          </p:nvSpPr>
          <p:spPr bwMode="gray">
            <a:xfrm>
              <a:off x="6633572" y="2953446"/>
              <a:ext cx="81476" cy="117074"/>
            </a:xfrm>
            <a:custGeom>
              <a:avLst/>
              <a:gdLst>
                <a:gd name="T0" fmla="*/ 27 w 55"/>
                <a:gd name="T1" fmla="*/ 77 h 77"/>
                <a:gd name="T2" fmla="*/ 20 w 55"/>
                <a:gd name="T3" fmla="*/ 64 h 77"/>
                <a:gd name="T4" fmla="*/ 14 w 55"/>
                <a:gd name="T5" fmla="*/ 61 h 77"/>
                <a:gd name="T6" fmla="*/ 19 w 55"/>
                <a:gd name="T7" fmla="*/ 54 h 77"/>
                <a:gd name="T8" fmla="*/ 7 w 55"/>
                <a:gd name="T9" fmla="*/ 45 h 77"/>
                <a:gd name="T10" fmla="*/ 11 w 55"/>
                <a:gd name="T11" fmla="*/ 35 h 77"/>
                <a:gd name="T12" fmla="*/ 7 w 55"/>
                <a:gd name="T13" fmla="*/ 35 h 77"/>
                <a:gd name="T14" fmla="*/ 8 w 55"/>
                <a:gd name="T15" fmla="*/ 24 h 77"/>
                <a:gd name="T16" fmla="*/ 4 w 55"/>
                <a:gd name="T17" fmla="*/ 22 h 77"/>
                <a:gd name="T18" fmla="*/ 7 w 55"/>
                <a:gd name="T19" fmla="*/ 17 h 77"/>
                <a:gd name="T20" fmla="*/ 3 w 55"/>
                <a:gd name="T21" fmla="*/ 14 h 77"/>
                <a:gd name="T22" fmla="*/ 0 w 55"/>
                <a:gd name="T23" fmla="*/ 5 h 77"/>
                <a:gd name="T24" fmla="*/ 19 w 55"/>
                <a:gd name="T25" fmla="*/ 0 h 77"/>
                <a:gd name="T26" fmla="*/ 38 w 55"/>
                <a:gd name="T27" fmla="*/ 22 h 77"/>
                <a:gd name="T28" fmla="*/ 51 w 55"/>
                <a:gd name="T29" fmla="*/ 24 h 77"/>
                <a:gd name="T30" fmla="*/ 55 w 55"/>
                <a:gd name="T31" fmla="*/ 35 h 77"/>
                <a:gd name="T32" fmla="*/ 51 w 55"/>
                <a:gd name="T33" fmla="*/ 40 h 77"/>
                <a:gd name="T34" fmla="*/ 55 w 55"/>
                <a:gd name="T35" fmla="*/ 57 h 77"/>
                <a:gd name="T36" fmla="*/ 54 w 55"/>
                <a:gd name="T37" fmla="*/ 67 h 77"/>
                <a:gd name="T38" fmla="*/ 39 w 55"/>
                <a:gd name="T39" fmla="*/ 68 h 77"/>
                <a:gd name="T40" fmla="*/ 27 w 55"/>
                <a:gd name="T4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77">
                  <a:moveTo>
                    <a:pt x="27" y="77"/>
                  </a:moveTo>
                  <a:lnTo>
                    <a:pt x="20" y="64"/>
                  </a:lnTo>
                  <a:lnTo>
                    <a:pt x="14" y="61"/>
                  </a:lnTo>
                  <a:lnTo>
                    <a:pt x="19" y="54"/>
                  </a:lnTo>
                  <a:lnTo>
                    <a:pt x="7" y="45"/>
                  </a:lnTo>
                  <a:lnTo>
                    <a:pt x="11" y="35"/>
                  </a:lnTo>
                  <a:lnTo>
                    <a:pt x="7" y="35"/>
                  </a:lnTo>
                  <a:lnTo>
                    <a:pt x="8" y="24"/>
                  </a:lnTo>
                  <a:lnTo>
                    <a:pt x="4" y="22"/>
                  </a:lnTo>
                  <a:lnTo>
                    <a:pt x="7" y="17"/>
                  </a:lnTo>
                  <a:lnTo>
                    <a:pt x="3" y="14"/>
                  </a:lnTo>
                  <a:lnTo>
                    <a:pt x="0" y="5"/>
                  </a:lnTo>
                  <a:lnTo>
                    <a:pt x="19" y="0"/>
                  </a:lnTo>
                  <a:lnTo>
                    <a:pt x="38" y="22"/>
                  </a:lnTo>
                  <a:lnTo>
                    <a:pt x="51" y="24"/>
                  </a:lnTo>
                  <a:lnTo>
                    <a:pt x="55" y="35"/>
                  </a:lnTo>
                  <a:lnTo>
                    <a:pt x="51" y="40"/>
                  </a:lnTo>
                  <a:lnTo>
                    <a:pt x="55" y="57"/>
                  </a:lnTo>
                  <a:lnTo>
                    <a:pt x="54" y="67"/>
                  </a:lnTo>
                  <a:lnTo>
                    <a:pt x="39" y="68"/>
                  </a:lnTo>
                  <a:lnTo>
                    <a:pt x="27" y="7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699" name="Freeform 7304"/>
            <p:cNvSpPr>
              <a:spLocks/>
            </p:cNvSpPr>
            <p:nvPr/>
          </p:nvSpPr>
          <p:spPr bwMode="gray">
            <a:xfrm>
              <a:off x="6673570" y="3055315"/>
              <a:ext cx="51849" cy="38011"/>
            </a:xfrm>
            <a:custGeom>
              <a:avLst/>
              <a:gdLst>
                <a:gd name="T0" fmla="*/ 35 w 35"/>
                <a:gd name="T1" fmla="*/ 16 h 25"/>
                <a:gd name="T2" fmla="*/ 27 w 35"/>
                <a:gd name="T3" fmla="*/ 0 h 25"/>
                <a:gd name="T4" fmla="*/ 12 w 35"/>
                <a:gd name="T5" fmla="*/ 1 h 25"/>
                <a:gd name="T6" fmla="*/ 0 w 35"/>
                <a:gd name="T7" fmla="*/ 10 h 25"/>
                <a:gd name="T8" fmla="*/ 8 w 35"/>
                <a:gd name="T9" fmla="*/ 25 h 25"/>
                <a:gd name="T10" fmla="*/ 35 w 35"/>
                <a:gd name="T11" fmla="*/ 16 h 25"/>
              </a:gdLst>
              <a:ahLst/>
              <a:cxnLst>
                <a:cxn ang="0">
                  <a:pos x="T0" y="T1"/>
                </a:cxn>
                <a:cxn ang="0">
                  <a:pos x="T2" y="T3"/>
                </a:cxn>
                <a:cxn ang="0">
                  <a:pos x="T4" y="T5"/>
                </a:cxn>
                <a:cxn ang="0">
                  <a:pos x="T6" y="T7"/>
                </a:cxn>
                <a:cxn ang="0">
                  <a:pos x="T8" y="T9"/>
                </a:cxn>
                <a:cxn ang="0">
                  <a:pos x="T10" y="T11"/>
                </a:cxn>
              </a:cxnLst>
              <a:rect l="0" t="0" r="r" b="b"/>
              <a:pathLst>
                <a:path w="35" h="25">
                  <a:moveTo>
                    <a:pt x="35" y="16"/>
                  </a:moveTo>
                  <a:lnTo>
                    <a:pt x="27" y="0"/>
                  </a:lnTo>
                  <a:lnTo>
                    <a:pt x="12" y="1"/>
                  </a:lnTo>
                  <a:lnTo>
                    <a:pt x="0" y="10"/>
                  </a:lnTo>
                  <a:lnTo>
                    <a:pt x="8" y="25"/>
                  </a:lnTo>
                  <a:lnTo>
                    <a:pt x="35" y="1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00" name="Freeform 7305"/>
            <p:cNvSpPr>
              <a:spLocks/>
            </p:cNvSpPr>
            <p:nvPr/>
          </p:nvSpPr>
          <p:spPr bwMode="gray">
            <a:xfrm>
              <a:off x="6673570" y="3055315"/>
              <a:ext cx="51849" cy="38011"/>
            </a:xfrm>
            <a:custGeom>
              <a:avLst/>
              <a:gdLst>
                <a:gd name="T0" fmla="*/ 35 w 35"/>
                <a:gd name="T1" fmla="*/ 16 h 25"/>
                <a:gd name="T2" fmla="*/ 27 w 35"/>
                <a:gd name="T3" fmla="*/ 0 h 25"/>
                <a:gd name="T4" fmla="*/ 12 w 35"/>
                <a:gd name="T5" fmla="*/ 1 h 25"/>
                <a:gd name="T6" fmla="*/ 0 w 35"/>
                <a:gd name="T7" fmla="*/ 10 h 25"/>
                <a:gd name="T8" fmla="*/ 8 w 35"/>
                <a:gd name="T9" fmla="*/ 25 h 25"/>
                <a:gd name="T10" fmla="*/ 35 w 35"/>
                <a:gd name="T11" fmla="*/ 16 h 25"/>
              </a:gdLst>
              <a:ahLst/>
              <a:cxnLst>
                <a:cxn ang="0">
                  <a:pos x="T0" y="T1"/>
                </a:cxn>
                <a:cxn ang="0">
                  <a:pos x="T2" y="T3"/>
                </a:cxn>
                <a:cxn ang="0">
                  <a:pos x="T4" y="T5"/>
                </a:cxn>
                <a:cxn ang="0">
                  <a:pos x="T6" y="T7"/>
                </a:cxn>
                <a:cxn ang="0">
                  <a:pos x="T8" y="T9"/>
                </a:cxn>
                <a:cxn ang="0">
                  <a:pos x="T10" y="T11"/>
                </a:cxn>
              </a:cxnLst>
              <a:rect l="0" t="0" r="r" b="b"/>
              <a:pathLst>
                <a:path w="35" h="25">
                  <a:moveTo>
                    <a:pt x="35" y="16"/>
                  </a:moveTo>
                  <a:lnTo>
                    <a:pt x="27" y="0"/>
                  </a:lnTo>
                  <a:lnTo>
                    <a:pt x="12" y="1"/>
                  </a:lnTo>
                  <a:lnTo>
                    <a:pt x="0" y="10"/>
                  </a:lnTo>
                  <a:lnTo>
                    <a:pt x="8" y="25"/>
                  </a:lnTo>
                  <a:lnTo>
                    <a:pt x="35" y="1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01" name="Freeform 7306"/>
            <p:cNvSpPr>
              <a:spLocks/>
            </p:cNvSpPr>
            <p:nvPr/>
          </p:nvSpPr>
          <p:spPr bwMode="gray">
            <a:xfrm>
              <a:off x="6532837" y="2731461"/>
              <a:ext cx="197026" cy="144442"/>
            </a:xfrm>
            <a:custGeom>
              <a:avLst/>
              <a:gdLst>
                <a:gd name="T0" fmla="*/ 126 w 133"/>
                <a:gd name="T1" fmla="*/ 52 h 95"/>
                <a:gd name="T2" fmla="*/ 123 w 133"/>
                <a:gd name="T3" fmla="*/ 42 h 95"/>
                <a:gd name="T4" fmla="*/ 129 w 133"/>
                <a:gd name="T5" fmla="*/ 30 h 95"/>
                <a:gd name="T6" fmla="*/ 123 w 133"/>
                <a:gd name="T7" fmla="*/ 11 h 95"/>
                <a:gd name="T8" fmla="*/ 113 w 133"/>
                <a:gd name="T9" fmla="*/ 5 h 95"/>
                <a:gd name="T10" fmla="*/ 71 w 133"/>
                <a:gd name="T11" fmla="*/ 4 h 95"/>
                <a:gd name="T12" fmla="*/ 68 w 133"/>
                <a:gd name="T13" fmla="*/ 7 h 95"/>
                <a:gd name="T14" fmla="*/ 59 w 133"/>
                <a:gd name="T15" fmla="*/ 7 h 95"/>
                <a:gd name="T16" fmla="*/ 54 w 133"/>
                <a:gd name="T17" fmla="*/ 0 h 95"/>
                <a:gd name="T18" fmla="*/ 0 w 133"/>
                <a:gd name="T19" fmla="*/ 17 h 95"/>
                <a:gd name="T20" fmla="*/ 8 w 133"/>
                <a:gd name="T21" fmla="*/ 65 h 95"/>
                <a:gd name="T22" fmla="*/ 22 w 133"/>
                <a:gd name="T23" fmla="*/ 65 h 95"/>
                <a:gd name="T24" fmla="*/ 37 w 133"/>
                <a:gd name="T25" fmla="*/ 77 h 95"/>
                <a:gd name="T26" fmla="*/ 38 w 133"/>
                <a:gd name="T27" fmla="*/ 73 h 95"/>
                <a:gd name="T28" fmla="*/ 54 w 133"/>
                <a:gd name="T29" fmla="*/ 80 h 95"/>
                <a:gd name="T30" fmla="*/ 81 w 133"/>
                <a:gd name="T31" fmla="*/ 93 h 95"/>
                <a:gd name="T32" fmla="*/ 101 w 133"/>
                <a:gd name="T33" fmla="*/ 89 h 95"/>
                <a:gd name="T34" fmla="*/ 114 w 133"/>
                <a:gd name="T35" fmla="*/ 95 h 95"/>
                <a:gd name="T36" fmla="*/ 133 w 133"/>
                <a:gd name="T37" fmla="*/ 73 h 95"/>
                <a:gd name="T38" fmla="*/ 126 w 133"/>
                <a:gd name="T39" fmla="*/ 5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 h="95">
                  <a:moveTo>
                    <a:pt x="126" y="52"/>
                  </a:moveTo>
                  <a:lnTo>
                    <a:pt x="123" y="42"/>
                  </a:lnTo>
                  <a:lnTo>
                    <a:pt x="129" y="30"/>
                  </a:lnTo>
                  <a:lnTo>
                    <a:pt x="123" y="11"/>
                  </a:lnTo>
                  <a:lnTo>
                    <a:pt x="113" y="5"/>
                  </a:lnTo>
                  <a:lnTo>
                    <a:pt x="71" y="4"/>
                  </a:lnTo>
                  <a:lnTo>
                    <a:pt x="68" y="7"/>
                  </a:lnTo>
                  <a:lnTo>
                    <a:pt x="59" y="7"/>
                  </a:lnTo>
                  <a:lnTo>
                    <a:pt x="54" y="0"/>
                  </a:lnTo>
                  <a:lnTo>
                    <a:pt x="0" y="17"/>
                  </a:lnTo>
                  <a:lnTo>
                    <a:pt x="8" y="65"/>
                  </a:lnTo>
                  <a:lnTo>
                    <a:pt x="22" y="65"/>
                  </a:lnTo>
                  <a:lnTo>
                    <a:pt x="37" y="77"/>
                  </a:lnTo>
                  <a:lnTo>
                    <a:pt x="38" y="73"/>
                  </a:lnTo>
                  <a:lnTo>
                    <a:pt x="54" y="80"/>
                  </a:lnTo>
                  <a:lnTo>
                    <a:pt x="81" y="93"/>
                  </a:lnTo>
                  <a:lnTo>
                    <a:pt x="101" y="89"/>
                  </a:lnTo>
                  <a:lnTo>
                    <a:pt x="114" y="95"/>
                  </a:lnTo>
                  <a:lnTo>
                    <a:pt x="133" y="73"/>
                  </a:lnTo>
                  <a:lnTo>
                    <a:pt x="126" y="5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02" name="Freeform 7307"/>
            <p:cNvSpPr>
              <a:spLocks/>
            </p:cNvSpPr>
            <p:nvPr/>
          </p:nvSpPr>
          <p:spPr bwMode="gray">
            <a:xfrm>
              <a:off x="6532837" y="2731461"/>
              <a:ext cx="197026" cy="144442"/>
            </a:xfrm>
            <a:custGeom>
              <a:avLst/>
              <a:gdLst>
                <a:gd name="T0" fmla="*/ 126 w 133"/>
                <a:gd name="T1" fmla="*/ 52 h 95"/>
                <a:gd name="T2" fmla="*/ 123 w 133"/>
                <a:gd name="T3" fmla="*/ 42 h 95"/>
                <a:gd name="T4" fmla="*/ 129 w 133"/>
                <a:gd name="T5" fmla="*/ 30 h 95"/>
                <a:gd name="T6" fmla="*/ 123 w 133"/>
                <a:gd name="T7" fmla="*/ 11 h 95"/>
                <a:gd name="T8" fmla="*/ 113 w 133"/>
                <a:gd name="T9" fmla="*/ 5 h 95"/>
                <a:gd name="T10" fmla="*/ 71 w 133"/>
                <a:gd name="T11" fmla="*/ 4 h 95"/>
                <a:gd name="T12" fmla="*/ 68 w 133"/>
                <a:gd name="T13" fmla="*/ 7 h 95"/>
                <a:gd name="T14" fmla="*/ 59 w 133"/>
                <a:gd name="T15" fmla="*/ 7 h 95"/>
                <a:gd name="T16" fmla="*/ 54 w 133"/>
                <a:gd name="T17" fmla="*/ 0 h 95"/>
                <a:gd name="T18" fmla="*/ 0 w 133"/>
                <a:gd name="T19" fmla="*/ 17 h 95"/>
                <a:gd name="T20" fmla="*/ 8 w 133"/>
                <a:gd name="T21" fmla="*/ 65 h 95"/>
                <a:gd name="T22" fmla="*/ 22 w 133"/>
                <a:gd name="T23" fmla="*/ 65 h 95"/>
                <a:gd name="T24" fmla="*/ 37 w 133"/>
                <a:gd name="T25" fmla="*/ 77 h 95"/>
                <a:gd name="T26" fmla="*/ 38 w 133"/>
                <a:gd name="T27" fmla="*/ 73 h 95"/>
                <a:gd name="T28" fmla="*/ 54 w 133"/>
                <a:gd name="T29" fmla="*/ 80 h 95"/>
                <a:gd name="T30" fmla="*/ 81 w 133"/>
                <a:gd name="T31" fmla="*/ 93 h 95"/>
                <a:gd name="T32" fmla="*/ 101 w 133"/>
                <a:gd name="T33" fmla="*/ 89 h 95"/>
                <a:gd name="T34" fmla="*/ 114 w 133"/>
                <a:gd name="T35" fmla="*/ 95 h 95"/>
                <a:gd name="T36" fmla="*/ 133 w 133"/>
                <a:gd name="T37" fmla="*/ 73 h 95"/>
                <a:gd name="T38" fmla="*/ 126 w 133"/>
                <a:gd name="T39" fmla="*/ 5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 h="95">
                  <a:moveTo>
                    <a:pt x="126" y="52"/>
                  </a:moveTo>
                  <a:lnTo>
                    <a:pt x="123" y="42"/>
                  </a:lnTo>
                  <a:lnTo>
                    <a:pt x="129" y="30"/>
                  </a:lnTo>
                  <a:lnTo>
                    <a:pt x="123" y="11"/>
                  </a:lnTo>
                  <a:lnTo>
                    <a:pt x="113" y="5"/>
                  </a:lnTo>
                  <a:lnTo>
                    <a:pt x="71" y="4"/>
                  </a:lnTo>
                  <a:lnTo>
                    <a:pt x="68" y="7"/>
                  </a:lnTo>
                  <a:lnTo>
                    <a:pt x="59" y="7"/>
                  </a:lnTo>
                  <a:lnTo>
                    <a:pt x="54" y="0"/>
                  </a:lnTo>
                  <a:lnTo>
                    <a:pt x="0" y="17"/>
                  </a:lnTo>
                  <a:lnTo>
                    <a:pt x="8" y="65"/>
                  </a:lnTo>
                  <a:lnTo>
                    <a:pt x="22" y="65"/>
                  </a:lnTo>
                  <a:lnTo>
                    <a:pt x="37" y="77"/>
                  </a:lnTo>
                  <a:lnTo>
                    <a:pt x="38" y="73"/>
                  </a:lnTo>
                  <a:lnTo>
                    <a:pt x="54" y="80"/>
                  </a:lnTo>
                  <a:lnTo>
                    <a:pt x="81" y="93"/>
                  </a:lnTo>
                  <a:lnTo>
                    <a:pt x="101" y="89"/>
                  </a:lnTo>
                  <a:lnTo>
                    <a:pt x="114" y="95"/>
                  </a:lnTo>
                  <a:lnTo>
                    <a:pt x="133" y="73"/>
                  </a:lnTo>
                  <a:lnTo>
                    <a:pt x="126" y="5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03" name="Freeform 7308"/>
            <p:cNvSpPr>
              <a:spLocks/>
            </p:cNvSpPr>
            <p:nvPr/>
          </p:nvSpPr>
          <p:spPr bwMode="gray">
            <a:xfrm>
              <a:off x="6372847" y="2728419"/>
              <a:ext cx="171843" cy="188534"/>
            </a:xfrm>
            <a:custGeom>
              <a:avLst/>
              <a:gdLst>
                <a:gd name="T0" fmla="*/ 68 w 116"/>
                <a:gd name="T1" fmla="*/ 10 h 124"/>
                <a:gd name="T2" fmla="*/ 49 w 116"/>
                <a:gd name="T3" fmla="*/ 0 h 124"/>
                <a:gd name="T4" fmla="*/ 40 w 116"/>
                <a:gd name="T5" fmla="*/ 0 h 124"/>
                <a:gd name="T6" fmla="*/ 43 w 116"/>
                <a:gd name="T7" fmla="*/ 6 h 124"/>
                <a:gd name="T8" fmla="*/ 36 w 116"/>
                <a:gd name="T9" fmla="*/ 22 h 124"/>
                <a:gd name="T10" fmla="*/ 19 w 116"/>
                <a:gd name="T11" fmla="*/ 19 h 124"/>
                <a:gd name="T12" fmla="*/ 11 w 116"/>
                <a:gd name="T13" fmla="*/ 38 h 124"/>
                <a:gd name="T14" fmla="*/ 15 w 116"/>
                <a:gd name="T15" fmla="*/ 43 h 124"/>
                <a:gd name="T16" fmla="*/ 0 w 116"/>
                <a:gd name="T17" fmla="*/ 51 h 124"/>
                <a:gd name="T18" fmla="*/ 0 w 116"/>
                <a:gd name="T19" fmla="*/ 70 h 124"/>
                <a:gd name="T20" fmla="*/ 0 w 116"/>
                <a:gd name="T21" fmla="*/ 79 h 124"/>
                <a:gd name="T22" fmla="*/ 3 w 116"/>
                <a:gd name="T23" fmla="*/ 89 h 124"/>
                <a:gd name="T24" fmla="*/ 27 w 116"/>
                <a:gd name="T25" fmla="*/ 102 h 124"/>
                <a:gd name="T26" fmla="*/ 19 w 116"/>
                <a:gd name="T27" fmla="*/ 121 h 124"/>
                <a:gd name="T28" fmla="*/ 21 w 116"/>
                <a:gd name="T29" fmla="*/ 123 h 124"/>
                <a:gd name="T30" fmla="*/ 47 w 116"/>
                <a:gd name="T31" fmla="*/ 124 h 124"/>
                <a:gd name="T32" fmla="*/ 92 w 116"/>
                <a:gd name="T33" fmla="*/ 121 h 124"/>
                <a:gd name="T34" fmla="*/ 91 w 116"/>
                <a:gd name="T35" fmla="*/ 114 h 124"/>
                <a:gd name="T36" fmla="*/ 104 w 116"/>
                <a:gd name="T37" fmla="*/ 102 h 124"/>
                <a:gd name="T38" fmla="*/ 88 w 116"/>
                <a:gd name="T39" fmla="*/ 89 h 124"/>
                <a:gd name="T40" fmla="*/ 79 w 116"/>
                <a:gd name="T41" fmla="*/ 76 h 124"/>
                <a:gd name="T42" fmla="*/ 111 w 116"/>
                <a:gd name="T43" fmla="*/ 63 h 124"/>
                <a:gd name="T44" fmla="*/ 116 w 116"/>
                <a:gd name="T45" fmla="*/ 67 h 124"/>
                <a:gd name="T46" fmla="*/ 108 w 116"/>
                <a:gd name="T47" fmla="*/ 19 h 124"/>
                <a:gd name="T48" fmla="*/ 97 w 116"/>
                <a:gd name="T49" fmla="*/ 12 h 124"/>
                <a:gd name="T50" fmla="*/ 103 w 116"/>
                <a:gd name="T51" fmla="*/ 9 h 124"/>
                <a:gd name="T52" fmla="*/ 98 w 116"/>
                <a:gd name="T53" fmla="*/ 3 h 124"/>
                <a:gd name="T54" fmla="*/ 66 w 116"/>
                <a:gd name="T55" fmla="*/ 18 h 124"/>
                <a:gd name="T56" fmla="*/ 68 w 116"/>
                <a:gd name="T57"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24">
                  <a:moveTo>
                    <a:pt x="68" y="10"/>
                  </a:moveTo>
                  <a:lnTo>
                    <a:pt x="49" y="0"/>
                  </a:lnTo>
                  <a:lnTo>
                    <a:pt x="40" y="0"/>
                  </a:lnTo>
                  <a:lnTo>
                    <a:pt x="43" y="6"/>
                  </a:lnTo>
                  <a:lnTo>
                    <a:pt x="36" y="22"/>
                  </a:lnTo>
                  <a:lnTo>
                    <a:pt x="19" y="19"/>
                  </a:lnTo>
                  <a:lnTo>
                    <a:pt x="11" y="38"/>
                  </a:lnTo>
                  <a:lnTo>
                    <a:pt x="15" y="43"/>
                  </a:lnTo>
                  <a:lnTo>
                    <a:pt x="0" y="51"/>
                  </a:lnTo>
                  <a:lnTo>
                    <a:pt x="0" y="70"/>
                  </a:lnTo>
                  <a:lnTo>
                    <a:pt x="0" y="79"/>
                  </a:lnTo>
                  <a:lnTo>
                    <a:pt x="3" y="89"/>
                  </a:lnTo>
                  <a:lnTo>
                    <a:pt x="27" y="102"/>
                  </a:lnTo>
                  <a:lnTo>
                    <a:pt x="19" y="121"/>
                  </a:lnTo>
                  <a:lnTo>
                    <a:pt x="21" y="123"/>
                  </a:lnTo>
                  <a:lnTo>
                    <a:pt x="47" y="124"/>
                  </a:lnTo>
                  <a:lnTo>
                    <a:pt x="92" y="121"/>
                  </a:lnTo>
                  <a:lnTo>
                    <a:pt x="91" y="114"/>
                  </a:lnTo>
                  <a:lnTo>
                    <a:pt x="104" y="102"/>
                  </a:lnTo>
                  <a:lnTo>
                    <a:pt x="88" y="89"/>
                  </a:lnTo>
                  <a:lnTo>
                    <a:pt x="79" y="76"/>
                  </a:lnTo>
                  <a:lnTo>
                    <a:pt x="111" y="63"/>
                  </a:lnTo>
                  <a:lnTo>
                    <a:pt x="116" y="67"/>
                  </a:lnTo>
                  <a:lnTo>
                    <a:pt x="108" y="19"/>
                  </a:lnTo>
                  <a:lnTo>
                    <a:pt x="97" y="12"/>
                  </a:lnTo>
                  <a:lnTo>
                    <a:pt x="103" y="9"/>
                  </a:lnTo>
                  <a:lnTo>
                    <a:pt x="98" y="3"/>
                  </a:lnTo>
                  <a:lnTo>
                    <a:pt x="66" y="18"/>
                  </a:lnTo>
                  <a:lnTo>
                    <a:pt x="68" y="1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04" name="Freeform 7310"/>
            <p:cNvSpPr>
              <a:spLocks/>
            </p:cNvSpPr>
            <p:nvPr/>
          </p:nvSpPr>
          <p:spPr bwMode="gray">
            <a:xfrm>
              <a:off x="6313590" y="2815085"/>
              <a:ext cx="59257" cy="48654"/>
            </a:xfrm>
            <a:custGeom>
              <a:avLst/>
              <a:gdLst>
                <a:gd name="T0" fmla="*/ 11 w 40"/>
                <a:gd name="T1" fmla="*/ 0 h 32"/>
                <a:gd name="T2" fmla="*/ 29 w 40"/>
                <a:gd name="T3" fmla="*/ 2 h 32"/>
                <a:gd name="T4" fmla="*/ 40 w 40"/>
                <a:gd name="T5" fmla="*/ 13 h 32"/>
                <a:gd name="T6" fmla="*/ 40 w 40"/>
                <a:gd name="T7" fmla="*/ 22 h 32"/>
                <a:gd name="T8" fmla="*/ 36 w 40"/>
                <a:gd name="T9" fmla="*/ 32 h 32"/>
                <a:gd name="T10" fmla="*/ 27 w 40"/>
                <a:gd name="T11" fmla="*/ 29 h 32"/>
                <a:gd name="T12" fmla="*/ 26 w 40"/>
                <a:gd name="T13" fmla="*/ 23 h 32"/>
                <a:gd name="T14" fmla="*/ 16 w 40"/>
                <a:gd name="T15" fmla="*/ 25 h 32"/>
                <a:gd name="T16" fmla="*/ 0 w 40"/>
                <a:gd name="T17" fmla="*/ 6 h 32"/>
                <a:gd name="T18" fmla="*/ 11 w 40"/>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32">
                  <a:moveTo>
                    <a:pt x="11" y="0"/>
                  </a:moveTo>
                  <a:lnTo>
                    <a:pt x="29" y="2"/>
                  </a:lnTo>
                  <a:lnTo>
                    <a:pt x="40" y="13"/>
                  </a:lnTo>
                  <a:lnTo>
                    <a:pt x="40" y="22"/>
                  </a:lnTo>
                  <a:lnTo>
                    <a:pt x="36" y="32"/>
                  </a:lnTo>
                  <a:lnTo>
                    <a:pt x="27" y="29"/>
                  </a:lnTo>
                  <a:lnTo>
                    <a:pt x="26" y="23"/>
                  </a:lnTo>
                  <a:lnTo>
                    <a:pt x="16" y="25"/>
                  </a:lnTo>
                  <a:lnTo>
                    <a:pt x="0" y="6"/>
                  </a:lnTo>
                  <a:lnTo>
                    <a:pt x="11"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05" name="Freeform 7312"/>
            <p:cNvSpPr>
              <a:spLocks/>
            </p:cNvSpPr>
            <p:nvPr/>
          </p:nvSpPr>
          <p:spPr bwMode="gray">
            <a:xfrm>
              <a:off x="6360996" y="2337667"/>
              <a:ext cx="442938" cy="311691"/>
            </a:xfrm>
            <a:custGeom>
              <a:avLst/>
              <a:gdLst>
                <a:gd name="T0" fmla="*/ 179 w 299"/>
                <a:gd name="T1" fmla="*/ 41 h 205"/>
                <a:gd name="T2" fmla="*/ 156 w 299"/>
                <a:gd name="T3" fmla="*/ 46 h 205"/>
                <a:gd name="T4" fmla="*/ 134 w 299"/>
                <a:gd name="T5" fmla="*/ 65 h 205"/>
                <a:gd name="T6" fmla="*/ 108 w 299"/>
                <a:gd name="T7" fmla="*/ 98 h 205"/>
                <a:gd name="T8" fmla="*/ 89 w 299"/>
                <a:gd name="T9" fmla="*/ 114 h 205"/>
                <a:gd name="T10" fmla="*/ 95 w 299"/>
                <a:gd name="T11" fmla="*/ 154 h 205"/>
                <a:gd name="T12" fmla="*/ 92 w 299"/>
                <a:gd name="T13" fmla="*/ 173 h 205"/>
                <a:gd name="T14" fmla="*/ 80 w 299"/>
                <a:gd name="T15" fmla="*/ 190 h 205"/>
                <a:gd name="T16" fmla="*/ 70 w 299"/>
                <a:gd name="T17" fmla="*/ 183 h 205"/>
                <a:gd name="T18" fmla="*/ 13 w 299"/>
                <a:gd name="T19" fmla="*/ 200 h 205"/>
                <a:gd name="T20" fmla="*/ 16 w 299"/>
                <a:gd name="T21" fmla="*/ 183 h 205"/>
                <a:gd name="T22" fmla="*/ 8 w 299"/>
                <a:gd name="T23" fmla="*/ 174 h 205"/>
                <a:gd name="T24" fmla="*/ 0 w 299"/>
                <a:gd name="T25" fmla="*/ 154 h 205"/>
                <a:gd name="T26" fmla="*/ 1 w 299"/>
                <a:gd name="T27" fmla="*/ 142 h 205"/>
                <a:gd name="T28" fmla="*/ 39 w 299"/>
                <a:gd name="T29" fmla="*/ 124 h 205"/>
                <a:gd name="T30" fmla="*/ 58 w 299"/>
                <a:gd name="T31" fmla="*/ 117 h 205"/>
                <a:gd name="T32" fmla="*/ 108 w 299"/>
                <a:gd name="T33" fmla="*/ 63 h 205"/>
                <a:gd name="T34" fmla="*/ 98 w 299"/>
                <a:gd name="T35" fmla="*/ 50 h 205"/>
                <a:gd name="T36" fmla="*/ 115 w 299"/>
                <a:gd name="T37" fmla="*/ 38 h 205"/>
                <a:gd name="T38" fmla="*/ 131 w 299"/>
                <a:gd name="T39" fmla="*/ 35 h 205"/>
                <a:gd name="T40" fmla="*/ 140 w 299"/>
                <a:gd name="T41" fmla="*/ 38 h 205"/>
                <a:gd name="T42" fmla="*/ 143 w 299"/>
                <a:gd name="T43" fmla="*/ 31 h 205"/>
                <a:gd name="T44" fmla="*/ 163 w 299"/>
                <a:gd name="T45" fmla="*/ 16 h 205"/>
                <a:gd name="T46" fmla="*/ 211 w 299"/>
                <a:gd name="T47" fmla="*/ 5 h 205"/>
                <a:gd name="T48" fmla="*/ 238 w 299"/>
                <a:gd name="T49" fmla="*/ 0 h 205"/>
                <a:gd name="T50" fmla="*/ 248 w 299"/>
                <a:gd name="T51" fmla="*/ 5 h 205"/>
                <a:gd name="T52" fmla="*/ 261 w 299"/>
                <a:gd name="T53" fmla="*/ 2 h 205"/>
                <a:gd name="T54" fmla="*/ 299 w 299"/>
                <a:gd name="T55" fmla="*/ 10 h 205"/>
                <a:gd name="T56" fmla="*/ 299 w 299"/>
                <a:gd name="T57" fmla="*/ 22 h 205"/>
                <a:gd name="T58" fmla="*/ 280 w 299"/>
                <a:gd name="T59" fmla="*/ 22 h 205"/>
                <a:gd name="T60" fmla="*/ 246 w 299"/>
                <a:gd name="T61" fmla="*/ 21 h 205"/>
                <a:gd name="T62" fmla="*/ 233 w 299"/>
                <a:gd name="T63" fmla="*/ 37 h 205"/>
                <a:gd name="T64" fmla="*/ 191 w 299"/>
                <a:gd name="T65" fmla="*/ 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9" h="205">
                  <a:moveTo>
                    <a:pt x="184" y="31"/>
                  </a:moveTo>
                  <a:lnTo>
                    <a:pt x="179" y="41"/>
                  </a:lnTo>
                  <a:lnTo>
                    <a:pt x="160" y="40"/>
                  </a:lnTo>
                  <a:lnTo>
                    <a:pt x="156" y="46"/>
                  </a:lnTo>
                  <a:lnTo>
                    <a:pt x="143" y="48"/>
                  </a:lnTo>
                  <a:lnTo>
                    <a:pt x="134" y="65"/>
                  </a:lnTo>
                  <a:lnTo>
                    <a:pt x="118" y="76"/>
                  </a:lnTo>
                  <a:lnTo>
                    <a:pt x="108" y="98"/>
                  </a:lnTo>
                  <a:lnTo>
                    <a:pt x="112" y="107"/>
                  </a:lnTo>
                  <a:lnTo>
                    <a:pt x="89" y="114"/>
                  </a:lnTo>
                  <a:lnTo>
                    <a:pt x="87" y="133"/>
                  </a:lnTo>
                  <a:lnTo>
                    <a:pt x="95" y="154"/>
                  </a:lnTo>
                  <a:lnTo>
                    <a:pt x="89" y="156"/>
                  </a:lnTo>
                  <a:lnTo>
                    <a:pt x="92" y="173"/>
                  </a:lnTo>
                  <a:lnTo>
                    <a:pt x="83" y="178"/>
                  </a:lnTo>
                  <a:lnTo>
                    <a:pt x="80" y="190"/>
                  </a:lnTo>
                  <a:lnTo>
                    <a:pt x="76" y="189"/>
                  </a:lnTo>
                  <a:lnTo>
                    <a:pt x="70" y="183"/>
                  </a:lnTo>
                  <a:lnTo>
                    <a:pt x="35" y="205"/>
                  </a:lnTo>
                  <a:lnTo>
                    <a:pt x="13" y="200"/>
                  </a:lnTo>
                  <a:lnTo>
                    <a:pt x="8" y="196"/>
                  </a:lnTo>
                  <a:lnTo>
                    <a:pt x="16" y="183"/>
                  </a:lnTo>
                  <a:lnTo>
                    <a:pt x="6" y="186"/>
                  </a:lnTo>
                  <a:lnTo>
                    <a:pt x="8" y="174"/>
                  </a:lnTo>
                  <a:lnTo>
                    <a:pt x="3" y="167"/>
                  </a:lnTo>
                  <a:lnTo>
                    <a:pt x="0" y="154"/>
                  </a:lnTo>
                  <a:lnTo>
                    <a:pt x="6" y="148"/>
                  </a:lnTo>
                  <a:lnTo>
                    <a:pt x="1" y="142"/>
                  </a:lnTo>
                  <a:lnTo>
                    <a:pt x="27" y="126"/>
                  </a:lnTo>
                  <a:lnTo>
                    <a:pt x="39" y="124"/>
                  </a:lnTo>
                  <a:lnTo>
                    <a:pt x="51" y="113"/>
                  </a:lnTo>
                  <a:lnTo>
                    <a:pt x="58" y="117"/>
                  </a:lnTo>
                  <a:lnTo>
                    <a:pt x="89" y="89"/>
                  </a:lnTo>
                  <a:lnTo>
                    <a:pt x="108" y="63"/>
                  </a:lnTo>
                  <a:lnTo>
                    <a:pt x="130" y="44"/>
                  </a:lnTo>
                  <a:lnTo>
                    <a:pt x="98" y="50"/>
                  </a:lnTo>
                  <a:lnTo>
                    <a:pt x="122" y="41"/>
                  </a:lnTo>
                  <a:lnTo>
                    <a:pt x="115" y="38"/>
                  </a:lnTo>
                  <a:lnTo>
                    <a:pt x="134" y="28"/>
                  </a:lnTo>
                  <a:lnTo>
                    <a:pt x="131" y="35"/>
                  </a:lnTo>
                  <a:lnTo>
                    <a:pt x="138" y="32"/>
                  </a:lnTo>
                  <a:lnTo>
                    <a:pt x="140" y="38"/>
                  </a:lnTo>
                  <a:lnTo>
                    <a:pt x="150" y="32"/>
                  </a:lnTo>
                  <a:lnTo>
                    <a:pt x="143" y="31"/>
                  </a:lnTo>
                  <a:lnTo>
                    <a:pt x="143" y="27"/>
                  </a:lnTo>
                  <a:lnTo>
                    <a:pt x="163" y="16"/>
                  </a:lnTo>
                  <a:lnTo>
                    <a:pt x="194" y="13"/>
                  </a:lnTo>
                  <a:lnTo>
                    <a:pt x="211" y="5"/>
                  </a:lnTo>
                  <a:lnTo>
                    <a:pt x="223" y="9"/>
                  </a:lnTo>
                  <a:lnTo>
                    <a:pt x="238" y="0"/>
                  </a:lnTo>
                  <a:lnTo>
                    <a:pt x="238" y="9"/>
                  </a:lnTo>
                  <a:lnTo>
                    <a:pt x="248" y="5"/>
                  </a:lnTo>
                  <a:lnTo>
                    <a:pt x="251" y="10"/>
                  </a:lnTo>
                  <a:lnTo>
                    <a:pt x="261" y="2"/>
                  </a:lnTo>
                  <a:lnTo>
                    <a:pt x="276" y="5"/>
                  </a:lnTo>
                  <a:lnTo>
                    <a:pt x="299" y="10"/>
                  </a:lnTo>
                  <a:lnTo>
                    <a:pt x="274" y="15"/>
                  </a:lnTo>
                  <a:lnTo>
                    <a:pt x="299" y="22"/>
                  </a:lnTo>
                  <a:lnTo>
                    <a:pt x="280" y="32"/>
                  </a:lnTo>
                  <a:lnTo>
                    <a:pt x="280" y="22"/>
                  </a:lnTo>
                  <a:lnTo>
                    <a:pt x="264" y="18"/>
                  </a:lnTo>
                  <a:lnTo>
                    <a:pt x="246" y="21"/>
                  </a:lnTo>
                  <a:lnTo>
                    <a:pt x="242" y="32"/>
                  </a:lnTo>
                  <a:lnTo>
                    <a:pt x="233" y="37"/>
                  </a:lnTo>
                  <a:lnTo>
                    <a:pt x="207" y="35"/>
                  </a:lnTo>
                  <a:lnTo>
                    <a:pt x="191" y="27"/>
                  </a:lnTo>
                  <a:lnTo>
                    <a:pt x="184" y="3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06" name="Freeform 7313"/>
            <p:cNvSpPr>
              <a:spLocks/>
            </p:cNvSpPr>
            <p:nvPr/>
          </p:nvSpPr>
          <p:spPr bwMode="gray">
            <a:xfrm>
              <a:off x="6360996" y="2337667"/>
              <a:ext cx="442938" cy="311691"/>
            </a:xfrm>
            <a:custGeom>
              <a:avLst/>
              <a:gdLst>
                <a:gd name="T0" fmla="*/ 179 w 299"/>
                <a:gd name="T1" fmla="*/ 41 h 205"/>
                <a:gd name="T2" fmla="*/ 156 w 299"/>
                <a:gd name="T3" fmla="*/ 46 h 205"/>
                <a:gd name="T4" fmla="*/ 134 w 299"/>
                <a:gd name="T5" fmla="*/ 65 h 205"/>
                <a:gd name="T6" fmla="*/ 108 w 299"/>
                <a:gd name="T7" fmla="*/ 98 h 205"/>
                <a:gd name="T8" fmla="*/ 89 w 299"/>
                <a:gd name="T9" fmla="*/ 114 h 205"/>
                <a:gd name="T10" fmla="*/ 95 w 299"/>
                <a:gd name="T11" fmla="*/ 154 h 205"/>
                <a:gd name="T12" fmla="*/ 92 w 299"/>
                <a:gd name="T13" fmla="*/ 173 h 205"/>
                <a:gd name="T14" fmla="*/ 80 w 299"/>
                <a:gd name="T15" fmla="*/ 190 h 205"/>
                <a:gd name="T16" fmla="*/ 70 w 299"/>
                <a:gd name="T17" fmla="*/ 183 h 205"/>
                <a:gd name="T18" fmla="*/ 13 w 299"/>
                <a:gd name="T19" fmla="*/ 200 h 205"/>
                <a:gd name="T20" fmla="*/ 16 w 299"/>
                <a:gd name="T21" fmla="*/ 183 h 205"/>
                <a:gd name="T22" fmla="*/ 8 w 299"/>
                <a:gd name="T23" fmla="*/ 174 h 205"/>
                <a:gd name="T24" fmla="*/ 0 w 299"/>
                <a:gd name="T25" fmla="*/ 154 h 205"/>
                <a:gd name="T26" fmla="*/ 1 w 299"/>
                <a:gd name="T27" fmla="*/ 142 h 205"/>
                <a:gd name="T28" fmla="*/ 39 w 299"/>
                <a:gd name="T29" fmla="*/ 124 h 205"/>
                <a:gd name="T30" fmla="*/ 58 w 299"/>
                <a:gd name="T31" fmla="*/ 117 h 205"/>
                <a:gd name="T32" fmla="*/ 108 w 299"/>
                <a:gd name="T33" fmla="*/ 63 h 205"/>
                <a:gd name="T34" fmla="*/ 98 w 299"/>
                <a:gd name="T35" fmla="*/ 50 h 205"/>
                <a:gd name="T36" fmla="*/ 115 w 299"/>
                <a:gd name="T37" fmla="*/ 38 h 205"/>
                <a:gd name="T38" fmla="*/ 131 w 299"/>
                <a:gd name="T39" fmla="*/ 35 h 205"/>
                <a:gd name="T40" fmla="*/ 140 w 299"/>
                <a:gd name="T41" fmla="*/ 38 h 205"/>
                <a:gd name="T42" fmla="*/ 143 w 299"/>
                <a:gd name="T43" fmla="*/ 31 h 205"/>
                <a:gd name="T44" fmla="*/ 163 w 299"/>
                <a:gd name="T45" fmla="*/ 16 h 205"/>
                <a:gd name="T46" fmla="*/ 211 w 299"/>
                <a:gd name="T47" fmla="*/ 5 h 205"/>
                <a:gd name="T48" fmla="*/ 238 w 299"/>
                <a:gd name="T49" fmla="*/ 0 h 205"/>
                <a:gd name="T50" fmla="*/ 248 w 299"/>
                <a:gd name="T51" fmla="*/ 5 h 205"/>
                <a:gd name="T52" fmla="*/ 261 w 299"/>
                <a:gd name="T53" fmla="*/ 2 h 205"/>
                <a:gd name="T54" fmla="*/ 299 w 299"/>
                <a:gd name="T55" fmla="*/ 10 h 205"/>
                <a:gd name="T56" fmla="*/ 299 w 299"/>
                <a:gd name="T57" fmla="*/ 22 h 205"/>
                <a:gd name="T58" fmla="*/ 280 w 299"/>
                <a:gd name="T59" fmla="*/ 22 h 205"/>
                <a:gd name="T60" fmla="*/ 246 w 299"/>
                <a:gd name="T61" fmla="*/ 21 h 205"/>
                <a:gd name="T62" fmla="*/ 233 w 299"/>
                <a:gd name="T63" fmla="*/ 37 h 205"/>
                <a:gd name="T64" fmla="*/ 191 w 299"/>
                <a:gd name="T65" fmla="*/ 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9" h="205">
                  <a:moveTo>
                    <a:pt x="184" y="31"/>
                  </a:moveTo>
                  <a:lnTo>
                    <a:pt x="179" y="41"/>
                  </a:lnTo>
                  <a:lnTo>
                    <a:pt x="160" y="40"/>
                  </a:lnTo>
                  <a:lnTo>
                    <a:pt x="156" y="46"/>
                  </a:lnTo>
                  <a:lnTo>
                    <a:pt x="143" y="48"/>
                  </a:lnTo>
                  <a:lnTo>
                    <a:pt x="134" y="65"/>
                  </a:lnTo>
                  <a:lnTo>
                    <a:pt x="118" y="76"/>
                  </a:lnTo>
                  <a:lnTo>
                    <a:pt x="108" y="98"/>
                  </a:lnTo>
                  <a:lnTo>
                    <a:pt x="112" y="107"/>
                  </a:lnTo>
                  <a:lnTo>
                    <a:pt x="89" y="114"/>
                  </a:lnTo>
                  <a:lnTo>
                    <a:pt x="87" y="133"/>
                  </a:lnTo>
                  <a:lnTo>
                    <a:pt x="95" y="154"/>
                  </a:lnTo>
                  <a:lnTo>
                    <a:pt x="89" y="156"/>
                  </a:lnTo>
                  <a:lnTo>
                    <a:pt x="92" y="173"/>
                  </a:lnTo>
                  <a:lnTo>
                    <a:pt x="83" y="178"/>
                  </a:lnTo>
                  <a:lnTo>
                    <a:pt x="80" y="190"/>
                  </a:lnTo>
                  <a:lnTo>
                    <a:pt x="76" y="189"/>
                  </a:lnTo>
                  <a:lnTo>
                    <a:pt x="70" y="183"/>
                  </a:lnTo>
                  <a:lnTo>
                    <a:pt x="35" y="205"/>
                  </a:lnTo>
                  <a:lnTo>
                    <a:pt x="13" y="200"/>
                  </a:lnTo>
                  <a:lnTo>
                    <a:pt x="8" y="196"/>
                  </a:lnTo>
                  <a:lnTo>
                    <a:pt x="16" y="183"/>
                  </a:lnTo>
                  <a:lnTo>
                    <a:pt x="6" y="186"/>
                  </a:lnTo>
                  <a:lnTo>
                    <a:pt x="8" y="174"/>
                  </a:lnTo>
                  <a:lnTo>
                    <a:pt x="3" y="167"/>
                  </a:lnTo>
                  <a:lnTo>
                    <a:pt x="0" y="154"/>
                  </a:lnTo>
                  <a:lnTo>
                    <a:pt x="6" y="148"/>
                  </a:lnTo>
                  <a:lnTo>
                    <a:pt x="1" y="142"/>
                  </a:lnTo>
                  <a:lnTo>
                    <a:pt x="27" y="126"/>
                  </a:lnTo>
                  <a:lnTo>
                    <a:pt x="39" y="124"/>
                  </a:lnTo>
                  <a:lnTo>
                    <a:pt x="51" y="113"/>
                  </a:lnTo>
                  <a:lnTo>
                    <a:pt x="58" y="117"/>
                  </a:lnTo>
                  <a:lnTo>
                    <a:pt x="89" y="89"/>
                  </a:lnTo>
                  <a:lnTo>
                    <a:pt x="108" y="63"/>
                  </a:lnTo>
                  <a:lnTo>
                    <a:pt x="130" y="44"/>
                  </a:lnTo>
                  <a:lnTo>
                    <a:pt x="98" y="50"/>
                  </a:lnTo>
                  <a:lnTo>
                    <a:pt x="122" y="41"/>
                  </a:lnTo>
                  <a:lnTo>
                    <a:pt x="115" y="38"/>
                  </a:lnTo>
                  <a:lnTo>
                    <a:pt x="134" y="28"/>
                  </a:lnTo>
                  <a:lnTo>
                    <a:pt x="131" y="35"/>
                  </a:lnTo>
                  <a:lnTo>
                    <a:pt x="138" y="32"/>
                  </a:lnTo>
                  <a:lnTo>
                    <a:pt x="140" y="38"/>
                  </a:lnTo>
                  <a:lnTo>
                    <a:pt x="150" y="32"/>
                  </a:lnTo>
                  <a:lnTo>
                    <a:pt x="143" y="31"/>
                  </a:lnTo>
                  <a:lnTo>
                    <a:pt x="143" y="27"/>
                  </a:lnTo>
                  <a:lnTo>
                    <a:pt x="163" y="16"/>
                  </a:lnTo>
                  <a:lnTo>
                    <a:pt x="194" y="13"/>
                  </a:lnTo>
                  <a:lnTo>
                    <a:pt x="211" y="5"/>
                  </a:lnTo>
                  <a:lnTo>
                    <a:pt x="223" y="9"/>
                  </a:lnTo>
                  <a:lnTo>
                    <a:pt x="238" y="0"/>
                  </a:lnTo>
                  <a:lnTo>
                    <a:pt x="238" y="9"/>
                  </a:lnTo>
                  <a:lnTo>
                    <a:pt x="248" y="5"/>
                  </a:lnTo>
                  <a:lnTo>
                    <a:pt x="251" y="10"/>
                  </a:lnTo>
                  <a:lnTo>
                    <a:pt x="261" y="2"/>
                  </a:lnTo>
                  <a:lnTo>
                    <a:pt x="276" y="5"/>
                  </a:lnTo>
                  <a:lnTo>
                    <a:pt x="299" y="10"/>
                  </a:lnTo>
                  <a:lnTo>
                    <a:pt x="274" y="15"/>
                  </a:lnTo>
                  <a:lnTo>
                    <a:pt x="299" y="22"/>
                  </a:lnTo>
                  <a:lnTo>
                    <a:pt x="280" y="32"/>
                  </a:lnTo>
                  <a:lnTo>
                    <a:pt x="280" y="22"/>
                  </a:lnTo>
                  <a:lnTo>
                    <a:pt x="264" y="18"/>
                  </a:lnTo>
                  <a:lnTo>
                    <a:pt x="246" y="21"/>
                  </a:lnTo>
                  <a:lnTo>
                    <a:pt x="242" y="32"/>
                  </a:lnTo>
                  <a:lnTo>
                    <a:pt x="233" y="37"/>
                  </a:lnTo>
                  <a:lnTo>
                    <a:pt x="207" y="35"/>
                  </a:lnTo>
                  <a:lnTo>
                    <a:pt x="191" y="27"/>
                  </a:lnTo>
                  <a:lnTo>
                    <a:pt x="184" y="3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07" name="Freeform 7314"/>
            <p:cNvSpPr>
              <a:spLocks/>
            </p:cNvSpPr>
            <p:nvPr/>
          </p:nvSpPr>
          <p:spPr bwMode="gray">
            <a:xfrm>
              <a:off x="6473581" y="2384801"/>
              <a:ext cx="223692" cy="328416"/>
            </a:xfrm>
            <a:custGeom>
              <a:avLst/>
              <a:gdLst>
                <a:gd name="T0" fmla="*/ 4 w 151"/>
                <a:gd name="T1" fmla="*/ 159 h 216"/>
                <a:gd name="T2" fmla="*/ 7 w 151"/>
                <a:gd name="T3" fmla="*/ 147 h 216"/>
                <a:gd name="T4" fmla="*/ 16 w 151"/>
                <a:gd name="T5" fmla="*/ 142 h 216"/>
                <a:gd name="T6" fmla="*/ 13 w 151"/>
                <a:gd name="T7" fmla="*/ 125 h 216"/>
                <a:gd name="T8" fmla="*/ 19 w 151"/>
                <a:gd name="T9" fmla="*/ 123 h 216"/>
                <a:gd name="T10" fmla="*/ 11 w 151"/>
                <a:gd name="T11" fmla="*/ 102 h 216"/>
                <a:gd name="T12" fmla="*/ 13 w 151"/>
                <a:gd name="T13" fmla="*/ 83 h 216"/>
                <a:gd name="T14" fmla="*/ 36 w 151"/>
                <a:gd name="T15" fmla="*/ 76 h 216"/>
                <a:gd name="T16" fmla="*/ 32 w 151"/>
                <a:gd name="T17" fmla="*/ 67 h 216"/>
                <a:gd name="T18" fmla="*/ 42 w 151"/>
                <a:gd name="T19" fmla="*/ 45 h 216"/>
                <a:gd name="T20" fmla="*/ 58 w 151"/>
                <a:gd name="T21" fmla="*/ 34 h 216"/>
                <a:gd name="T22" fmla="*/ 67 w 151"/>
                <a:gd name="T23" fmla="*/ 17 h 216"/>
                <a:gd name="T24" fmla="*/ 80 w 151"/>
                <a:gd name="T25" fmla="*/ 15 h 216"/>
                <a:gd name="T26" fmla="*/ 84 w 151"/>
                <a:gd name="T27" fmla="*/ 9 h 216"/>
                <a:gd name="T28" fmla="*/ 103 w 151"/>
                <a:gd name="T29" fmla="*/ 10 h 216"/>
                <a:gd name="T30" fmla="*/ 108 w 151"/>
                <a:gd name="T31" fmla="*/ 0 h 216"/>
                <a:gd name="T32" fmla="*/ 141 w 151"/>
                <a:gd name="T33" fmla="*/ 15 h 216"/>
                <a:gd name="T34" fmla="*/ 151 w 151"/>
                <a:gd name="T35" fmla="*/ 50 h 216"/>
                <a:gd name="T36" fmla="*/ 134 w 151"/>
                <a:gd name="T37" fmla="*/ 50 h 216"/>
                <a:gd name="T38" fmla="*/ 118 w 151"/>
                <a:gd name="T39" fmla="*/ 66 h 216"/>
                <a:gd name="T40" fmla="*/ 127 w 151"/>
                <a:gd name="T41" fmla="*/ 70 h 216"/>
                <a:gd name="T42" fmla="*/ 78 w 151"/>
                <a:gd name="T43" fmla="*/ 105 h 216"/>
                <a:gd name="T44" fmla="*/ 77 w 151"/>
                <a:gd name="T45" fmla="*/ 128 h 216"/>
                <a:gd name="T46" fmla="*/ 96 w 151"/>
                <a:gd name="T47" fmla="*/ 144 h 216"/>
                <a:gd name="T48" fmla="*/ 87 w 151"/>
                <a:gd name="T49" fmla="*/ 152 h 216"/>
                <a:gd name="T50" fmla="*/ 92 w 151"/>
                <a:gd name="T51" fmla="*/ 155 h 216"/>
                <a:gd name="T52" fmla="*/ 73 w 151"/>
                <a:gd name="T53" fmla="*/ 165 h 216"/>
                <a:gd name="T54" fmla="*/ 62 w 151"/>
                <a:gd name="T55" fmla="*/ 204 h 216"/>
                <a:gd name="T56" fmla="*/ 46 w 151"/>
                <a:gd name="T57" fmla="*/ 204 h 216"/>
                <a:gd name="T58" fmla="*/ 40 w 151"/>
                <a:gd name="T59" fmla="*/ 216 h 216"/>
                <a:gd name="T60" fmla="*/ 24 w 151"/>
                <a:gd name="T61" fmla="*/ 216 h 216"/>
                <a:gd name="T62" fmla="*/ 20 w 151"/>
                <a:gd name="T63" fmla="*/ 204 h 216"/>
                <a:gd name="T64" fmla="*/ 23 w 151"/>
                <a:gd name="T65" fmla="*/ 200 h 216"/>
                <a:gd name="T66" fmla="*/ 0 w 151"/>
                <a:gd name="T67" fmla="*/ 158 h 216"/>
                <a:gd name="T68" fmla="*/ 4 w 151"/>
                <a:gd name="T69" fmla="*/ 15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216">
                  <a:moveTo>
                    <a:pt x="4" y="159"/>
                  </a:moveTo>
                  <a:lnTo>
                    <a:pt x="7" y="147"/>
                  </a:lnTo>
                  <a:lnTo>
                    <a:pt x="16" y="142"/>
                  </a:lnTo>
                  <a:lnTo>
                    <a:pt x="13" y="125"/>
                  </a:lnTo>
                  <a:lnTo>
                    <a:pt x="19" y="123"/>
                  </a:lnTo>
                  <a:lnTo>
                    <a:pt x="11" y="102"/>
                  </a:lnTo>
                  <a:lnTo>
                    <a:pt x="13" y="83"/>
                  </a:lnTo>
                  <a:lnTo>
                    <a:pt x="36" y="76"/>
                  </a:lnTo>
                  <a:lnTo>
                    <a:pt x="32" y="67"/>
                  </a:lnTo>
                  <a:lnTo>
                    <a:pt x="42" y="45"/>
                  </a:lnTo>
                  <a:lnTo>
                    <a:pt x="58" y="34"/>
                  </a:lnTo>
                  <a:lnTo>
                    <a:pt x="67" y="17"/>
                  </a:lnTo>
                  <a:lnTo>
                    <a:pt x="80" y="15"/>
                  </a:lnTo>
                  <a:lnTo>
                    <a:pt x="84" y="9"/>
                  </a:lnTo>
                  <a:lnTo>
                    <a:pt x="103" y="10"/>
                  </a:lnTo>
                  <a:lnTo>
                    <a:pt x="108" y="0"/>
                  </a:lnTo>
                  <a:lnTo>
                    <a:pt x="141" y="15"/>
                  </a:lnTo>
                  <a:lnTo>
                    <a:pt x="151" y="50"/>
                  </a:lnTo>
                  <a:lnTo>
                    <a:pt x="134" y="50"/>
                  </a:lnTo>
                  <a:lnTo>
                    <a:pt x="118" y="66"/>
                  </a:lnTo>
                  <a:lnTo>
                    <a:pt x="127" y="70"/>
                  </a:lnTo>
                  <a:lnTo>
                    <a:pt x="78" y="105"/>
                  </a:lnTo>
                  <a:lnTo>
                    <a:pt x="77" y="128"/>
                  </a:lnTo>
                  <a:lnTo>
                    <a:pt x="96" y="144"/>
                  </a:lnTo>
                  <a:lnTo>
                    <a:pt x="87" y="152"/>
                  </a:lnTo>
                  <a:lnTo>
                    <a:pt x="92" y="155"/>
                  </a:lnTo>
                  <a:lnTo>
                    <a:pt x="73" y="165"/>
                  </a:lnTo>
                  <a:lnTo>
                    <a:pt x="62" y="204"/>
                  </a:lnTo>
                  <a:lnTo>
                    <a:pt x="46" y="204"/>
                  </a:lnTo>
                  <a:lnTo>
                    <a:pt x="40" y="216"/>
                  </a:lnTo>
                  <a:lnTo>
                    <a:pt x="24" y="216"/>
                  </a:lnTo>
                  <a:lnTo>
                    <a:pt x="20" y="204"/>
                  </a:lnTo>
                  <a:lnTo>
                    <a:pt x="23" y="200"/>
                  </a:lnTo>
                  <a:lnTo>
                    <a:pt x="0" y="158"/>
                  </a:lnTo>
                  <a:lnTo>
                    <a:pt x="4" y="15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08" name="Freeform 7316"/>
            <p:cNvSpPr>
              <a:spLocks/>
            </p:cNvSpPr>
            <p:nvPr/>
          </p:nvSpPr>
          <p:spPr bwMode="gray">
            <a:xfrm>
              <a:off x="6633572" y="2365034"/>
              <a:ext cx="204433" cy="235669"/>
            </a:xfrm>
            <a:custGeom>
              <a:avLst/>
              <a:gdLst>
                <a:gd name="T0" fmla="*/ 96 w 138"/>
                <a:gd name="T1" fmla="*/ 14 h 155"/>
                <a:gd name="T2" fmla="*/ 92 w 138"/>
                <a:gd name="T3" fmla="*/ 16 h 155"/>
                <a:gd name="T4" fmla="*/ 93 w 138"/>
                <a:gd name="T5" fmla="*/ 25 h 155"/>
                <a:gd name="T6" fmla="*/ 109 w 138"/>
                <a:gd name="T7" fmla="*/ 33 h 155"/>
                <a:gd name="T8" fmla="*/ 103 w 138"/>
                <a:gd name="T9" fmla="*/ 44 h 155"/>
                <a:gd name="T10" fmla="*/ 115 w 138"/>
                <a:gd name="T11" fmla="*/ 60 h 155"/>
                <a:gd name="T12" fmla="*/ 113 w 138"/>
                <a:gd name="T13" fmla="*/ 76 h 155"/>
                <a:gd name="T14" fmla="*/ 125 w 138"/>
                <a:gd name="T15" fmla="*/ 87 h 155"/>
                <a:gd name="T16" fmla="*/ 122 w 138"/>
                <a:gd name="T17" fmla="*/ 95 h 155"/>
                <a:gd name="T18" fmla="*/ 138 w 138"/>
                <a:gd name="T19" fmla="*/ 111 h 155"/>
                <a:gd name="T20" fmla="*/ 97 w 138"/>
                <a:gd name="T21" fmla="*/ 146 h 155"/>
                <a:gd name="T22" fmla="*/ 46 w 138"/>
                <a:gd name="T23" fmla="*/ 155 h 155"/>
                <a:gd name="T24" fmla="*/ 19 w 138"/>
                <a:gd name="T25" fmla="*/ 143 h 155"/>
                <a:gd name="T26" fmla="*/ 22 w 138"/>
                <a:gd name="T27" fmla="*/ 130 h 155"/>
                <a:gd name="T28" fmla="*/ 14 w 138"/>
                <a:gd name="T29" fmla="*/ 115 h 155"/>
                <a:gd name="T30" fmla="*/ 19 w 138"/>
                <a:gd name="T31" fmla="*/ 106 h 155"/>
                <a:gd name="T32" fmla="*/ 61 w 138"/>
                <a:gd name="T33" fmla="*/ 76 h 155"/>
                <a:gd name="T34" fmla="*/ 59 w 138"/>
                <a:gd name="T35" fmla="*/ 67 h 155"/>
                <a:gd name="T36" fmla="*/ 51 w 138"/>
                <a:gd name="T37" fmla="*/ 63 h 155"/>
                <a:gd name="T38" fmla="*/ 43 w 138"/>
                <a:gd name="T39" fmla="*/ 63 h 155"/>
                <a:gd name="T40" fmla="*/ 33 w 138"/>
                <a:gd name="T41" fmla="*/ 28 h 155"/>
                <a:gd name="T42" fmla="*/ 0 w 138"/>
                <a:gd name="T43" fmla="*/ 13 h 155"/>
                <a:gd name="T44" fmla="*/ 7 w 138"/>
                <a:gd name="T45" fmla="*/ 9 h 155"/>
                <a:gd name="T46" fmla="*/ 23 w 138"/>
                <a:gd name="T47" fmla="*/ 17 h 155"/>
                <a:gd name="T48" fmla="*/ 49 w 138"/>
                <a:gd name="T49" fmla="*/ 19 h 155"/>
                <a:gd name="T50" fmla="*/ 58 w 138"/>
                <a:gd name="T51" fmla="*/ 14 h 155"/>
                <a:gd name="T52" fmla="*/ 62 w 138"/>
                <a:gd name="T53" fmla="*/ 3 h 155"/>
                <a:gd name="T54" fmla="*/ 80 w 138"/>
                <a:gd name="T55" fmla="*/ 0 h 155"/>
                <a:gd name="T56" fmla="*/ 96 w 138"/>
                <a:gd name="T57" fmla="*/ 4 h 155"/>
                <a:gd name="T58" fmla="*/ 96 w 138"/>
                <a:gd name="T59" fmla="*/ 1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8" h="155">
                  <a:moveTo>
                    <a:pt x="96" y="14"/>
                  </a:moveTo>
                  <a:lnTo>
                    <a:pt x="92" y="16"/>
                  </a:lnTo>
                  <a:lnTo>
                    <a:pt x="93" y="25"/>
                  </a:lnTo>
                  <a:lnTo>
                    <a:pt x="109" y="33"/>
                  </a:lnTo>
                  <a:lnTo>
                    <a:pt x="103" y="44"/>
                  </a:lnTo>
                  <a:lnTo>
                    <a:pt x="115" y="60"/>
                  </a:lnTo>
                  <a:lnTo>
                    <a:pt x="113" y="76"/>
                  </a:lnTo>
                  <a:lnTo>
                    <a:pt x="125" y="87"/>
                  </a:lnTo>
                  <a:lnTo>
                    <a:pt x="122" y="95"/>
                  </a:lnTo>
                  <a:lnTo>
                    <a:pt x="138" y="111"/>
                  </a:lnTo>
                  <a:lnTo>
                    <a:pt x="97" y="146"/>
                  </a:lnTo>
                  <a:lnTo>
                    <a:pt x="46" y="155"/>
                  </a:lnTo>
                  <a:lnTo>
                    <a:pt x="19" y="143"/>
                  </a:lnTo>
                  <a:lnTo>
                    <a:pt x="22" y="130"/>
                  </a:lnTo>
                  <a:lnTo>
                    <a:pt x="14" y="115"/>
                  </a:lnTo>
                  <a:lnTo>
                    <a:pt x="19" y="106"/>
                  </a:lnTo>
                  <a:lnTo>
                    <a:pt x="61" y="76"/>
                  </a:lnTo>
                  <a:lnTo>
                    <a:pt x="59" y="67"/>
                  </a:lnTo>
                  <a:lnTo>
                    <a:pt x="51" y="63"/>
                  </a:lnTo>
                  <a:lnTo>
                    <a:pt x="43" y="63"/>
                  </a:lnTo>
                  <a:lnTo>
                    <a:pt x="33" y="28"/>
                  </a:lnTo>
                  <a:lnTo>
                    <a:pt x="0" y="13"/>
                  </a:lnTo>
                  <a:lnTo>
                    <a:pt x="7" y="9"/>
                  </a:lnTo>
                  <a:lnTo>
                    <a:pt x="23" y="17"/>
                  </a:lnTo>
                  <a:lnTo>
                    <a:pt x="49" y="19"/>
                  </a:lnTo>
                  <a:lnTo>
                    <a:pt x="58" y="14"/>
                  </a:lnTo>
                  <a:lnTo>
                    <a:pt x="62" y="3"/>
                  </a:lnTo>
                  <a:lnTo>
                    <a:pt x="80" y="0"/>
                  </a:lnTo>
                  <a:lnTo>
                    <a:pt x="96" y="4"/>
                  </a:lnTo>
                  <a:lnTo>
                    <a:pt x="96" y="1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09" name="Freeform 7317"/>
            <p:cNvSpPr>
              <a:spLocks/>
            </p:cNvSpPr>
            <p:nvPr/>
          </p:nvSpPr>
          <p:spPr bwMode="gray">
            <a:xfrm>
              <a:off x="6633572" y="2365034"/>
              <a:ext cx="204433" cy="235669"/>
            </a:xfrm>
            <a:custGeom>
              <a:avLst/>
              <a:gdLst>
                <a:gd name="T0" fmla="*/ 96 w 138"/>
                <a:gd name="T1" fmla="*/ 14 h 155"/>
                <a:gd name="T2" fmla="*/ 92 w 138"/>
                <a:gd name="T3" fmla="*/ 16 h 155"/>
                <a:gd name="T4" fmla="*/ 93 w 138"/>
                <a:gd name="T5" fmla="*/ 25 h 155"/>
                <a:gd name="T6" fmla="*/ 109 w 138"/>
                <a:gd name="T7" fmla="*/ 33 h 155"/>
                <a:gd name="T8" fmla="*/ 103 w 138"/>
                <a:gd name="T9" fmla="*/ 44 h 155"/>
                <a:gd name="T10" fmla="*/ 115 w 138"/>
                <a:gd name="T11" fmla="*/ 60 h 155"/>
                <a:gd name="T12" fmla="*/ 113 w 138"/>
                <a:gd name="T13" fmla="*/ 76 h 155"/>
                <a:gd name="T14" fmla="*/ 125 w 138"/>
                <a:gd name="T15" fmla="*/ 87 h 155"/>
                <a:gd name="T16" fmla="*/ 122 w 138"/>
                <a:gd name="T17" fmla="*/ 95 h 155"/>
                <a:gd name="T18" fmla="*/ 138 w 138"/>
                <a:gd name="T19" fmla="*/ 111 h 155"/>
                <a:gd name="T20" fmla="*/ 97 w 138"/>
                <a:gd name="T21" fmla="*/ 146 h 155"/>
                <a:gd name="T22" fmla="*/ 46 w 138"/>
                <a:gd name="T23" fmla="*/ 155 h 155"/>
                <a:gd name="T24" fmla="*/ 19 w 138"/>
                <a:gd name="T25" fmla="*/ 143 h 155"/>
                <a:gd name="T26" fmla="*/ 22 w 138"/>
                <a:gd name="T27" fmla="*/ 130 h 155"/>
                <a:gd name="T28" fmla="*/ 14 w 138"/>
                <a:gd name="T29" fmla="*/ 115 h 155"/>
                <a:gd name="T30" fmla="*/ 19 w 138"/>
                <a:gd name="T31" fmla="*/ 106 h 155"/>
                <a:gd name="T32" fmla="*/ 61 w 138"/>
                <a:gd name="T33" fmla="*/ 76 h 155"/>
                <a:gd name="T34" fmla="*/ 59 w 138"/>
                <a:gd name="T35" fmla="*/ 67 h 155"/>
                <a:gd name="T36" fmla="*/ 51 w 138"/>
                <a:gd name="T37" fmla="*/ 63 h 155"/>
                <a:gd name="T38" fmla="*/ 43 w 138"/>
                <a:gd name="T39" fmla="*/ 63 h 155"/>
                <a:gd name="T40" fmla="*/ 33 w 138"/>
                <a:gd name="T41" fmla="*/ 28 h 155"/>
                <a:gd name="T42" fmla="*/ 0 w 138"/>
                <a:gd name="T43" fmla="*/ 13 h 155"/>
                <a:gd name="T44" fmla="*/ 7 w 138"/>
                <a:gd name="T45" fmla="*/ 9 h 155"/>
                <a:gd name="T46" fmla="*/ 23 w 138"/>
                <a:gd name="T47" fmla="*/ 17 h 155"/>
                <a:gd name="T48" fmla="*/ 49 w 138"/>
                <a:gd name="T49" fmla="*/ 19 h 155"/>
                <a:gd name="T50" fmla="*/ 58 w 138"/>
                <a:gd name="T51" fmla="*/ 14 h 155"/>
                <a:gd name="T52" fmla="*/ 62 w 138"/>
                <a:gd name="T53" fmla="*/ 3 h 155"/>
                <a:gd name="T54" fmla="*/ 80 w 138"/>
                <a:gd name="T55" fmla="*/ 0 h 155"/>
                <a:gd name="T56" fmla="*/ 96 w 138"/>
                <a:gd name="T57" fmla="*/ 4 h 155"/>
                <a:gd name="T58" fmla="*/ 96 w 138"/>
                <a:gd name="T59" fmla="*/ 1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8" h="155">
                  <a:moveTo>
                    <a:pt x="96" y="14"/>
                  </a:moveTo>
                  <a:lnTo>
                    <a:pt x="92" y="16"/>
                  </a:lnTo>
                  <a:lnTo>
                    <a:pt x="93" y="25"/>
                  </a:lnTo>
                  <a:lnTo>
                    <a:pt x="109" y="33"/>
                  </a:lnTo>
                  <a:lnTo>
                    <a:pt x="103" y="44"/>
                  </a:lnTo>
                  <a:lnTo>
                    <a:pt x="115" y="60"/>
                  </a:lnTo>
                  <a:lnTo>
                    <a:pt x="113" y="76"/>
                  </a:lnTo>
                  <a:lnTo>
                    <a:pt x="125" y="87"/>
                  </a:lnTo>
                  <a:lnTo>
                    <a:pt x="122" y="95"/>
                  </a:lnTo>
                  <a:lnTo>
                    <a:pt x="138" y="111"/>
                  </a:lnTo>
                  <a:lnTo>
                    <a:pt x="97" y="146"/>
                  </a:lnTo>
                  <a:lnTo>
                    <a:pt x="46" y="155"/>
                  </a:lnTo>
                  <a:lnTo>
                    <a:pt x="19" y="143"/>
                  </a:lnTo>
                  <a:lnTo>
                    <a:pt x="22" y="130"/>
                  </a:lnTo>
                  <a:lnTo>
                    <a:pt x="14" y="115"/>
                  </a:lnTo>
                  <a:lnTo>
                    <a:pt x="19" y="106"/>
                  </a:lnTo>
                  <a:lnTo>
                    <a:pt x="61" y="76"/>
                  </a:lnTo>
                  <a:lnTo>
                    <a:pt x="59" y="67"/>
                  </a:lnTo>
                  <a:lnTo>
                    <a:pt x="51" y="63"/>
                  </a:lnTo>
                  <a:lnTo>
                    <a:pt x="43" y="63"/>
                  </a:lnTo>
                  <a:lnTo>
                    <a:pt x="33" y="28"/>
                  </a:lnTo>
                  <a:lnTo>
                    <a:pt x="0" y="13"/>
                  </a:lnTo>
                  <a:lnTo>
                    <a:pt x="7" y="9"/>
                  </a:lnTo>
                  <a:lnTo>
                    <a:pt x="23" y="17"/>
                  </a:lnTo>
                  <a:lnTo>
                    <a:pt x="49" y="19"/>
                  </a:lnTo>
                  <a:lnTo>
                    <a:pt x="58" y="14"/>
                  </a:lnTo>
                  <a:lnTo>
                    <a:pt x="62" y="3"/>
                  </a:lnTo>
                  <a:lnTo>
                    <a:pt x="80" y="0"/>
                  </a:lnTo>
                  <a:lnTo>
                    <a:pt x="96" y="4"/>
                  </a:lnTo>
                  <a:lnTo>
                    <a:pt x="96" y="1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10" name="Freeform 7318"/>
            <p:cNvSpPr>
              <a:spLocks/>
            </p:cNvSpPr>
            <p:nvPr/>
          </p:nvSpPr>
          <p:spPr bwMode="gray">
            <a:xfrm>
              <a:off x="3684113" y="2273807"/>
              <a:ext cx="1482878" cy="795192"/>
            </a:xfrm>
            <a:custGeom>
              <a:avLst/>
              <a:gdLst>
                <a:gd name="T0" fmla="*/ 835 w 1001"/>
                <a:gd name="T1" fmla="*/ 460 h 523"/>
                <a:gd name="T2" fmla="*/ 877 w 1001"/>
                <a:gd name="T3" fmla="*/ 464 h 523"/>
                <a:gd name="T4" fmla="*/ 876 w 1001"/>
                <a:gd name="T5" fmla="*/ 454 h 523"/>
                <a:gd name="T6" fmla="*/ 842 w 1001"/>
                <a:gd name="T7" fmla="*/ 420 h 523"/>
                <a:gd name="T8" fmla="*/ 857 w 1001"/>
                <a:gd name="T9" fmla="*/ 401 h 523"/>
                <a:gd name="T10" fmla="*/ 787 w 1001"/>
                <a:gd name="T11" fmla="*/ 404 h 523"/>
                <a:gd name="T12" fmla="*/ 871 w 1001"/>
                <a:gd name="T13" fmla="*/ 375 h 523"/>
                <a:gd name="T14" fmla="*/ 1001 w 1001"/>
                <a:gd name="T15" fmla="*/ 328 h 523"/>
                <a:gd name="T16" fmla="*/ 973 w 1001"/>
                <a:gd name="T17" fmla="*/ 311 h 523"/>
                <a:gd name="T18" fmla="*/ 957 w 1001"/>
                <a:gd name="T19" fmla="*/ 292 h 523"/>
                <a:gd name="T20" fmla="*/ 944 w 1001"/>
                <a:gd name="T21" fmla="*/ 209 h 523"/>
                <a:gd name="T22" fmla="*/ 886 w 1001"/>
                <a:gd name="T23" fmla="*/ 245 h 523"/>
                <a:gd name="T24" fmla="*/ 873 w 1001"/>
                <a:gd name="T25" fmla="*/ 190 h 523"/>
                <a:gd name="T26" fmla="*/ 794 w 1001"/>
                <a:gd name="T27" fmla="*/ 184 h 523"/>
                <a:gd name="T28" fmla="*/ 779 w 1001"/>
                <a:gd name="T29" fmla="*/ 222 h 523"/>
                <a:gd name="T30" fmla="*/ 702 w 1001"/>
                <a:gd name="T31" fmla="*/ 302 h 523"/>
                <a:gd name="T32" fmla="*/ 648 w 1001"/>
                <a:gd name="T33" fmla="*/ 331 h 523"/>
                <a:gd name="T34" fmla="*/ 560 w 1001"/>
                <a:gd name="T35" fmla="*/ 266 h 523"/>
                <a:gd name="T36" fmla="*/ 588 w 1001"/>
                <a:gd name="T37" fmla="*/ 198 h 523"/>
                <a:gd name="T38" fmla="*/ 676 w 1001"/>
                <a:gd name="T39" fmla="*/ 150 h 523"/>
                <a:gd name="T40" fmla="*/ 744 w 1001"/>
                <a:gd name="T41" fmla="*/ 112 h 523"/>
                <a:gd name="T42" fmla="*/ 823 w 1001"/>
                <a:gd name="T43" fmla="*/ 96 h 523"/>
                <a:gd name="T44" fmla="*/ 827 w 1001"/>
                <a:gd name="T45" fmla="*/ 64 h 523"/>
                <a:gd name="T46" fmla="*/ 746 w 1001"/>
                <a:gd name="T47" fmla="*/ 92 h 523"/>
                <a:gd name="T48" fmla="*/ 730 w 1001"/>
                <a:gd name="T49" fmla="*/ 67 h 523"/>
                <a:gd name="T50" fmla="*/ 746 w 1001"/>
                <a:gd name="T51" fmla="*/ 28 h 523"/>
                <a:gd name="T52" fmla="*/ 778 w 1001"/>
                <a:gd name="T53" fmla="*/ 0 h 523"/>
                <a:gd name="T54" fmla="*/ 687 w 1001"/>
                <a:gd name="T55" fmla="*/ 63 h 523"/>
                <a:gd name="T56" fmla="*/ 652 w 1001"/>
                <a:gd name="T57" fmla="*/ 98 h 523"/>
                <a:gd name="T58" fmla="*/ 671 w 1001"/>
                <a:gd name="T59" fmla="*/ 69 h 523"/>
                <a:gd name="T60" fmla="*/ 622 w 1001"/>
                <a:gd name="T61" fmla="*/ 95 h 523"/>
                <a:gd name="T62" fmla="*/ 512 w 1001"/>
                <a:gd name="T63" fmla="*/ 85 h 523"/>
                <a:gd name="T64" fmla="*/ 457 w 1001"/>
                <a:gd name="T65" fmla="*/ 95 h 523"/>
                <a:gd name="T66" fmla="*/ 416 w 1001"/>
                <a:gd name="T67" fmla="*/ 71 h 523"/>
                <a:gd name="T68" fmla="*/ 358 w 1001"/>
                <a:gd name="T69" fmla="*/ 69 h 523"/>
                <a:gd name="T70" fmla="*/ 344 w 1001"/>
                <a:gd name="T71" fmla="*/ 58 h 523"/>
                <a:gd name="T72" fmla="*/ 255 w 1001"/>
                <a:gd name="T73" fmla="*/ 69 h 523"/>
                <a:gd name="T74" fmla="*/ 0 w 1001"/>
                <a:gd name="T75" fmla="*/ 207 h 523"/>
                <a:gd name="T76" fmla="*/ 20 w 1001"/>
                <a:gd name="T77" fmla="*/ 231 h 523"/>
                <a:gd name="T78" fmla="*/ 48 w 1001"/>
                <a:gd name="T79" fmla="*/ 270 h 523"/>
                <a:gd name="T80" fmla="*/ 23 w 1001"/>
                <a:gd name="T81" fmla="*/ 337 h 523"/>
                <a:gd name="T82" fmla="*/ 63 w 1001"/>
                <a:gd name="T83" fmla="*/ 398 h 523"/>
                <a:gd name="T84" fmla="*/ 502 w 1001"/>
                <a:gd name="T85" fmla="*/ 416 h 523"/>
                <a:gd name="T86" fmla="*/ 556 w 1001"/>
                <a:gd name="T87" fmla="*/ 417 h 523"/>
                <a:gd name="T88" fmla="*/ 565 w 1001"/>
                <a:gd name="T89" fmla="*/ 445 h 523"/>
                <a:gd name="T90" fmla="*/ 593 w 1001"/>
                <a:gd name="T91" fmla="*/ 464 h 523"/>
                <a:gd name="T92" fmla="*/ 541 w 1001"/>
                <a:gd name="T93" fmla="*/ 523 h 523"/>
                <a:gd name="T94" fmla="*/ 603 w 1001"/>
                <a:gd name="T95" fmla="*/ 498 h 523"/>
                <a:gd name="T96" fmla="*/ 684 w 1001"/>
                <a:gd name="T97" fmla="*/ 469 h 523"/>
                <a:gd name="T98" fmla="*/ 795 w 1001"/>
                <a:gd name="T99" fmla="*/ 43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01" h="523">
                  <a:moveTo>
                    <a:pt x="794" y="464"/>
                  </a:moveTo>
                  <a:lnTo>
                    <a:pt x="829" y="455"/>
                  </a:lnTo>
                  <a:lnTo>
                    <a:pt x="826" y="461"/>
                  </a:lnTo>
                  <a:lnTo>
                    <a:pt x="835" y="460"/>
                  </a:lnTo>
                  <a:lnTo>
                    <a:pt x="801" y="482"/>
                  </a:lnTo>
                  <a:lnTo>
                    <a:pt x="806" y="493"/>
                  </a:lnTo>
                  <a:lnTo>
                    <a:pt x="830" y="476"/>
                  </a:lnTo>
                  <a:lnTo>
                    <a:pt x="877" y="464"/>
                  </a:lnTo>
                  <a:lnTo>
                    <a:pt x="900" y="450"/>
                  </a:lnTo>
                  <a:lnTo>
                    <a:pt x="893" y="444"/>
                  </a:lnTo>
                  <a:lnTo>
                    <a:pt x="895" y="432"/>
                  </a:lnTo>
                  <a:lnTo>
                    <a:pt x="876" y="454"/>
                  </a:lnTo>
                  <a:lnTo>
                    <a:pt x="851" y="454"/>
                  </a:lnTo>
                  <a:lnTo>
                    <a:pt x="835" y="445"/>
                  </a:lnTo>
                  <a:lnTo>
                    <a:pt x="835" y="436"/>
                  </a:lnTo>
                  <a:lnTo>
                    <a:pt x="842" y="420"/>
                  </a:lnTo>
                  <a:lnTo>
                    <a:pt x="830" y="422"/>
                  </a:lnTo>
                  <a:lnTo>
                    <a:pt x="823" y="413"/>
                  </a:lnTo>
                  <a:lnTo>
                    <a:pt x="857" y="407"/>
                  </a:lnTo>
                  <a:lnTo>
                    <a:pt x="857" y="401"/>
                  </a:lnTo>
                  <a:lnTo>
                    <a:pt x="846" y="394"/>
                  </a:lnTo>
                  <a:lnTo>
                    <a:pt x="794" y="407"/>
                  </a:lnTo>
                  <a:lnTo>
                    <a:pt x="749" y="436"/>
                  </a:lnTo>
                  <a:lnTo>
                    <a:pt x="787" y="404"/>
                  </a:lnTo>
                  <a:lnTo>
                    <a:pt x="810" y="393"/>
                  </a:lnTo>
                  <a:lnTo>
                    <a:pt x="819" y="393"/>
                  </a:lnTo>
                  <a:lnTo>
                    <a:pt x="832" y="379"/>
                  </a:lnTo>
                  <a:lnTo>
                    <a:pt x="871" y="375"/>
                  </a:lnTo>
                  <a:lnTo>
                    <a:pt x="925" y="378"/>
                  </a:lnTo>
                  <a:lnTo>
                    <a:pt x="950" y="362"/>
                  </a:lnTo>
                  <a:lnTo>
                    <a:pt x="995" y="346"/>
                  </a:lnTo>
                  <a:lnTo>
                    <a:pt x="1001" y="328"/>
                  </a:lnTo>
                  <a:lnTo>
                    <a:pt x="995" y="318"/>
                  </a:lnTo>
                  <a:lnTo>
                    <a:pt x="987" y="318"/>
                  </a:lnTo>
                  <a:lnTo>
                    <a:pt x="988" y="312"/>
                  </a:lnTo>
                  <a:lnTo>
                    <a:pt x="973" y="311"/>
                  </a:lnTo>
                  <a:lnTo>
                    <a:pt x="989" y="305"/>
                  </a:lnTo>
                  <a:lnTo>
                    <a:pt x="972" y="301"/>
                  </a:lnTo>
                  <a:lnTo>
                    <a:pt x="972" y="295"/>
                  </a:lnTo>
                  <a:lnTo>
                    <a:pt x="957" y="292"/>
                  </a:lnTo>
                  <a:lnTo>
                    <a:pt x="957" y="286"/>
                  </a:lnTo>
                  <a:lnTo>
                    <a:pt x="947" y="276"/>
                  </a:lnTo>
                  <a:lnTo>
                    <a:pt x="960" y="263"/>
                  </a:lnTo>
                  <a:lnTo>
                    <a:pt x="944" y="209"/>
                  </a:lnTo>
                  <a:lnTo>
                    <a:pt x="928" y="219"/>
                  </a:lnTo>
                  <a:lnTo>
                    <a:pt x="928" y="223"/>
                  </a:lnTo>
                  <a:lnTo>
                    <a:pt x="921" y="231"/>
                  </a:lnTo>
                  <a:lnTo>
                    <a:pt x="886" y="245"/>
                  </a:lnTo>
                  <a:lnTo>
                    <a:pt x="874" y="228"/>
                  </a:lnTo>
                  <a:lnTo>
                    <a:pt x="890" y="200"/>
                  </a:lnTo>
                  <a:lnTo>
                    <a:pt x="865" y="194"/>
                  </a:lnTo>
                  <a:lnTo>
                    <a:pt x="873" y="190"/>
                  </a:lnTo>
                  <a:lnTo>
                    <a:pt x="854" y="175"/>
                  </a:lnTo>
                  <a:lnTo>
                    <a:pt x="810" y="175"/>
                  </a:lnTo>
                  <a:lnTo>
                    <a:pt x="798" y="178"/>
                  </a:lnTo>
                  <a:lnTo>
                    <a:pt x="794" y="184"/>
                  </a:lnTo>
                  <a:lnTo>
                    <a:pt x="798" y="190"/>
                  </a:lnTo>
                  <a:lnTo>
                    <a:pt x="782" y="203"/>
                  </a:lnTo>
                  <a:lnTo>
                    <a:pt x="787" y="206"/>
                  </a:lnTo>
                  <a:lnTo>
                    <a:pt x="779" y="222"/>
                  </a:lnTo>
                  <a:lnTo>
                    <a:pt x="755" y="235"/>
                  </a:lnTo>
                  <a:lnTo>
                    <a:pt x="763" y="242"/>
                  </a:lnTo>
                  <a:lnTo>
                    <a:pt x="752" y="280"/>
                  </a:lnTo>
                  <a:lnTo>
                    <a:pt x="702" y="302"/>
                  </a:lnTo>
                  <a:lnTo>
                    <a:pt x="693" y="344"/>
                  </a:lnTo>
                  <a:lnTo>
                    <a:pt x="667" y="358"/>
                  </a:lnTo>
                  <a:lnTo>
                    <a:pt x="665" y="365"/>
                  </a:lnTo>
                  <a:lnTo>
                    <a:pt x="648" y="331"/>
                  </a:lnTo>
                  <a:lnTo>
                    <a:pt x="671" y="298"/>
                  </a:lnTo>
                  <a:lnTo>
                    <a:pt x="636" y="292"/>
                  </a:lnTo>
                  <a:lnTo>
                    <a:pt x="581" y="260"/>
                  </a:lnTo>
                  <a:lnTo>
                    <a:pt x="560" y="266"/>
                  </a:lnTo>
                  <a:lnTo>
                    <a:pt x="572" y="236"/>
                  </a:lnTo>
                  <a:lnTo>
                    <a:pt x="556" y="236"/>
                  </a:lnTo>
                  <a:lnTo>
                    <a:pt x="556" y="231"/>
                  </a:lnTo>
                  <a:lnTo>
                    <a:pt x="588" y="198"/>
                  </a:lnTo>
                  <a:lnTo>
                    <a:pt x="622" y="182"/>
                  </a:lnTo>
                  <a:lnTo>
                    <a:pt x="628" y="174"/>
                  </a:lnTo>
                  <a:lnTo>
                    <a:pt x="655" y="168"/>
                  </a:lnTo>
                  <a:lnTo>
                    <a:pt x="676" y="150"/>
                  </a:lnTo>
                  <a:lnTo>
                    <a:pt x="693" y="150"/>
                  </a:lnTo>
                  <a:lnTo>
                    <a:pt x="722" y="136"/>
                  </a:lnTo>
                  <a:lnTo>
                    <a:pt x="749" y="118"/>
                  </a:lnTo>
                  <a:lnTo>
                    <a:pt x="744" y="112"/>
                  </a:lnTo>
                  <a:lnTo>
                    <a:pt x="760" y="111"/>
                  </a:lnTo>
                  <a:lnTo>
                    <a:pt x="775" y="118"/>
                  </a:lnTo>
                  <a:lnTo>
                    <a:pt x="813" y="105"/>
                  </a:lnTo>
                  <a:lnTo>
                    <a:pt x="823" y="96"/>
                  </a:lnTo>
                  <a:lnTo>
                    <a:pt x="810" y="92"/>
                  </a:lnTo>
                  <a:lnTo>
                    <a:pt x="839" y="71"/>
                  </a:lnTo>
                  <a:lnTo>
                    <a:pt x="826" y="69"/>
                  </a:lnTo>
                  <a:lnTo>
                    <a:pt x="827" y="64"/>
                  </a:lnTo>
                  <a:lnTo>
                    <a:pt x="801" y="63"/>
                  </a:lnTo>
                  <a:lnTo>
                    <a:pt x="781" y="88"/>
                  </a:lnTo>
                  <a:lnTo>
                    <a:pt x="749" y="102"/>
                  </a:lnTo>
                  <a:lnTo>
                    <a:pt x="746" y="92"/>
                  </a:lnTo>
                  <a:lnTo>
                    <a:pt x="759" y="77"/>
                  </a:lnTo>
                  <a:lnTo>
                    <a:pt x="755" y="70"/>
                  </a:lnTo>
                  <a:lnTo>
                    <a:pt x="736" y="80"/>
                  </a:lnTo>
                  <a:lnTo>
                    <a:pt x="730" y="67"/>
                  </a:lnTo>
                  <a:lnTo>
                    <a:pt x="722" y="63"/>
                  </a:lnTo>
                  <a:lnTo>
                    <a:pt x="740" y="57"/>
                  </a:lnTo>
                  <a:lnTo>
                    <a:pt x="734" y="32"/>
                  </a:lnTo>
                  <a:lnTo>
                    <a:pt x="746" y="28"/>
                  </a:lnTo>
                  <a:lnTo>
                    <a:pt x="746" y="22"/>
                  </a:lnTo>
                  <a:lnTo>
                    <a:pt x="771" y="20"/>
                  </a:lnTo>
                  <a:lnTo>
                    <a:pt x="806" y="4"/>
                  </a:lnTo>
                  <a:lnTo>
                    <a:pt x="778" y="0"/>
                  </a:lnTo>
                  <a:lnTo>
                    <a:pt x="743" y="7"/>
                  </a:lnTo>
                  <a:lnTo>
                    <a:pt x="722" y="35"/>
                  </a:lnTo>
                  <a:lnTo>
                    <a:pt x="683" y="52"/>
                  </a:lnTo>
                  <a:lnTo>
                    <a:pt x="687" y="63"/>
                  </a:lnTo>
                  <a:lnTo>
                    <a:pt x="701" y="69"/>
                  </a:lnTo>
                  <a:lnTo>
                    <a:pt x="687" y="74"/>
                  </a:lnTo>
                  <a:lnTo>
                    <a:pt x="684" y="82"/>
                  </a:lnTo>
                  <a:lnTo>
                    <a:pt x="652" y="98"/>
                  </a:lnTo>
                  <a:lnTo>
                    <a:pt x="647" y="92"/>
                  </a:lnTo>
                  <a:lnTo>
                    <a:pt x="652" y="83"/>
                  </a:lnTo>
                  <a:lnTo>
                    <a:pt x="673" y="77"/>
                  </a:lnTo>
                  <a:lnTo>
                    <a:pt x="671" y="69"/>
                  </a:lnTo>
                  <a:lnTo>
                    <a:pt x="663" y="63"/>
                  </a:lnTo>
                  <a:lnTo>
                    <a:pt x="630" y="74"/>
                  </a:lnTo>
                  <a:lnTo>
                    <a:pt x="644" y="80"/>
                  </a:lnTo>
                  <a:lnTo>
                    <a:pt x="622" y="95"/>
                  </a:lnTo>
                  <a:lnTo>
                    <a:pt x="588" y="93"/>
                  </a:lnTo>
                  <a:lnTo>
                    <a:pt x="565" y="85"/>
                  </a:lnTo>
                  <a:lnTo>
                    <a:pt x="560" y="76"/>
                  </a:lnTo>
                  <a:lnTo>
                    <a:pt x="512" y="85"/>
                  </a:lnTo>
                  <a:lnTo>
                    <a:pt x="521" y="89"/>
                  </a:lnTo>
                  <a:lnTo>
                    <a:pt x="512" y="96"/>
                  </a:lnTo>
                  <a:lnTo>
                    <a:pt x="493" y="89"/>
                  </a:lnTo>
                  <a:lnTo>
                    <a:pt x="457" y="95"/>
                  </a:lnTo>
                  <a:lnTo>
                    <a:pt x="433" y="92"/>
                  </a:lnTo>
                  <a:lnTo>
                    <a:pt x="454" y="85"/>
                  </a:lnTo>
                  <a:lnTo>
                    <a:pt x="457" y="79"/>
                  </a:lnTo>
                  <a:lnTo>
                    <a:pt x="416" y="71"/>
                  </a:lnTo>
                  <a:lnTo>
                    <a:pt x="398" y="63"/>
                  </a:lnTo>
                  <a:lnTo>
                    <a:pt x="381" y="63"/>
                  </a:lnTo>
                  <a:lnTo>
                    <a:pt x="366" y="69"/>
                  </a:lnTo>
                  <a:lnTo>
                    <a:pt x="358" y="69"/>
                  </a:lnTo>
                  <a:lnTo>
                    <a:pt x="368" y="60"/>
                  </a:lnTo>
                  <a:lnTo>
                    <a:pt x="346" y="69"/>
                  </a:lnTo>
                  <a:lnTo>
                    <a:pt x="340" y="66"/>
                  </a:lnTo>
                  <a:lnTo>
                    <a:pt x="344" y="58"/>
                  </a:lnTo>
                  <a:lnTo>
                    <a:pt x="339" y="51"/>
                  </a:lnTo>
                  <a:lnTo>
                    <a:pt x="309" y="63"/>
                  </a:lnTo>
                  <a:lnTo>
                    <a:pt x="311" y="55"/>
                  </a:lnTo>
                  <a:lnTo>
                    <a:pt x="255" y="69"/>
                  </a:lnTo>
                  <a:lnTo>
                    <a:pt x="238" y="67"/>
                  </a:lnTo>
                  <a:lnTo>
                    <a:pt x="215" y="77"/>
                  </a:lnTo>
                  <a:lnTo>
                    <a:pt x="177" y="64"/>
                  </a:lnTo>
                  <a:lnTo>
                    <a:pt x="0" y="207"/>
                  </a:lnTo>
                  <a:lnTo>
                    <a:pt x="0" y="212"/>
                  </a:lnTo>
                  <a:lnTo>
                    <a:pt x="20" y="209"/>
                  </a:lnTo>
                  <a:lnTo>
                    <a:pt x="16" y="215"/>
                  </a:lnTo>
                  <a:lnTo>
                    <a:pt x="20" y="231"/>
                  </a:lnTo>
                  <a:lnTo>
                    <a:pt x="57" y="219"/>
                  </a:lnTo>
                  <a:lnTo>
                    <a:pt x="54" y="233"/>
                  </a:lnTo>
                  <a:lnTo>
                    <a:pt x="58" y="236"/>
                  </a:lnTo>
                  <a:lnTo>
                    <a:pt x="48" y="270"/>
                  </a:lnTo>
                  <a:lnTo>
                    <a:pt x="63" y="283"/>
                  </a:lnTo>
                  <a:lnTo>
                    <a:pt x="47" y="298"/>
                  </a:lnTo>
                  <a:lnTo>
                    <a:pt x="23" y="315"/>
                  </a:lnTo>
                  <a:lnTo>
                    <a:pt x="23" y="337"/>
                  </a:lnTo>
                  <a:lnTo>
                    <a:pt x="31" y="342"/>
                  </a:lnTo>
                  <a:lnTo>
                    <a:pt x="23" y="362"/>
                  </a:lnTo>
                  <a:lnTo>
                    <a:pt x="42" y="374"/>
                  </a:lnTo>
                  <a:lnTo>
                    <a:pt x="63" y="398"/>
                  </a:lnTo>
                  <a:lnTo>
                    <a:pt x="435" y="398"/>
                  </a:lnTo>
                  <a:lnTo>
                    <a:pt x="444" y="391"/>
                  </a:lnTo>
                  <a:lnTo>
                    <a:pt x="447" y="404"/>
                  </a:lnTo>
                  <a:lnTo>
                    <a:pt x="502" y="416"/>
                  </a:lnTo>
                  <a:lnTo>
                    <a:pt x="501" y="417"/>
                  </a:lnTo>
                  <a:lnTo>
                    <a:pt x="534" y="398"/>
                  </a:lnTo>
                  <a:lnTo>
                    <a:pt x="553" y="401"/>
                  </a:lnTo>
                  <a:lnTo>
                    <a:pt x="556" y="417"/>
                  </a:lnTo>
                  <a:lnTo>
                    <a:pt x="568" y="417"/>
                  </a:lnTo>
                  <a:lnTo>
                    <a:pt x="562" y="441"/>
                  </a:lnTo>
                  <a:lnTo>
                    <a:pt x="566" y="445"/>
                  </a:lnTo>
                  <a:lnTo>
                    <a:pt x="565" y="445"/>
                  </a:lnTo>
                  <a:lnTo>
                    <a:pt x="609" y="452"/>
                  </a:lnTo>
                  <a:lnTo>
                    <a:pt x="614" y="471"/>
                  </a:lnTo>
                  <a:lnTo>
                    <a:pt x="607" y="476"/>
                  </a:lnTo>
                  <a:lnTo>
                    <a:pt x="593" y="464"/>
                  </a:lnTo>
                  <a:lnTo>
                    <a:pt x="575" y="496"/>
                  </a:lnTo>
                  <a:lnTo>
                    <a:pt x="563" y="501"/>
                  </a:lnTo>
                  <a:lnTo>
                    <a:pt x="565" y="501"/>
                  </a:lnTo>
                  <a:lnTo>
                    <a:pt x="541" y="523"/>
                  </a:lnTo>
                  <a:lnTo>
                    <a:pt x="574" y="509"/>
                  </a:lnTo>
                  <a:lnTo>
                    <a:pt x="613" y="504"/>
                  </a:lnTo>
                  <a:lnTo>
                    <a:pt x="611" y="496"/>
                  </a:lnTo>
                  <a:lnTo>
                    <a:pt x="603" y="498"/>
                  </a:lnTo>
                  <a:lnTo>
                    <a:pt x="610" y="489"/>
                  </a:lnTo>
                  <a:lnTo>
                    <a:pt x="647" y="487"/>
                  </a:lnTo>
                  <a:lnTo>
                    <a:pt x="663" y="479"/>
                  </a:lnTo>
                  <a:lnTo>
                    <a:pt x="684" y="469"/>
                  </a:lnTo>
                  <a:lnTo>
                    <a:pt x="727" y="469"/>
                  </a:lnTo>
                  <a:lnTo>
                    <a:pt x="746" y="463"/>
                  </a:lnTo>
                  <a:lnTo>
                    <a:pt x="775" y="425"/>
                  </a:lnTo>
                  <a:lnTo>
                    <a:pt x="795" y="432"/>
                  </a:lnTo>
                  <a:lnTo>
                    <a:pt x="790" y="455"/>
                  </a:lnTo>
                  <a:lnTo>
                    <a:pt x="795" y="464"/>
                  </a:lnTo>
                  <a:lnTo>
                    <a:pt x="794" y="46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11" name="Freeform 7319"/>
            <p:cNvSpPr>
              <a:spLocks/>
            </p:cNvSpPr>
            <p:nvPr/>
          </p:nvSpPr>
          <p:spPr bwMode="gray">
            <a:xfrm>
              <a:off x="3684113" y="2273807"/>
              <a:ext cx="1482878" cy="795192"/>
            </a:xfrm>
            <a:custGeom>
              <a:avLst/>
              <a:gdLst>
                <a:gd name="T0" fmla="*/ 835 w 1001"/>
                <a:gd name="T1" fmla="*/ 460 h 523"/>
                <a:gd name="T2" fmla="*/ 877 w 1001"/>
                <a:gd name="T3" fmla="*/ 464 h 523"/>
                <a:gd name="T4" fmla="*/ 876 w 1001"/>
                <a:gd name="T5" fmla="*/ 454 h 523"/>
                <a:gd name="T6" fmla="*/ 842 w 1001"/>
                <a:gd name="T7" fmla="*/ 420 h 523"/>
                <a:gd name="T8" fmla="*/ 857 w 1001"/>
                <a:gd name="T9" fmla="*/ 401 h 523"/>
                <a:gd name="T10" fmla="*/ 787 w 1001"/>
                <a:gd name="T11" fmla="*/ 404 h 523"/>
                <a:gd name="T12" fmla="*/ 871 w 1001"/>
                <a:gd name="T13" fmla="*/ 375 h 523"/>
                <a:gd name="T14" fmla="*/ 1001 w 1001"/>
                <a:gd name="T15" fmla="*/ 328 h 523"/>
                <a:gd name="T16" fmla="*/ 973 w 1001"/>
                <a:gd name="T17" fmla="*/ 311 h 523"/>
                <a:gd name="T18" fmla="*/ 957 w 1001"/>
                <a:gd name="T19" fmla="*/ 292 h 523"/>
                <a:gd name="T20" fmla="*/ 944 w 1001"/>
                <a:gd name="T21" fmla="*/ 209 h 523"/>
                <a:gd name="T22" fmla="*/ 886 w 1001"/>
                <a:gd name="T23" fmla="*/ 245 h 523"/>
                <a:gd name="T24" fmla="*/ 873 w 1001"/>
                <a:gd name="T25" fmla="*/ 190 h 523"/>
                <a:gd name="T26" fmla="*/ 794 w 1001"/>
                <a:gd name="T27" fmla="*/ 184 h 523"/>
                <a:gd name="T28" fmla="*/ 779 w 1001"/>
                <a:gd name="T29" fmla="*/ 222 h 523"/>
                <a:gd name="T30" fmla="*/ 702 w 1001"/>
                <a:gd name="T31" fmla="*/ 302 h 523"/>
                <a:gd name="T32" fmla="*/ 648 w 1001"/>
                <a:gd name="T33" fmla="*/ 331 h 523"/>
                <a:gd name="T34" fmla="*/ 560 w 1001"/>
                <a:gd name="T35" fmla="*/ 266 h 523"/>
                <a:gd name="T36" fmla="*/ 588 w 1001"/>
                <a:gd name="T37" fmla="*/ 198 h 523"/>
                <a:gd name="T38" fmla="*/ 676 w 1001"/>
                <a:gd name="T39" fmla="*/ 150 h 523"/>
                <a:gd name="T40" fmla="*/ 744 w 1001"/>
                <a:gd name="T41" fmla="*/ 112 h 523"/>
                <a:gd name="T42" fmla="*/ 823 w 1001"/>
                <a:gd name="T43" fmla="*/ 96 h 523"/>
                <a:gd name="T44" fmla="*/ 827 w 1001"/>
                <a:gd name="T45" fmla="*/ 64 h 523"/>
                <a:gd name="T46" fmla="*/ 746 w 1001"/>
                <a:gd name="T47" fmla="*/ 92 h 523"/>
                <a:gd name="T48" fmla="*/ 730 w 1001"/>
                <a:gd name="T49" fmla="*/ 67 h 523"/>
                <a:gd name="T50" fmla="*/ 746 w 1001"/>
                <a:gd name="T51" fmla="*/ 28 h 523"/>
                <a:gd name="T52" fmla="*/ 778 w 1001"/>
                <a:gd name="T53" fmla="*/ 0 h 523"/>
                <a:gd name="T54" fmla="*/ 687 w 1001"/>
                <a:gd name="T55" fmla="*/ 63 h 523"/>
                <a:gd name="T56" fmla="*/ 652 w 1001"/>
                <a:gd name="T57" fmla="*/ 98 h 523"/>
                <a:gd name="T58" fmla="*/ 671 w 1001"/>
                <a:gd name="T59" fmla="*/ 69 h 523"/>
                <a:gd name="T60" fmla="*/ 622 w 1001"/>
                <a:gd name="T61" fmla="*/ 95 h 523"/>
                <a:gd name="T62" fmla="*/ 512 w 1001"/>
                <a:gd name="T63" fmla="*/ 85 h 523"/>
                <a:gd name="T64" fmla="*/ 457 w 1001"/>
                <a:gd name="T65" fmla="*/ 95 h 523"/>
                <a:gd name="T66" fmla="*/ 416 w 1001"/>
                <a:gd name="T67" fmla="*/ 71 h 523"/>
                <a:gd name="T68" fmla="*/ 358 w 1001"/>
                <a:gd name="T69" fmla="*/ 69 h 523"/>
                <a:gd name="T70" fmla="*/ 344 w 1001"/>
                <a:gd name="T71" fmla="*/ 58 h 523"/>
                <a:gd name="T72" fmla="*/ 255 w 1001"/>
                <a:gd name="T73" fmla="*/ 69 h 523"/>
                <a:gd name="T74" fmla="*/ 0 w 1001"/>
                <a:gd name="T75" fmla="*/ 207 h 523"/>
                <a:gd name="T76" fmla="*/ 20 w 1001"/>
                <a:gd name="T77" fmla="*/ 231 h 523"/>
                <a:gd name="T78" fmla="*/ 48 w 1001"/>
                <a:gd name="T79" fmla="*/ 270 h 523"/>
                <a:gd name="T80" fmla="*/ 23 w 1001"/>
                <a:gd name="T81" fmla="*/ 337 h 523"/>
                <a:gd name="T82" fmla="*/ 63 w 1001"/>
                <a:gd name="T83" fmla="*/ 398 h 523"/>
                <a:gd name="T84" fmla="*/ 502 w 1001"/>
                <a:gd name="T85" fmla="*/ 416 h 523"/>
                <a:gd name="T86" fmla="*/ 556 w 1001"/>
                <a:gd name="T87" fmla="*/ 417 h 523"/>
                <a:gd name="T88" fmla="*/ 565 w 1001"/>
                <a:gd name="T89" fmla="*/ 445 h 523"/>
                <a:gd name="T90" fmla="*/ 593 w 1001"/>
                <a:gd name="T91" fmla="*/ 464 h 523"/>
                <a:gd name="T92" fmla="*/ 541 w 1001"/>
                <a:gd name="T93" fmla="*/ 523 h 523"/>
                <a:gd name="T94" fmla="*/ 603 w 1001"/>
                <a:gd name="T95" fmla="*/ 498 h 523"/>
                <a:gd name="T96" fmla="*/ 684 w 1001"/>
                <a:gd name="T97" fmla="*/ 469 h 523"/>
                <a:gd name="T98" fmla="*/ 795 w 1001"/>
                <a:gd name="T99" fmla="*/ 43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01" h="523">
                  <a:moveTo>
                    <a:pt x="794" y="464"/>
                  </a:moveTo>
                  <a:lnTo>
                    <a:pt x="829" y="455"/>
                  </a:lnTo>
                  <a:lnTo>
                    <a:pt x="826" y="461"/>
                  </a:lnTo>
                  <a:lnTo>
                    <a:pt x="835" y="460"/>
                  </a:lnTo>
                  <a:lnTo>
                    <a:pt x="801" y="482"/>
                  </a:lnTo>
                  <a:lnTo>
                    <a:pt x="806" y="493"/>
                  </a:lnTo>
                  <a:lnTo>
                    <a:pt x="830" y="476"/>
                  </a:lnTo>
                  <a:lnTo>
                    <a:pt x="877" y="464"/>
                  </a:lnTo>
                  <a:lnTo>
                    <a:pt x="900" y="450"/>
                  </a:lnTo>
                  <a:lnTo>
                    <a:pt x="893" y="444"/>
                  </a:lnTo>
                  <a:lnTo>
                    <a:pt x="895" y="432"/>
                  </a:lnTo>
                  <a:lnTo>
                    <a:pt x="876" y="454"/>
                  </a:lnTo>
                  <a:lnTo>
                    <a:pt x="851" y="454"/>
                  </a:lnTo>
                  <a:lnTo>
                    <a:pt x="835" y="445"/>
                  </a:lnTo>
                  <a:lnTo>
                    <a:pt x="835" y="436"/>
                  </a:lnTo>
                  <a:lnTo>
                    <a:pt x="842" y="420"/>
                  </a:lnTo>
                  <a:lnTo>
                    <a:pt x="830" y="422"/>
                  </a:lnTo>
                  <a:lnTo>
                    <a:pt x="823" y="413"/>
                  </a:lnTo>
                  <a:lnTo>
                    <a:pt x="857" y="407"/>
                  </a:lnTo>
                  <a:lnTo>
                    <a:pt x="857" y="401"/>
                  </a:lnTo>
                  <a:lnTo>
                    <a:pt x="846" y="394"/>
                  </a:lnTo>
                  <a:lnTo>
                    <a:pt x="794" y="407"/>
                  </a:lnTo>
                  <a:lnTo>
                    <a:pt x="749" y="436"/>
                  </a:lnTo>
                  <a:lnTo>
                    <a:pt x="787" y="404"/>
                  </a:lnTo>
                  <a:lnTo>
                    <a:pt x="810" y="393"/>
                  </a:lnTo>
                  <a:lnTo>
                    <a:pt x="819" y="393"/>
                  </a:lnTo>
                  <a:lnTo>
                    <a:pt x="832" y="379"/>
                  </a:lnTo>
                  <a:lnTo>
                    <a:pt x="871" y="375"/>
                  </a:lnTo>
                  <a:lnTo>
                    <a:pt x="925" y="378"/>
                  </a:lnTo>
                  <a:lnTo>
                    <a:pt x="950" y="362"/>
                  </a:lnTo>
                  <a:lnTo>
                    <a:pt x="995" y="346"/>
                  </a:lnTo>
                  <a:lnTo>
                    <a:pt x="1001" y="328"/>
                  </a:lnTo>
                  <a:lnTo>
                    <a:pt x="995" y="318"/>
                  </a:lnTo>
                  <a:lnTo>
                    <a:pt x="987" y="318"/>
                  </a:lnTo>
                  <a:lnTo>
                    <a:pt x="988" y="312"/>
                  </a:lnTo>
                  <a:lnTo>
                    <a:pt x="973" y="311"/>
                  </a:lnTo>
                  <a:lnTo>
                    <a:pt x="989" y="305"/>
                  </a:lnTo>
                  <a:lnTo>
                    <a:pt x="972" y="301"/>
                  </a:lnTo>
                  <a:lnTo>
                    <a:pt x="972" y="295"/>
                  </a:lnTo>
                  <a:lnTo>
                    <a:pt x="957" y="292"/>
                  </a:lnTo>
                  <a:lnTo>
                    <a:pt x="957" y="286"/>
                  </a:lnTo>
                  <a:lnTo>
                    <a:pt x="947" y="276"/>
                  </a:lnTo>
                  <a:lnTo>
                    <a:pt x="960" y="263"/>
                  </a:lnTo>
                  <a:lnTo>
                    <a:pt x="944" y="209"/>
                  </a:lnTo>
                  <a:lnTo>
                    <a:pt x="928" y="219"/>
                  </a:lnTo>
                  <a:lnTo>
                    <a:pt x="928" y="223"/>
                  </a:lnTo>
                  <a:lnTo>
                    <a:pt x="921" y="231"/>
                  </a:lnTo>
                  <a:lnTo>
                    <a:pt x="886" y="245"/>
                  </a:lnTo>
                  <a:lnTo>
                    <a:pt x="874" y="228"/>
                  </a:lnTo>
                  <a:lnTo>
                    <a:pt x="890" y="200"/>
                  </a:lnTo>
                  <a:lnTo>
                    <a:pt x="865" y="194"/>
                  </a:lnTo>
                  <a:lnTo>
                    <a:pt x="873" y="190"/>
                  </a:lnTo>
                  <a:lnTo>
                    <a:pt x="854" y="175"/>
                  </a:lnTo>
                  <a:lnTo>
                    <a:pt x="810" y="175"/>
                  </a:lnTo>
                  <a:lnTo>
                    <a:pt x="798" y="178"/>
                  </a:lnTo>
                  <a:lnTo>
                    <a:pt x="794" y="184"/>
                  </a:lnTo>
                  <a:lnTo>
                    <a:pt x="798" y="190"/>
                  </a:lnTo>
                  <a:lnTo>
                    <a:pt x="782" y="203"/>
                  </a:lnTo>
                  <a:lnTo>
                    <a:pt x="787" y="206"/>
                  </a:lnTo>
                  <a:lnTo>
                    <a:pt x="779" y="222"/>
                  </a:lnTo>
                  <a:lnTo>
                    <a:pt x="755" y="235"/>
                  </a:lnTo>
                  <a:lnTo>
                    <a:pt x="763" y="242"/>
                  </a:lnTo>
                  <a:lnTo>
                    <a:pt x="752" y="280"/>
                  </a:lnTo>
                  <a:lnTo>
                    <a:pt x="702" y="302"/>
                  </a:lnTo>
                  <a:lnTo>
                    <a:pt x="693" y="344"/>
                  </a:lnTo>
                  <a:lnTo>
                    <a:pt x="667" y="358"/>
                  </a:lnTo>
                  <a:lnTo>
                    <a:pt x="665" y="365"/>
                  </a:lnTo>
                  <a:lnTo>
                    <a:pt x="648" y="331"/>
                  </a:lnTo>
                  <a:lnTo>
                    <a:pt x="671" y="298"/>
                  </a:lnTo>
                  <a:lnTo>
                    <a:pt x="636" y="292"/>
                  </a:lnTo>
                  <a:lnTo>
                    <a:pt x="581" y="260"/>
                  </a:lnTo>
                  <a:lnTo>
                    <a:pt x="560" y="266"/>
                  </a:lnTo>
                  <a:lnTo>
                    <a:pt x="572" y="236"/>
                  </a:lnTo>
                  <a:lnTo>
                    <a:pt x="556" y="236"/>
                  </a:lnTo>
                  <a:lnTo>
                    <a:pt x="556" y="231"/>
                  </a:lnTo>
                  <a:lnTo>
                    <a:pt x="588" y="198"/>
                  </a:lnTo>
                  <a:lnTo>
                    <a:pt x="622" y="182"/>
                  </a:lnTo>
                  <a:lnTo>
                    <a:pt x="628" y="174"/>
                  </a:lnTo>
                  <a:lnTo>
                    <a:pt x="655" y="168"/>
                  </a:lnTo>
                  <a:lnTo>
                    <a:pt x="676" y="150"/>
                  </a:lnTo>
                  <a:lnTo>
                    <a:pt x="693" y="150"/>
                  </a:lnTo>
                  <a:lnTo>
                    <a:pt x="722" y="136"/>
                  </a:lnTo>
                  <a:lnTo>
                    <a:pt x="749" y="118"/>
                  </a:lnTo>
                  <a:lnTo>
                    <a:pt x="744" y="112"/>
                  </a:lnTo>
                  <a:lnTo>
                    <a:pt x="760" y="111"/>
                  </a:lnTo>
                  <a:lnTo>
                    <a:pt x="775" y="118"/>
                  </a:lnTo>
                  <a:lnTo>
                    <a:pt x="813" y="105"/>
                  </a:lnTo>
                  <a:lnTo>
                    <a:pt x="823" y="96"/>
                  </a:lnTo>
                  <a:lnTo>
                    <a:pt x="810" y="92"/>
                  </a:lnTo>
                  <a:lnTo>
                    <a:pt x="839" y="71"/>
                  </a:lnTo>
                  <a:lnTo>
                    <a:pt x="826" y="69"/>
                  </a:lnTo>
                  <a:lnTo>
                    <a:pt x="827" y="64"/>
                  </a:lnTo>
                  <a:lnTo>
                    <a:pt x="801" y="63"/>
                  </a:lnTo>
                  <a:lnTo>
                    <a:pt x="781" y="88"/>
                  </a:lnTo>
                  <a:lnTo>
                    <a:pt x="749" y="102"/>
                  </a:lnTo>
                  <a:lnTo>
                    <a:pt x="746" y="92"/>
                  </a:lnTo>
                  <a:lnTo>
                    <a:pt x="759" y="77"/>
                  </a:lnTo>
                  <a:lnTo>
                    <a:pt x="755" y="70"/>
                  </a:lnTo>
                  <a:lnTo>
                    <a:pt x="736" y="80"/>
                  </a:lnTo>
                  <a:lnTo>
                    <a:pt x="730" y="67"/>
                  </a:lnTo>
                  <a:lnTo>
                    <a:pt x="722" y="63"/>
                  </a:lnTo>
                  <a:lnTo>
                    <a:pt x="740" y="57"/>
                  </a:lnTo>
                  <a:lnTo>
                    <a:pt x="734" y="32"/>
                  </a:lnTo>
                  <a:lnTo>
                    <a:pt x="746" y="28"/>
                  </a:lnTo>
                  <a:lnTo>
                    <a:pt x="746" y="22"/>
                  </a:lnTo>
                  <a:lnTo>
                    <a:pt x="771" y="20"/>
                  </a:lnTo>
                  <a:lnTo>
                    <a:pt x="806" y="4"/>
                  </a:lnTo>
                  <a:lnTo>
                    <a:pt x="778" y="0"/>
                  </a:lnTo>
                  <a:lnTo>
                    <a:pt x="743" y="7"/>
                  </a:lnTo>
                  <a:lnTo>
                    <a:pt x="722" y="35"/>
                  </a:lnTo>
                  <a:lnTo>
                    <a:pt x="683" y="52"/>
                  </a:lnTo>
                  <a:lnTo>
                    <a:pt x="687" y="63"/>
                  </a:lnTo>
                  <a:lnTo>
                    <a:pt x="701" y="69"/>
                  </a:lnTo>
                  <a:lnTo>
                    <a:pt x="687" y="74"/>
                  </a:lnTo>
                  <a:lnTo>
                    <a:pt x="684" y="82"/>
                  </a:lnTo>
                  <a:lnTo>
                    <a:pt x="652" y="98"/>
                  </a:lnTo>
                  <a:lnTo>
                    <a:pt x="647" y="92"/>
                  </a:lnTo>
                  <a:lnTo>
                    <a:pt x="652" y="83"/>
                  </a:lnTo>
                  <a:lnTo>
                    <a:pt x="673" y="77"/>
                  </a:lnTo>
                  <a:lnTo>
                    <a:pt x="671" y="69"/>
                  </a:lnTo>
                  <a:lnTo>
                    <a:pt x="663" y="63"/>
                  </a:lnTo>
                  <a:lnTo>
                    <a:pt x="630" y="74"/>
                  </a:lnTo>
                  <a:lnTo>
                    <a:pt x="644" y="80"/>
                  </a:lnTo>
                  <a:lnTo>
                    <a:pt x="622" y="95"/>
                  </a:lnTo>
                  <a:lnTo>
                    <a:pt x="588" y="93"/>
                  </a:lnTo>
                  <a:lnTo>
                    <a:pt x="565" y="85"/>
                  </a:lnTo>
                  <a:lnTo>
                    <a:pt x="560" y="76"/>
                  </a:lnTo>
                  <a:lnTo>
                    <a:pt x="512" y="85"/>
                  </a:lnTo>
                  <a:lnTo>
                    <a:pt x="521" y="89"/>
                  </a:lnTo>
                  <a:lnTo>
                    <a:pt x="512" y="96"/>
                  </a:lnTo>
                  <a:lnTo>
                    <a:pt x="493" y="89"/>
                  </a:lnTo>
                  <a:lnTo>
                    <a:pt x="457" y="95"/>
                  </a:lnTo>
                  <a:lnTo>
                    <a:pt x="433" y="92"/>
                  </a:lnTo>
                  <a:lnTo>
                    <a:pt x="454" y="85"/>
                  </a:lnTo>
                  <a:lnTo>
                    <a:pt x="457" y="79"/>
                  </a:lnTo>
                  <a:lnTo>
                    <a:pt x="416" y="71"/>
                  </a:lnTo>
                  <a:lnTo>
                    <a:pt x="398" y="63"/>
                  </a:lnTo>
                  <a:lnTo>
                    <a:pt x="381" y="63"/>
                  </a:lnTo>
                  <a:lnTo>
                    <a:pt x="366" y="69"/>
                  </a:lnTo>
                  <a:lnTo>
                    <a:pt x="358" y="69"/>
                  </a:lnTo>
                  <a:lnTo>
                    <a:pt x="368" y="60"/>
                  </a:lnTo>
                  <a:lnTo>
                    <a:pt x="346" y="69"/>
                  </a:lnTo>
                  <a:lnTo>
                    <a:pt x="340" y="66"/>
                  </a:lnTo>
                  <a:lnTo>
                    <a:pt x="344" y="58"/>
                  </a:lnTo>
                  <a:lnTo>
                    <a:pt x="339" y="51"/>
                  </a:lnTo>
                  <a:lnTo>
                    <a:pt x="309" y="63"/>
                  </a:lnTo>
                  <a:lnTo>
                    <a:pt x="311" y="55"/>
                  </a:lnTo>
                  <a:lnTo>
                    <a:pt x="255" y="69"/>
                  </a:lnTo>
                  <a:lnTo>
                    <a:pt x="238" y="67"/>
                  </a:lnTo>
                  <a:lnTo>
                    <a:pt x="215" y="77"/>
                  </a:lnTo>
                  <a:lnTo>
                    <a:pt x="177" y="64"/>
                  </a:lnTo>
                  <a:lnTo>
                    <a:pt x="0" y="207"/>
                  </a:lnTo>
                  <a:lnTo>
                    <a:pt x="0" y="212"/>
                  </a:lnTo>
                  <a:lnTo>
                    <a:pt x="20" y="209"/>
                  </a:lnTo>
                  <a:lnTo>
                    <a:pt x="16" y="215"/>
                  </a:lnTo>
                  <a:lnTo>
                    <a:pt x="20" y="231"/>
                  </a:lnTo>
                  <a:lnTo>
                    <a:pt x="57" y="219"/>
                  </a:lnTo>
                  <a:lnTo>
                    <a:pt x="54" y="233"/>
                  </a:lnTo>
                  <a:lnTo>
                    <a:pt x="58" y="236"/>
                  </a:lnTo>
                  <a:lnTo>
                    <a:pt x="48" y="270"/>
                  </a:lnTo>
                  <a:lnTo>
                    <a:pt x="63" y="283"/>
                  </a:lnTo>
                  <a:lnTo>
                    <a:pt x="47" y="298"/>
                  </a:lnTo>
                  <a:lnTo>
                    <a:pt x="23" y="315"/>
                  </a:lnTo>
                  <a:lnTo>
                    <a:pt x="23" y="337"/>
                  </a:lnTo>
                  <a:lnTo>
                    <a:pt x="31" y="342"/>
                  </a:lnTo>
                  <a:lnTo>
                    <a:pt x="23" y="362"/>
                  </a:lnTo>
                  <a:lnTo>
                    <a:pt x="42" y="374"/>
                  </a:lnTo>
                  <a:lnTo>
                    <a:pt x="63" y="398"/>
                  </a:lnTo>
                  <a:lnTo>
                    <a:pt x="435" y="398"/>
                  </a:lnTo>
                  <a:lnTo>
                    <a:pt x="444" y="391"/>
                  </a:lnTo>
                  <a:lnTo>
                    <a:pt x="447" y="404"/>
                  </a:lnTo>
                  <a:lnTo>
                    <a:pt x="502" y="416"/>
                  </a:lnTo>
                  <a:lnTo>
                    <a:pt x="501" y="417"/>
                  </a:lnTo>
                  <a:lnTo>
                    <a:pt x="534" y="398"/>
                  </a:lnTo>
                  <a:lnTo>
                    <a:pt x="553" y="401"/>
                  </a:lnTo>
                  <a:lnTo>
                    <a:pt x="556" y="417"/>
                  </a:lnTo>
                  <a:lnTo>
                    <a:pt x="568" y="417"/>
                  </a:lnTo>
                  <a:lnTo>
                    <a:pt x="562" y="441"/>
                  </a:lnTo>
                  <a:lnTo>
                    <a:pt x="566" y="445"/>
                  </a:lnTo>
                  <a:lnTo>
                    <a:pt x="565" y="445"/>
                  </a:lnTo>
                  <a:lnTo>
                    <a:pt x="609" y="452"/>
                  </a:lnTo>
                  <a:lnTo>
                    <a:pt x="614" y="471"/>
                  </a:lnTo>
                  <a:lnTo>
                    <a:pt x="607" y="476"/>
                  </a:lnTo>
                  <a:lnTo>
                    <a:pt x="593" y="464"/>
                  </a:lnTo>
                  <a:lnTo>
                    <a:pt x="575" y="496"/>
                  </a:lnTo>
                  <a:lnTo>
                    <a:pt x="563" y="501"/>
                  </a:lnTo>
                  <a:lnTo>
                    <a:pt x="565" y="501"/>
                  </a:lnTo>
                  <a:lnTo>
                    <a:pt x="541" y="523"/>
                  </a:lnTo>
                  <a:lnTo>
                    <a:pt x="574" y="509"/>
                  </a:lnTo>
                  <a:lnTo>
                    <a:pt x="613" y="504"/>
                  </a:lnTo>
                  <a:lnTo>
                    <a:pt x="611" y="496"/>
                  </a:lnTo>
                  <a:lnTo>
                    <a:pt x="603" y="498"/>
                  </a:lnTo>
                  <a:lnTo>
                    <a:pt x="610" y="489"/>
                  </a:lnTo>
                  <a:lnTo>
                    <a:pt x="647" y="487"/>
                  </a:lnTo>
                  <a:lnTo>
                    <a:pt x="663" y="479"/>
                  </a:lnTo>
                  <a:lnTo>
                    <a:pt x="684" y="469"/>
                  </a:lnTo>
                  <a:lnTo>
                    <a:pt x="727" y="469"/>
                  </a:lnTo>
                  <a:lnTo>
                    <a:pt x="746" y="463"/>
                  </a:lnTo>
                  <a:lnTo>
                    <a:pt x="775" y="425"/>
                  </a:lnTo>
                  <a:lnTo>
                    <a:pt x="795" y="432"/>
                  </a:lnTo>
                  <a:lnTo>
                    <a:pt x="790" y="455"/>
                  </a:lnTo>
                  <a:lnTo>
                    <a:pt x="795" y="464"/>
                  </a:lnTo>
                  <a:lnTo>
                    <a:pt x="794" y="46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12" name="Freeform 7320"/>
            <p:cNvSpPr>
              <a:spLocks/>
            </p:cNvSpPr>
            <p:nvPr/>
          </p:nvSpPr>
          <p:spPr bwMode="gray">
            <a:xfrm>
              <a:off x="3067852" y="2336145"/>
              <a:ext cx="878468" cy="405958"/>
            </a:xfrm>
            <a:custGeom>
              <a:avLst/>
              <a:gdLst>
                <a:gd name="T0" fmla="*/ 416 w 593"/>
                <a:gd name="T1" fmla="*/ 171 h 267"/>
                <a:gd name="T2" fmla="*/ 432 w 593"/>
                <a:gd name="T3" fmla="*/ 174 h 267"/>
                <a:gd name="T4" fmla="*/ 473 w 593"/>
                <a:gd name="T5" fmla="*/ 178 h 267"/>
                <a:gd name="T6" fmla="*/ 474 w 593"/>
                <a:gd name="T7" fmla="*/ 195 h 267"/>
                <a:gd name="T8" fmla="*/ 479 w 593"/>
                <a:gd name="T9" fmla="*/ 242 h 267"/>
                <a:gd name="T10" fmla="*/ 451 w 593"/>
                <a:gd name="T11" fmla="*/ 260 h 267"/>
                <a:gd name="T12" fmla="*/ 451 w 593"/>
                <a:gd name="T13" fmla="*/ 242 h 267"/>
                <a:gd name="T14" fmla="*/ 447 w 593"/>
                <a:gd name="T15" fmla="*/ 235 h 267"/>
                <a:gd name="T16" fmla="*/ 434 w 593"/>
                <a:gd name="T17" fmla="*/ 261 h 267"/>
                <a:gd name="T18" fmla="*/ 439 w 593"/>
                <a:gd name="T19" fmla="*/ 233 h 267"/>
                <a:gd name="T20" fmla="*/ 436 w 593"/>
                <a:gd name="T21" fmla="*/ 226 h 267"/>
                <a:gd name="T22" fmla="*/ 455 w 593"/>
                <a:gd name="T23" fmla="*/ 225 h 267"/>
                <a:gd name="T24" fmla="*/ 439 w 593"/>
                <a:gd name="T25" fmla="*/ 223 h 267"/>
                <a:gd name="T26" fmla="*/ 445 w 593"/>
                <a:gd name="T27" fmla="*/ 201 h 267"/>
                <a:gd name="T28" fmla="*/ 422 w 593"/>
                <a:gd name="T29" fmla="*/ 236 h 267"/>
                <a:gd name="T30" fmla="*/ 416 w 593"/>
                <a:gd name="T31" fmla="*/ 182 h 267"/>
                <a:gd name="T32" fmla="*/ 412 w 593"/>
                <a:gd name="T33" fmla="*/ 178 h 267"/>
                <a:gd name="T34" fmla="*/ 353 w 593"/>
                <a:gd name="T35" fmla="*/ 160 h 267"/>
                <a:gd name="T36" fmla="*/ 311 w 593"/>
                <a:gd name="T37" fmla="*/ 175 h 267"/>
                <a:gd name="T38" fmla="*/ 295 w 593"/>
                <a:gd name="T39" fmla="*/ 162 h 267"/>
                <a:gd name="T40" fmla="*/ 312 w 593"/>
                <a:gd name="T41" fmla="*/ 153 h 267"/>
                <a:gd name="T42" fmla="*/ 228 w 593"/>
                <a:gd name="T43" fmla="*/ 190 h 267"/>
                <a:gd name="T44" fmla="*/ 220 w 593"/>
                <a:gd name="T45" fmla="*/ 198 h 267"/>
                <a:gd name="T46" fmla="*/ 110 w 593"/>
                <a:gd name="T47" fmla="*/ 239 h 267"/>
                <a:gd name="T48" fmla="*/ 153 w 593"/>
                <a:gd name="T49" fmla="*/ 213 h 267"/>
                <a:gd name="T50" fmla="*/ 153 w 593"/>
                <a:gd name="T51" fmla="*/ 198 h 267"/>
                <a:gd name="T52" fmla="*/ 127 w 593"/>
                <a:gd name="T53" fmla="*/ 194 h 267"/>
                <a:gd name="T54" fmla="*/ 118 w 593"/>
                <a:gd name="T55" fmla="*/ 178 h 267"/>
                <a:gd name="T56" fmla="*/ 177 w 593"/>
                <a:gd name="T57" fmla="*/ 125 h 267"/>
                <a:gd name="T58" fmla="*/ 260 w 593"/>
                <a:gd name="T59" fmla="*/ 96 h 267"/>
                <a:gd name="T60" fmla="*/ 206 w 593"/>
                <a:gd name="T61" fmla="*/ 102 h 267"/>
                <a:gd name="T62" fmla="*/ 207 w 593"/>
                <a:gd name="T63" fmla="*/ 89 h 267"/>
                <a:gd name="T64" fmla="*/ 254 w 593"/>
                <a:gd name="T65" fmla="*/ 71 h 267"/>
                <a:gd name="T66" fmla="*/ 254 w 593"/>
                <a:gd name="T67" fmla="*/ 77 h 267"/>
                <a:gd name="T68" fmla="*/ 282 w 593"/>
                <a:gd name="T69" fmla="*/ 61 h 267"/>
                <a:gd name="T70" fmla="*/ 277 w 593"/>
                <a:gd name="T71" fmla="*/ 44 h 267"/>
                <a:gd name="T72" fmla="*/ 324 w 593"/>
                <a:gd name="T73" fmla="*/ 32 h 267"/>
                <a:gd name="T74" fmla="*/ 455 w 593"/>
                <a:gd name="T75" fmla="*/ 0 h 267"/>
                <a:gd name="T76" fmla="*/ 467 w 593"/>
                <a:gd name="T77" fmla="*/ 7 h 267"/>
                <a:gd name="T78" fmla="*/ 490 w 593"/>
                <a:gd name="T79" fmla="*/ 11 h 267"/>
                <a:gd name="T80" fmla="*/ 593 w 593"/>
                <a:gd name="T81" fmla="*/ 2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3" h="267">
                  <a:moveTo>
                    <a:pt x="416" y="166"/>
                  </a:moveTo>
                  <a:lnTo>
                    <a:pt x="416" y="171"/>
                  </a:lnTo>
                  <a:lnTo>
                    <a:pt x="436" y="168"/>
                  </a:lnTo>
                  <a:lnTo>
                    <a:pt x="432" y="174"/>
                  </a:lnTo>
                  <a:lnTo>
                    <a:pt x="436" y="190"/>
                  </a:lnTo>
                  <a:lnTo>
                    <a:pt x="473" y="178"/>
                  </a:lnTo>
                  <a:lnTo>
                    <a:pt x="470" y="192"/>
                  </a:lnTo>
                  <a:lnTo>
                    <a:pt x="474" y="195"/>
                  </a:lnTo>
                  <a:lnTo>
                    <a:pt x="464" y="229"/>
                  </a:lnTo>
                  <a:lnTo>
                    <a:pt x="479" y="242"/>
                  </a:lnTo>
                  <a:lnTo>
                    <a:pt x="463" y="257"/>
                  </a:lnTo>
                  <a:lnTo>
                    <a:pt x="451" y="260"/>
                  </a:lnTo>
                  <a:lnTo>
                    <a:pt x="448" y="257"/>
                  </a:lnTo>
                  <a:lnTo>
                    <a:pt x="451" y="242"/>
                  </a:lnTo>
                  <a:lnTo>
                    <a:pt x="455" y="238"/>
                  </a:lnTo>
                  <a:lnTo>
                    <a:pt x="447" y="235"/>
                  </a:lnTo>
                  <a:lnTo>
                    <a:pt x="442" y="251"/>
                  </a:lnTo>
                  <a:lnTo>
                    <a:pt x="434" y="261"/>
                  </a:lnTo>
                  <a:lnTo>
                    <a:pt x="429" y="249"/>
                  </a:lnTo>
                  <a:lnTo>
                    <a:pt x="439" y="233"/>
                  </a:lnTo>
                  <a:lnTo>
                    <a:pt x="432" y="235"/>
                  </a:lnTo>
                  <a:lnTo>
                    <a:pt x="436" y="226"/>
                  </a:lnTo>
                  <a:lnTo>
                    <a:pt x="448" y="222"/>
                  </a:lnTo>
                  <a:lnTo>
                    <a:pt x="455" y="225"/>
                  </a:lnTo>
                  <a:lnTo>
                    <a:pt x="458" y="213"/>
                  </a:lnTo>
                  <a:lnTo>
                    <a:pt x="439" y="223"/>
                  </a:lnTo>
                  <a:lnTo>
                    <a:pt x="460" y="195"/>
                  </a:lnTo>
                  <a:lnTo>
                    <a:pt x="445" y="201"/>
                  </a:lnTo>
                  <a:lnTo>
                    <a:pt x="447" y="209"/>
                  </a:lnTo>
                  <a:lnTo>
                    <a:pt x="422" y="236"/>
                  </a:lnTo>
                  <a:lnTo>
                    <a:pt x="434" y="204"/>
                  </a:lnTo>
                  <a:lnTo>
                    <a:pt x="416" y="182"/>
                  </a:lnTo>
                  <a:lnTo>
                    <a:pt x="423" y="175"/>
                  </a:lnTo>
                  <a:lnTo>
                    <a:pt x="412" y="178"/>
                  </a:lnTo>
                  <a:lnTo>
                    <a:pt x="369" y="174"/>
                  </a:lnTo>
                  <a:lnTo>
                    <a:pt x="353" y="160"/>
                  </a:lnTo>
                  <a:lnTo>
                    <a:pt x="336" y="157"/>
                  </a:lnTo>
                  <a:lnTo>
                    <a:pt x="311" y="175"/>
                  </a:lnTo>
                  <a:lnTo>
                    <a:pt x="257" y="187"/>
                  </a:lnTo>
                  <a:lnTo>
                    <a:pt x="295" y="162"/>
                  </a:lnTo>
                  <a:lnTo>
                    <a:pt x="321" y="153"/>
                  </a:lnTo>
                  <a:lnTo>
                    <a:pt x="312" y="153"/>
                  </a:lnTo>
                  <a:lnTo>
                    <a:pt x="238" y="182"/>
                  </a:lnTo>
                  <a:lnTo>
                    <a:pt x="228" y="190"/>
                  </a:lnTo>
                  <a:lnTo>
                    <a:pt x="234" y="192"/>
                  </a:lnTo>
                  <a:lnTo>
                    <a:pt x="220" y="198"/>
                  </a:lnTo>
                  <a:lnTo>
                    <a:pt x="155" y="223"/>
                  </a:lnTo>
                  <a:lnTo>
                    <a:pt x="110" y="239"/>
                  </a:lnTo>
                  <a:lnTo>
                    <a:pt x="0" y="267"/>
                  </a:lnTo>
                  <a:lnTo>
                    <a:pt x="153" y="213"/>
                  </a:lnTo>
                  <a:lnTo>
                    <a:pt x="180" y="194"/>
                  </a:lnTo>
                  <a:lnTo>
                    <a:pt x="153" y="198"/>
                  </a:lnTo>
                  <a:lnTo>
                    <a:pt x="155" y="192"/>
                  </a:lnTo>
                  <a:lnTo>
                    <a:pt x="127" y="194"/>
                  </a:lnTo>
                  <a:lnTo>
                    <a:pt x="147" y="172"/>
                  </a:lnTo>
                  <a:lnTo>
                    <a:pt x="118" y="178"/>
                  </a:lnTo>
                  <a:lnTo>
                    <a:pt x="129" y="149"/>
                  </a:lnTo>
                  <a:lnTo>
                    <a:pt x="177" y="125"/>
                  </a:lnTo>
                  <a:lnTo>
                    <a:pt x="232" y="118"/>
                  </a:lnTo>
                  <a:lnTo>
                    <a:pt x="260" y="96"/>
                  </a:lnTo>
                  <a:lnTo>
                    <a:pt x="232" y="103"/>
                  </a:lnTo>
                  <a:lnTo>
                    <a:pt x="206" y="102"/>
                  </a:lnTo>
                  <a:lnTo>
                    <a:pt x="194" y="99"/>
                  </a:lnTo>
                  <a:lnTo>
                    <a:pt x="207" y="89"/>
                  </a:lnTo>
                  <a:lnTo>
                    <a:pt x="196" y="86"/>
                  </a:lnTo>
                  <a:lnTo>
                    <a:pt x="254" y="71"/>
                  </a:lnTo>
                  <a:lnTo>
                    <a:pt x="264" y="71"/>
                  </a:lnTo>
                  <a:lnTo>
                    <a:pt x="254" y="77"/>
                  </a:lnTo>
                  <a:lnTo>
                    <a:pt x="286" y="71"/>
                  </a:lnTo>
                  <a:lnTo>
                    <a:pt x="282" y="61"/>
                  </a:lnTo>
                  <a:lnTo>
                    <a:pt x="286" y="54"/>
                  </a:lnTo>
                  <a:lnTo>
                    <a:pt x="277" y="44"/>
                  </a:lnTo>
                  <a:lnTo>
                    <a:pt x="291" y="36"/>
                  </a:lnTo>
                  <a:lnTo>
                    <a:pt x="324" y="32"/>
                  </a:lnTo>
                  <a:lnTo>
                    <a:pt x="375" y="14"/>
                  </a:lnTo>
                  <a:lnTo>
                    <a:pt x="455" y="0"/>
                  </a:lnTo>
                  <a:lnTo>
                    <a:pt x="469" y="3"/>
                  </a:lnTo>
                  <a:lnTo>
                    <a:pt x="467" y="7"/>
                  </a:lnTo>
                  <a:lnTo>
                    <a:pt x="488" y="7"/>
                  </a:lnTo>
                  <a:lnTo>
                    <a:pt x="490" y="11"/>
                  </a:lnTo>
                  <a:lnTo>
                    <a:pt x="579" y="17"/>
                  </a:lnTo>
                  <a:lnTo>
                    <a:pt x="593" y="23"/>
                  </a:lnTo>
                  <a:lnTo>
                    <a:pt x="416" y="16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13" name="Freeform 7322"/>
            <p:cNvSpPr>
              <a:spLocks/>
            </p:cNvSpPr>
            <p:nvPr/>
          </p:nvSpPr>
          <p:spPr bwMode="gray">
            <a:xfrm>
              <a:off x="3661892" y="3312271"/>
              <a:ext cx="599965" cy="483501"/>
            </a:xfrm>
            <a:custGeom>
              <a:avLst/>
              <a:gdLst>
                <a:gd name="T0" fmla="*/ 2 w 405"/>
                <a:gd name="T1" fmla="*/ 53 h 318"/>
                <a:gd name="T2" fmla="*/ 11 w 405"/>
                <a:gd name="T3" fmla="*/ 88 h 318"/>
                <a:gd name="T4" fmla="*/ 9 w 405"/>
                <a:gd name="T5" fmla="*/ 98 h 318"/>
                <a:gd name="T6" fmla="*/ 35 w 405"/>
                <a:gd name="T7" fmla="*/ 123 h 318"/>
                <a:gd name="T8" fmla="*/ 53 w 405"/>
                <a:gd name="T9" fmla="*/ 162 h 318"/>
                <a:gd name="T10" fmla="*/ 68 w 405"/>
                <a:gd name="T11" fmla="*/ 165 h 318"/>
                <a:gd name="T12" fmla="*/ 51 w 405"/>
                <a:gd name="T13" fmla="*/ 149 h 318"/>
                <a:gd name="T14" fmla="*/ 19 w 405"/>
                <a:gd name="T15" fmla="*/ 44 h 318"/>
                <a:gd name="T16" fmla="*/ 41 w 405"/>
                <a:gd name="T17" fmla="*/ 19 h 318"/>
                <a:gd name="T18" fmla="*/ 50 w 405"/>
                <a:gd name="T19" fmla="*/ 64 h 318"/>
                <a:gd name="T20" fmla="*/ 68 w 405"/>
                <a:gd name="T21" fmla="*/ 85 h 318"/>
                <a:gd name="T22" fmla="*/ 82 w 405"/>
                <a:gd name="T23" fmla="*/ 112 h 318"/>
                <a:gd name="T24" fmla="*/ 91 w 405"/>
                <a:gd name="T25" fmla="*/ 131 h 318"/>
                <a:gd name="T26" fmla="*/ 124 w 405"/>
                <a:gd name="T27" fmla="*/ 197 h 318"/>
                <a:gd name="T28" fmla="*/ 117 w 405"/>
                <a:gd name="T29" fmla="*/ 228 h 318"/>
                <a:gd name="T30" fmla="*/ 162 w 405"/>
                <a:gd name="T31" fmla="*/ 258 h 318"/>
                <a:gd name="T32" fmla="*/ 219 w 405"/>
                <a:gd name="T33" fmla="*/ 293 h 318"/>
                <a:gd name="T34" fmla="*/ 265 w 405"/>
                <a:gd name="T35" fmla="*/ 291 h 318"/>
                <a:gd name="T36" fmla="*/ 305 w 405"/>
                <a:gd name="T37" fmla="*/ 318 h 318"/>
                <a:gd name="T38" fmla="*/ 336 w 405"/>
                <a:gd name="T39" fmla="*/ 289 h 318"/>
                <a:gd name="T40" fmla="*/ 338 w 405"/>
                <a:gd name="T41" fmla="*/ 261 h 318"/>
                <a:gd name="T42" fmla="*/ 373 w 405"/>
                <a:gd name="T43" fmla="*/ 251 h 318"/>
                <a:gd name="T44" fmla="*/ 380 w 405"/>
                <a:gd name="T45" fmla="*/ 261 h 318"/>
                <a:gd name="T46" fmla="*/ 405 w 405"/>
                <a:gd name="T47" fmla="*/ 200 h 318"/>
                <a:gd name="T48" fmla="*/ 357 w 405"/>
                <a:gd name="T49" fmla="*/ 203 h 318"/>
                <a:gd name="T50" fmla="*/ 340 w 405"/>
                <a:gd name="T51" fmla="*/ 238 h 318"/>
                <a:gd name="T52" fmla="*/ 330 w 405"/>
                <a:gd name="T53" fmla="*/ 250 h 318"/>
                <a:gd name="T54" fmla="*/ 313 w 405"/>
                <a:gd name="T55" fmla="*/ 247 h 318"/>
                <a:gd name="T56" fmla="*/ 257 w 405"/>
                <a:gd name="T57" fmla="*/ 238 h 318"/>
                <a:gd name="T58" fmla="*/ 247 w 405"/>
                <a:gd name="T59" fmla="*/ 148 h 318"/>
                <a:gd name="T60" fmla="*/ 237 w 405"/>
                <a:gd name="T61" fmla="*/ 111 h 318"/>
                <a:gd name="T62" fmla="*/ 197 w 405"/>
                <a:gd name="T63" fmla="*/ 51 h 318"/>
                <a:gd name="T64" fmla="*/ 177 w 405"/>
                <a:gd name="T65" fmla="*/ 63 h 318"/>
                <a:gd name="T66" fmla="*/ 167 w 405"/>
                <a:gd name="T67" fmla="*/ 37 h 318"/>
                <a:gd name="T68" fmla="*/ 82 w 405"/>
                <a:gd name="T69" fmla="*/ 25 h 318"/>
                <a:gd name="T70" fmla="*/ 0 w 405"/>
                <a:gd name="T71" fmla="*/ 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5" h="318">
                  <a:moveTo>
                    <a:pt x="0" y="4"/>
                  </a:moveTo>
                  <a:lnTo>
                    <a:pt x="2" y="53"/>
                  </a:lnTo>
                  <a:lnTo>
                    <a:pt x="19" y="75"/>
                  </a:lnTo>
                  <a:lnTo>
                    <a:pt x="11" y="88"/>
                  </a:lnTo>
                  <a:lnTo>
                    <a:pt x="2" y="86"/>
                  </a:lnTo>
                  <a:lnTo>
                    <a:pt x="9" y="98"/>
                  </a:lnTo>
                  <a:lnTo>
                    <a:pt x="34" y="115"/>
                  </a:lnTo>
                  <a:lnTo>
                    <a:pt x="35" y="123"/>
                  </a:lnTo>
                  <a:lnTo>
                    <a:pt x="28" y="139"/>
                  </a:lnTo>
                  <a:lnTo>
                    <a:pt x="53" y="162"/>
                  </a:lnTo>
                  <a:lnTo>
                    <a:pt x="56" y="174"/>
                  </a:lnTo>
                  <a:lnTo>
                    <a:pt x="68" y="165"/>
                  </a:lnTo>
                  <a:lnTo>
                    <a:pt x="59" y="149"/>
                  </a:lnTo>
                  <a:lnTo>
                    <a:pt x="51" y="149"/>
                  </a:lnTo>
                  <a:lnTo>
                    <a:pt x="47" y="108"/>
                  </a:lnTo>
                  <a:lnTo>
                    <a:pt x="19" y="44"/>
                  </a:lnTo>
                  <a:lnTo>
                    <a:pt x="28" y="16"/>
                  </a:lnTo>
                  <a:lnTo>
                    <a:pt x="41" y="19"/>
                  </a:lnTo>
                  <a:lnTo>
                    <a:pt x="50" y="26"/>
                  </a:lnTo>
                  <a:lnTo>
                    <a:pt x="50" y="64"/>
                  </a:lnTo>
                  <a:lnTo>
                    <a:pt x="62" y="83"/>
                  </a:lnTo>
                  <a:lnTo>
                    <a:pt x="68" y="85"/>
                  </a:lnTo>
                  <a:lnTo>
                    <a:pt x="66" y="93"/>
                  </a:lnTo>
                  <a:lnTo>
                    <a:pt x="82" y="112"/>
                  </a:lnTo>
                  <a:lnTo>
                    <a:pt x="76" y="123"/>
                  </a:lnTo>
                  <a:lnTo>
                    <a:pt x="91" y="131"/>
                  </a:lnTo>
                  <a:lnTo>
                    <a:pt x="120" y="183"/>
                  </a:lnTo>
                  <a:lnTo>
                    <a:pt x="124" y="197"/>
                  </a:lnTo>
                  <a:lnTo>
                    <a:pt x="114" y="218"/>
                  </a:lnTo>
                  <a:lnTo>
                    <a:pt x="117" y="228"/>
                  </a:lnTo>
                  <a:lnTo>
                    <a:pt x="141" y="254"/>
                  </a:lnTo>
                  <a:lnTo>
                    <a:pt x="162" y="258"/>
                  </a:lnTo>
                  <a:lnTo>
                    <a:pt x="177" y="273"/>
                  </a:lnTo>
                  <a:lnTo>
                    <a:pt x="219" y="293"/>
                  </a:lnTo>
                  <a:lnTo>
                    <a:pt x="246" y="301"/>
                  </a:lnTo>
                  <a:lnTo>
                    <a:pt x="265" y="291"/>
                  </a:lnTo>
                  <a:lnTo>
                    <a:pt x="278" y="293"/>
                  </a:lnTo>
                  <a:lnTo>
                    <a:pt x="305" y="318"/>
                  </a:lnTo>
                  <a:lnTo>
                    <a:pt x="321" y="292"/>
                  </a:lnTo>
                  <a:lnTo>
                    <a:pt x="336" y="289"/>
                  </a:lnTo>
                  <a:lnTo>
                    <a:pt x="326" y="270"/>
                  </a:lnTo>
                  <a:lnTo>
                    <a:pt x="338" y="261"/>
                  </a:lnTo>
                  <a:lnTo>
                    <a:pt x="359" y="261"/>
                  </a:lnTo>
                  <a:lnTo>
                    <a:pt x="373" y="251"/>
                  </a:lnTo>
                  <a:lnTo>
                    <a:pt x="374" y="250"/>
                  </a:lnTo>
                  <a:lnTo>
                    <a:pt x="380" y="261"/>
                  </a:lnTo>
                  <a:lnTo>
                    <a:pt x="384" y="251"/>
                  </a:lnTo>
                  <a:lnTo>
                    <a:pt x="405" y="200"/>
                  </a:lnTo>
                  <a:lnTo>
                    <a:pt x="389" y="197"/>
                  </a:lnTo>
                  <a:lnTo>
                    <a:pt x="357" y="203"/>
                  </a:lnTo>
                  <a:lnTo>
                    <a:pt x="351" y="206"/>
                  </a:lnTo>
                  <a:lnTo>
                    <a:pt x="340" y="238"/>
                  </a:lnTo>
                  <a:lnTo>
                    <a:pt x="329" y="245"/>
                  </a:lnTo>
                  <a:lnTo>
                    <a:pt x="330" y="250"/>
                  </a:lnTo>
                  <a:lnTo>
                    <a:pt x="321" y="251"/>
                  </a:lnTo>
                  <a:lnTo>
                    <a:pt x="313" y="247"/>
                  </a:lnTo>
                  <a:lnTo>
                    <a:pt x="279" y="257"/>
                  </a:lnTo>
                  <a:lnTo>
                    <a:pt x="257" y="238"/>
                  </a:lnTo>
                  <a:lnTo>
                    <a:pt x="238" y="183"/>
                  </a:lnTo>
                  <a:lnTo>
                    <a:pt x="247" y="148"/>
                  </a:lnTo>
                  <a:lnTo>
                    <a:pt x="263" y="120"/>
                  </a:lnTo>
                  <a:lnTo>
                    <a:pt x="237" y="111"/>
                  </a:lnTo>
                  <a:lnTo>
                    <a:pt x="216" y="53"/>
                  </a:lnTo>
                  <a:lnTo>
                    <a:pt x="197" y="51"/>
                  </a:lnTo>
                  <a:lnTo>
                    <a:pt x="186" y="64"/>
                  </a:lnTo>
                  <a:lnTo>
                    <a:pt x="177" y="63"/>
                  </a:lnTo>
                  <a:lnTo>
                    <a:pt x="167" y="51"/>
                  </a:lnTo>
                  <a:lnTo>
                    <a:pt x="167" y="37"/>
                  </a:lnTo>
                  <a:lnTo>
                    <a:pt x="154" y="18"/>
                  </a:lnTo>
                  <a:lnTo>
                    <a:pt x="82" y="25"/>
                  </a:lnTo>
                  <a:lnTo>
                    <a:pt x="33" y="0"/>
                  </a:lnTo>
                  <a:lnTo>
                    <a:pt x="0" y="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14" name="Freeform 7323"/>
            <p:cNvSpPr>
              <a:spLocks/>
            </p:cNvSpPr>
            <p:nvPr/>
          </p:nvSpPr>
          <p:spPr bwMode="gray">
            <a:xfrm>
              <a:off x="3661892" y="3312271"/>
              <a:ext cx="599965" cy="483501"/>
            </a:xfrm>
            <a:custGeom>
              <a:avLst/>
              <a:gdLst>
                <a:gd name="T0" fmla="*/ 2 w 405"/>
                <a:gd name="T1" fmla="*/ 53 h 318"/>
                <a:gd name="T2" fmla="*/ 11 w 405"/>
                <a:gd name="T3" fmla="*/ 88 h 318"/>
                <a:gd name="T4" fmla="*/ 9 w 405"/>
                <a:gd name="T5" fmla="*/ 98 h 318"/>
                <a:gd name="T6" fmla="*/ 35 w 405"/>
                <a:gd name="T7" fmla="*/ 123 h 318"/>
                <a:gd name="T8" fmla="*/ 53 w 405"/>
                <a:gd name="T9" fmla="*/ 162 h 318"/>
                <a:gd name="T10" fmla="*/ 68 w 405"/>
                <a:gd name="T11" fmla="*/ 165 h 318"/>
                <a:gd name="T12" fmla="*/ 51 w 405"/>
                <a:gd name="T13" fmla="*/ 149 h 318"/>
                <a:gd name="T14" fmla="*/ 19 w 405"/>
                <a:gd name="T15" fmla="*/ 44 h 318"/>
                <a:gd name="T16" fmla="*/ 41 w 405"/>
                <a:gd name="T17" fmla="*/ 19 h 318"/>
                <a:gd name="T18" fmla="*/ 50 w 405"/>
                <a:gd name="T19" fmla="*/ 64 h 318"/>
                <a:gd name="T20" fmla="*/ 68 w 405"/>
                <a:gd name="T21" fmla="*/ 85 h 318"/>
                <a:gd name="T22" fmla="*/ 82 w 405"/>
                <a:gd name="T23" fmla="*/ 112 h 318"/>
                <a:gd name="T24" fmla="*/ 91 w 405"/>
                <a:gd name="T25" fmla="*/ 131 h 318"/>
                <a:gd name="T26" fmla="*/ 124 w 405"/>
                <a:gd name="T27" fmla="*/ 197 h 318"/>
                <a:gd name="T28" fmla="*/ 117 w 405"/>
                <a:gd name="T29" fmla="*/ 228 h 318"/>
                <a:gd name="T30" fmla="*/ 162 w 405"/>
                <a:gd name="T31" fmla="*/ 258 h 318"/>
                <a:gd name="T32" fmla="*/ 219 w 405"/>
                <a:gd name="T33" fmla="*/ 293 h 318"/>
                <a:gd name="T34" fmla="*/ 265 w 405"/>
                <a:gd name="T35" fmla="*/ 291 h 318"/>
                <a:gd name="T36" fmla="*/ 305 w 405"/>
                <a:gd name="T37" fmla="*/ 318 h 318"/>
                <a:gd name="T38" fmla="*/ 336 w 405"/>
                <a:gd name="T39" fmla="*/ 289 h 318"/>
                <a:gd name="T40" fmla="*/ 338 w 405"/>
                <a:gd name="T41" fmla="*/ 261 h 318"/>
                <a:gd name="T42" fmla="*/ 373 w 405"/>
                <a:gd name="T43" fmla="*/ 251 h 318"/>
                <a:gd name="T44" fmla="*/ 380 w 405"/>
                <a:gd name="T45" fmla="*/ 261 h 318"/>
                <a:gd name="T46" fmla="*/ 405 w 405"/>
                <a:gd name="T47" fmla="*/ 200 h 318"/>
                <a:gd name="T48" fmla="*/ 357 w 405"/>
                <a:gd name="T49" fmla="*/ 203 h 318"/>
                <a:gd name="T50" fmla="*/ 340 w 405"/>
                <a:gd name="T51" fmla="*/ 238 h 318"/>
                <a:gd name="T52" fmla="*/ 330 w 405"/>
                <a:gd name="T53" fmla="*/ 250 h 318"/>
                <a:gd name="T54" fmla="*/ 313 w 405"/>
                <a:gd name="T55" fmla="*/ 247 h 318"/>
                <a:gd name="T56" fmla="*/ 257 w 405"/>
                <a:gd name="T57" fmla="*/ 238 h 318"/>
                <a:gd name="T58" fmla="*/ 247 w 405"/>
                <a:gd name="T59" fmla="*/ 148 h 318"/>
                <a:gd name="T60" fmla="*/ 237 w 405"/>
                <a:gd name="T61" fmla="*/ 111 h 318"/>
                <a:gd name="T62" fmla="*/ 197 w 405"/>
                <a:gd name="T63" fmla="*/ 51 h 318"/>
                <a:gd name="T64" fmla="*/ 177 w 405"/>
                <a:gd name="T65" fmla="*/ 63 h 318"/>
                <a:gd name="T66" fmla="*/ 167 w 405"/>
                <a:gd name="T67" fmla="*/ 37 h 318"/>
                <a:gd name="T68" fmla="*/ 82 w 405"/>
                <a:gd name="T69" fmla="*/ 25 h 318"/>
                <a:gd name="T70" fmla="*/ 0 w 405"/>
                <a:gd name="T71" fmla="*/ 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5" h="318">
                  <a:moveTo>
                    <a:pt x="0" y="4"/>
                  </a:moveTo>
                  <a:lnTo>
                    <a:pt x="2" y="53"/>
                  </a:lnTo>
                  <a:lnTo>
                    <a:pt x="19" y="75"/>
                  </a:lnTo>
                  <a:lnTo>
                    <a:pt x="11" y="88"/>
                  </a:lnTo>
                  <a:lnTo>
                    <a:pt x="2" y="86"/>
                  </a:lnTo>
                  <a:lnTo>
                    <a:pt x="9" y="98"/>
                  </a:lnTo>
                  <a:lnTo>
                    <a:pt x="34" y="115"/>
                  </a:lnTo>
                  <a:lnTo>
                    <a:pt x="35" y="123"/>
                  </a:lnTo>
                  <a:lnTo>
                    <a:pt x="28" y="139"/>
                  </a:lnTo>
                  <a:lnTo>
                    <a:pt x="53" y="162"/>
                  </a:lnTo>
                  <a:lnTo>
                    <a:pt x="56" y="174"/>
                  </a:lnTo>
                  <a:lnTo>
                    <a:pt x="68" y="165"/>
                  </a:lnTo>
                  <a:lnTo>
                    <a:pt x="59" y="149"/>
                  </a:lnTo>
                  <a:lnTo>
                    <a:pt x="51" y="149"/>
                  </a:lnTo>
                  <a:lnTo>
                    <a:pt x="47" y="108"/>
                  </a:lnTo>
                  <a:lnTo>
                    <a:pt x="19" y="44"/>
                  </a:lnTo>
                  <a:lnTo>
                    <a:pt x="28" y="16"/>
                  </a:lnTo>
                  <a:lnTo>
                    <a:pt x="41" y="19"/>
                  </a:lnTo>
                  <a:lnTo>
                    <a:pt x="50" y="26"/>
                  </a:lnTo>
                  <a:lnTo>
                    <a:pt x="50" y="64"/>
                  </a:lnTo>
                  <a:lnTo>
                    <a:pt x="62" y="83"/>
                  </a:lnTo>
                  <a:lnTo>
                    <a:pt x="68" y="85"/>
                  </a:lnTo>
                  <a:lnTo>
                    <a:pt x="66" y="93"/>
                  </a:lnTo>
                  <a:lnTo>
                    <a:pt x="82" y="112"/>
                  </a:lnTo>
                  <a:lnTo>
                    <a:pt x="76" y="123"/>
                  </a:lnTo>
                  <a:lnTo>
                    <a:pt x="91" y="131"/>
                  </a:lnTo>
                  <a:lnTo>
                    <a:pt x="120" y="183"/>
                  </a:lnTo>
                  <a:lnTo>
                    <a:pt x="124" y="197"/>
                  </a:lnTo>
                  <a:lnTo>
                    <a:pt x="114" y="218"/>
                  </a:lnTo>
                  <a:lnTo>
                    <a:pt x="117" y="228"/>
                  </a:lnTo>
                  <a:lnTo>
                    <a:pt x="141" y="254"/>
                  </a:lnTo>
                  <a:lnTo>
                    <a:pt x="162" y="258"/>
                  </a:lnTo>
                  <a:lnTo>
                    <a:pt x="177" y="273"/>
                  </a:lnTo>
                  <a:lnTo>
                    <a:pt x="219" y="293"/>
                  </a:lnTo>
                  <a:lnTo>
                    <a:pt x="246" y="301"/>
                  </a:lnTo>
                  <a:lnTo>
                    <a:pt x="265" y="291"/>
                  </a:lnTo>
                  <a:lnTo>
                    <a:pt x="278" y="293"/>
                  </a:lnTo>
                  <a:lnTo>
                    <a:pt x="305" y="318"/>
                  </a:lnTo>
                  <a:lnTo>
                    <a:pt x="321" y="292"/>
                  </a:lnTo>
                  <a:lnTo>
                    <a:pt x="336" y="289"/>
                  </a:lnTo>
                  <a:lnTo>
                    <a:pt x="326" y="270"/>
                  </a:lnTo>
                  <a:lnTo>
                    <a:pt x="338" y="261"/>
                  </a:lnTo>
                  <a:lnTo>
                    <a:pt x="359" y="261"/>
                  </a:lnTo>
                  <a:lnTo>
                    <a:pt x="373" y="251"/>
                  </a:lnTo>
                  <a:lnTo>
                    <a:pt x="374" y="250"/>
                  </a:lnTo>
                  <a:lnTo>
                    <a:pt x="380" y="261"/>
                  </a:lnTo>
                  <a:lnTo>
                    <a:pt x="384" y="251"/>
                  </a:lnTo>
                  <a:lnTo>
                    <a:pt x="405" y="200"/>
                  </a:lnTo>
                  <a:lnTo>
                    <a:pt x="389" y="197"/>
                  </a:lnTo>
                  <a:lnTo>
                    <a:pt x="357" y="203"/>
                  </a:lnTo>
                  <a:lnTo>
                    <a:pt x="351" y="206"/>
                  </a:lnTo>
                  <a:lnTo>
                    <a:pt x="340" y="238"/>
                  </a:lnTo>
                  <a:lnTo>
                    <a:pt x="329" y="245"/>
                  </a:lnTo>
                  <a:lnTo>
                    <a:pt x="330" y="250"/>
                  </a:lnTo>
                  <a:lnTo>
                    <a:pt x="321" y="251"/>
                  </a:lnTo>
                  <a:lnTo>
                    <a:pt x="313" y="247"/>
                  </a:lnTo>
                  <a:lnTo>
                    <a:pt x="279" y="257"/>
                  </a:lnTo>
                  <a:lnTo>
                    <a:pt x="257" y="238"/>
                  </a:lnTo>
                  <a:lnTo>
                    <a:pt x="238" y="183"/>
                  </a:lnTo>
                  <a:lnTo>
                    <a:pt x="247" y="148"/>
                  </a:lnTo>
                  <a:lnTo>
                    <a:pt x="263" y="120"/>
                  </a:lnTo>
                  <a:lnTo>
                    <a:pt x="237" y="111"/>
                  </a:lnTo>
                  <a:lnTo>
                    <a:pt x="216" y="53"/>
                  </a:lnTo>
                  <a:lnTo>
                    <a:pt x="197" y="51"/>
                  </a:lnTo>
                  <a:lnTo>
                    <a:pt x="186" y="64"/>
                  </a:lnTo>
                  <a:lnTo>
                    <a:pt x="177" y="63"/>
                  </a:lnTo>
                  <a:lnTo>
                    <a:pt x="167" y="51"/>
                  </a:lnTo>
                  <a:lnTo>
                    <a:pt x="167" y="37"/>
                  </a:lnTo>
                  <a:lnTo>
                    <a:pt x="154" y="18"/>
                  </a:lnTo>
                  <a:lnTo>
                    <a:pt x="82" y="25"/>
                  </a:lnTo>
                  <a:lnTo>
                    <a:pt x="33" y="0"/>
                  </a:lnTo>
                  <a:lnTo>
                    <a:pt x="0" y="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15" name="Freeform 7324"/>
            <p:cNvSpPr>
              <a:spLocks/>
            </p:cNvSpPr>
            <p:nvPr/>
          </p:nvSpPr>
          <p:spPr bwMode="gray">
            <a:xfrm>
              <a:off x="3595230" y="2868299"/>
              <a:ext cx="1266594" cy="647708"/>
            </a:xfrm>
            <a:custGeom>
              <a:avLst/>
              <a:gdLst>
                <a:gd name="T0" fmla="*/ 355 w 855"/>
                <a:gd name="T1" fmla="*/ 345 h 426"/>
                <a:gd name="T2" fmla="*/ 374 w 855"/>
                <a:gd name="T3" fmla="*/ 345 h 426"/>
                <a:gd name="T4" fmla="*/ 410 w 855"/>
                <a:gd name="T5" fmla="*/ 355 h 426"/>
                <a:gd name="T6" fmla="*/ 442 w 855"/>
                <a:gd name="T7" fmla="*/ 355 h 426"/>
                <a:gd name="T8" fmla="*/ 428 w 855"/>
                <a:gd name="T9" fmla="*/ 339 h 426"/>
                <a:gd name="T10" fmla="*/ 466 w 855"/>
                <a:gd name="T11" fmla="*/ 329 h 426"/>
                <a:gd name="T12" fmla="*/ 501 w 855"/>
                <a:gd name="T13" fmla="*/ 339 h 426"/>
                <a:gd name="T14" fmla="*/ 536 w 855"/>
                <a:gd name="T15" fmla="*/ 356 h 426"/>
                <a:gd name="T16" fmla="*/ 553 w 855"/>
                <a:gd name="T17" fmla="*/ 425 h 426"/>
                <a:gd name="T18" fmla="*/ 565 w 855"/>
                <a:gd name="T19" fmla="*/ 321 h 426"/>
                <a:gd name="T20" fmla="*/ 673 w 855"/>
                <a:gd name="T21" fmla="*/ 235 h 426"/>
                <a:gd name="T22" fmla="*/ 677 w 855"/>
                <a:gd name="T23" fmla="*/ 238 h 426"/>
                <a:gd name="T24" fmla="*/ 670 w 855"/>
                <a:gd name="T25" fmla="*/ 194 h 426"/>
                <a:gd name="T26" fmla="*/ 690 w 855"/>
                <a:gd name="T27" fmla="*/ 172 h 426"/>
                <a:gd name="T28" fmla="*/ 683 w 855"/>
                <a:gd name="T29" fmla="*/ 199 h 426"/>
                <a:gd name="T30" fmla="*/ 699 w 855"/>
                <a:gd name="T31" fmla="*/ 191 h 426"/>
                <a:gd name="T32" fmla="*/ 711 w 855"/>
                <a:gd name="T33" fmla="*/ 174 h 426"/>
                <a:gd name="T34" fmla="*/ 772 w 855"/>
                <a:gd name="T35" fmla="*/ 132 h 426"/>
                <a:gd name="T36" fmla="*/ 793 w 855"/>
                <a:gd name="T37" fmla="*/ 129 h 426"/>
                <a:gd name="T38" fmla="*/ 800 w 855"/>
                <a:gd name="T39" fmla="*/ 98 h 426"/>
                <a:gd name="T40" fmla="*/ 854 w 855"/>
                <a:gd name="T41" fmla="*/ 73 h 426"/>
                <a:gd name="T42" fmla="*/ 855 w 855"/>
                <a:gd name="T43" fmla="*/ 41 h 426"/>
                <a:gd name="T44" fmla="*/ 787 w 855"/>
                <a:gd name="T45" fmla="*/ 78 h 426"/>
                <a:gd name="T46" fmla="*/ 715 w 855"/>
                <a:gd name="T47" fmla="*/ 102 h 426"/>
                <a:gd name="T48" fmla="*/ 623 w 855"/>
                <a:gd name="T49" fmla="*/ 136 h 426"/>
                <a:gd name="T50" fmla="*/ 601 w 855"/>
                <a:gd name="T51" fmla="*/ 132 h 426"/>
                <a:gd name="T52" fmla="*/ 625 w 855"/>
                <a:gd name="T53" fmla="*/ 94 h 426"/>
                <a:gd name="T54" fmla="*/ 626 w 855"/>
                <a:gd name="T55" fmla="*/ 70 h 426"/>
                <a:gd name="T56" fmla="*/ 575 w 855"/>
                <a:gd name="T57" fmla="*/ 94 h 426"/>
                <a:gd name="T58" fmla="*/ 540 w 855"/>
                <a:gd name="T59" fmla="*/ 134 h 426"/>
                <a:gd name="T60" fmla="*/ 571 w 855"/>
                <a:gd name="T61" fmla="*/ 78 h 426"/>
                <a:gd name="T62" fmla="*/ 623 w 855"/>
                <a:gd name="T63" fmla="*/ 61 h 426"/>
                <a:gd name="T64" fmla="*/ 622 w 855"/>
                <a:gd name="T65" fmla="*/ 50 h 426"/>
                <a:gd name="T66" fmla="*/ 581 w 855"/>
                <a:gd name="T67" fmla="*/ 51 h 426"/>
                <a:gd name="T68" fmla="*/ 584 w 855"/>
                <a:gd name="T69" fmla="*/ 34 h 426"/>
                <a:gd name="T70" fmla="*/ 520 w 855"/>
                <a:gd name="T71" fmla="*/ 47 h 426"/>
                <a:gd name="T72" fmla="*/ 507 w 855"/>
                <a:gd name="T73" fmla="*/ 13 h 426"/>
                <a:gd name="T74" fmla="*/ 123 w 855"/>
                <a:gd name="T75" fmla="*/ 7 h 426"/>
                <a:gd name="T76" fmla="*/ 101 w 855"/>
                <a:gd name="T77" fmla="*/ 32 h 426"/>
                <a:gd name="T78" fmla="*/ 89 w 855"/>
                <a:gd name="T79" fmla="*/ 16 h 426"/>
                <a:gd name="T80" fmla="*/ 28 w 855"/>
                <a:gd name="T81" fmla="*/ 113 h 426"/>
                <a:gd name="T82" fmla="*/ 6 w 855"/>
                <a:gd name="T83" fmla="*/ 169 h 426"/>
                <a:gd name="T84" fmla="*/ 0 w 855"/>
                <a:gd name="T85" fmla="*/ 199 h 426"/>
                <a:gd name="T86" fmla="*/ 5 w 855"/>
                <a:gd name="T87" fmla="*/ 216 h 426"/>
                <a:gd name="T88" fmla="*/ 12 w 855"/>
                <a:gd name="T89" fmla="*/ 250 h 426"/>
                <a:gd name="T90" fmla="*/ 35 w 855"/>
                <a:gd name="T91" fmla="*/ 273 h 426"/>
                <a:gd name="T92" fmla="*/ 78 w 855"/>
                <a:gd name="T93" fmla="*/ 292 h 426"/>
                <a:gd name="T94" fmla="*/ 212 w 855"/>
                <a:gd name="T95" fmla="*/ 329 h 426"/>
                <a:gd name="T96" fmla="*/ 231 w 855"/>
                <a:gd name="T97" fmla="*/ 356 h 426"/>
                <a:gd name="T98" fmla="*/ 282 w 855"/>
                <a:gd name="T99" fmla="*/ 40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5" h="426">
                  <a:moveTo>
                    <a:pt x="312" y="380"/>
                  </a:moveTo>
                  <a:lnTo>
                    <a:pt x="356" y="352"/>
                  </a:lnTo>
                  <a:lnTo>
                    <a:pt x="355" y="345"/>
                  </a:lnTo>
                  <a:lnTo>
                    <a:pt x="361" y="343"/>
                  </a:lnTo>
                  <a:lnTo>
                    <a:pt x="359" y="350"/>
                  </a:lnTo>
                  <a:lnTo>
                    <a:pt x="374" y="345"/>
                  </a:lnTo>
                  <a:lnTo>
                    <a:pt x="397" y="348"/>
                  </a:lnTo>
                  <a:lnTo>
                    <a:pt x="404" y="343"/>
                  </a:lnTo>
                  <a:lnTo>
                    <a:pt x="410" y="355"/>
                  </a:lnTo>
                  <a:lnTo>
                    <a:pt x="432" y="352"/>
                  </a:lnTo>
                  <a:lnTo>
                    <a:pt x="439" y="356"/>
                  </a:lnTo>
                  <a:lnTo>
                    <a:pt x="442" y="355"/>
                  </a:lnTo>
                  <a:lnTo>
                    <a:pt x="437" y="349"/>
                  </a:lnTo>
                  <a:lnTo>
                    <a:pt x="444" y="339"/>
                  </a:lnTo>
                  <a:lnTo>
                    <a:pt x="428" y="339"/>
                  </a:lnTo>
                  <a:lnTo>
                    <a:pt x="434" y="331"/>
                  </a:lnTo>
                  <a:lnTo>
                    <a:pt x="439" y="334"/>
                  </a:lnTo>
                  <a:lnTo>
                    <a:pt x="466" y="329"/>
                  </a:lnTo>
                  <a:lnTo>
                    <a:pt x="466" y="334"/>
                  </a:lnTo>
                  <a:lnTo>
                    <a:pt x="489" y="331"/>
                  </a:lnTo>
                  <a:lnTo>
                    <a:pt x="501" y="339"/>
                  </a:lnTo>
                  <a:lnTo>
                    <a:pt x="501" y="345"/>
                  </a:lnTo>
                  <a:lnTo>
                    <a:pt x="524" y="339"/>
                  </a:lnTo>
                  <a:lnTo>
                    <a:pt x="536" y="356"/>
                  </a:lnTo>
                  <a:lnTo>
                    <a:pt x="533" y="391"/>
                  </a:lnTo>
                  <a:lnTo>
                    <a:pt x="547" y="426"/>
                  </a:lnTo>
                  <a:lnTo>
                    <a:pt x="553" y="425"/>
                  </a:lnTo>
                  <a:lnTo>
                    <a:pt x="565" y="412"/>
                  </a:lnTo>
                  <a:lnTo>
                    <a:pt x="569" y="393"/>
                  </a:lnTo>
                  <a:lnTo>
                    <a:pt x="565" y="321"/>
                  </a:lnTo>
                  <a:lnTo>
                    <a:pt x="585" y="296"/>
                  </a:lnTo>
                  <a:lnTo>
                    <a:pt x="667" y="245"/>
                  </a:lnTo>
                  <a:lnTo>
                    <a:pt x="673" y="235"/>
                  </a:lnTo>
                  <a:lnTo>
                    <a:pt x="660" y="235"/>
                  </a:lnTo>
                  <a:lnTo>
                    <a:pt x="671" y="232"/>
                  </a:lnTo>
                  <a:lnTo>
                    <a:pt x="677" y="238"/>
                  </a:lnTo>
                  <a:lnTo>
                    <a:pt x="671" y="213"/>
                  </a:lnTo>
                  <a:lnTo>
                    <a:pt x="677" y="200"/>
                  </a:lnTo>
                  <a:lnTo>
                    <a:pt x="670" y="194"/>
                  </a:lnTo>
                  <a:lnTo>
                    <a:pt x="677" y="196"/>
                  </a:lnTo>
                  <a:lnTo>
                    <a:pt x="685" y="174"/>
                  </a:lnTo>
                  <a:lnTo>
                    <a:pt x="690" y="172"/>
                  </a:lnTo>
                  <a:lnTo>
                    <a:pt x="680" y="191"/>
                  </a:lnTo>
                  <a:lnTo>
                    <a:pt x="685" y="194"/>
                  </a:lnTo>
                  <a:lnTo>
                    <a:pt x="683" y="199"/>
                  </a:lnTo>
                  <a:lnTo>
                    <a:pt x="688" y="199"/>
                  </a:lnTo>
                  <a:lnTo>
                    <a:pt x="682" y="212"/>
                  </a:lnTo>
                  <a:lnTo>
                    <a:pt x="699" y="191"/>
                  </a:lnTo>
                  <a:lnTo>
                    <a:pt x="698" y="172"/>
                  </a:lnTo>
                  <a:lnTo>
                    <a:pt x="702" y="181"/>
                  </a:lnTo>
                  <a:lnTo>
                    <a:pt x="711" y="174"/>
                  </a:lnTo>
                  <a:lnTo>
                    <a:pt x="728" y="149"/>
                  </a:lnTo>
                  <a:lnTo>
                    <a:pt x="768" y="139"/>
                  </a:lnTo>
                  <a:lnTo>
                    <a:pt x="772" y="132"/>
                  </a:lnTo>
                  <a:lnTo>
                    <a:pt x="774" y="137"/>
                  </a:lnTo>
                  <a:lnTo>
                    <a:pt x="790" y="134"/>
                  </a:lnTo>
                  <a:lnTo>
                    <a:pt x="793" y="129"/>
                  </a:lnTo>
                  <a:lnTo>
                    <a:pt x="784" y="132"/>
                  </a:lnTo>
                  <a:lnTo>
                    <a:pt x="779" y="123"/>
                  </a:lnTo>
                  <a:lnTo>
                    <a:pt x="800" y="98"/>
                  </a:lnTo>
                  <a:lnTo>
                    <a:pt x="825" y="86"/>
                  </a:lnTo>
                  <a:lnTo>
                    <a:pt x="844" y="83"/>
                  </a:lnTo>
                  <a:lnTo>
                    <a:pt x="854" y="73"/>
                  </a:lnTo>
                  <a:lnTo>
                    <a:pt x="855" y="73"/>
                  </a:lnTo>
                  <a:lnTo>
                    <a:pt x="850" y="64"/>
                  </a:lnTo>
                  <a:lnTo>
                    <a:pt x="855" y="41"/>
                  </a:lnTo>
                  <a:lnTo>
                    <a:pt x="835" y="34"/>
                  </a:lnTo>
                  <a:lnTo>
                    <a:pt x="806" y="72"/>
                  </a:lnTo>
                  <a:lnTo>
                    <a:pt x="787" y="78"/>
                  </a:lnTo>
                  <a:lnTo>
                    <a:pt x="744" y="78"/>
                  </a:lnTo>
                  <a:lnTo>
                    <a:pt x="723" y="88"/>
                  </a:lnTo>
                  <a:lnTo>
                    <a:pt x="715" y="102"/>
                  </a:lnTo>
                  <a:lnTo>
                    <a:pt x="671" y="105"/>
                  </a:lnTo>
                  <a:lnTo>
                    <a:pt x="673" y="113"/>
                  </a:lnTo>
                  <a:lnTo>
                    <a:pt x="623" y="136"/>
                  </a:lnTo>
                  <a:lnTo>
                    <a:pt x="606" y="137"/>
                  </a:lnTo>
                  <a:lnTo>
                    <a:pt x="599" y="132"/>
                  </a:lnTo>
                  <a:lnTo>
                    <a:pt x="601" y="132"/>
                  </a:lnTo>
                  <a:lnTo>
                    <a:pt x="625" y="110"/>
                  </a:lnTo>
                  <a:lnTo>
                    <a:pt x="623" y="110"/>
                  </a:lnTo>
                  <a:lnTo>
                    <a:pt x="625" y="94"/>
                  </a:lnTo>
                  <a:lnTo>
                    <a:pt x="607" y="101"/>
                  </a:lnTo>
                  <a:lnTo>
                    <a:pt x="622" y="86"/>
                  </a:lnTo>
                  <a:lnTo>
                    <a:pt x="626" y="70"/>
                  </a:lnTo>
                  <a:lnTo>
                    <a:pt x="607" y="64"/>
                  </a:lnTo>
                  <a:lnTo>
                    <a:pt x="588" y="78"/>
                  </a:lnTo>
                  <a:lnTo>
                    <a:pt x="575" y="94"/>
                  </a:lnTo>
                  <a:lnTo>
                    <a:pt x="561" y="126"/>
                  </a:lnTo>
                  <a:lnTo>
                    <a:pt x="547" y="134"/>
                  </a:lnTo>
                  <a:lnTo>
                    <a:pt x="540" y="134"/>
                  </a:lnTo>
                  <a:lnTo>
                    <a:pt x="540" y="126"/>
                  </a:lnTo>
                  <a:lnTo>
                    <a:pt x="547" y="108"/>
                  </a:lnTo>
                  <a:lnTo>
                    <a:pt x="571" y="78"/>
                  </a:lnTo>
                  <a:lnTo>
                    <a:pt x="558" y="83"/>
                  </a:lnTo>
                  <a:lnTo>
                    <a:pt x="581" y="63"/>
                  </a:lnTo>
                  <a:lnTo>
                    <a:pt x="623" y="61"/>
                  </a:lnTo>
                  <a:lnTo>
                    <a:pt x="625" y="54"/>
                  </a:lnTo>
                  <a:lnTo>
                    <a:pt x="626" y="54"/>
                  </a:lnTo>
                  <a:lnTo>
                    <a:pt x="622" y="50"/>
                  </a:lnTo>
                  <a:lnTo>
                    <a:pt x="616" y="50"/>
                  </a:lnTo>
                  <a:lnTo>
                    <a:pt x="617" y="45"/>
                  </a:lnTo>
                  <a:lnTo>
                    <a:pt x="581" y="51"/>
                  </a:lnTo>
                  <a:lnTo>
                    <a:pt x="581" y="45"/>
                  </a:lnTo>
                  <a:lnTo>
                    <a:pt x="569" y="45"/>
                  </a:lnTo>
                  <a:lnTo>
                    <a:pt x="584" y="34"/>
                  </a:lnTo>
                  <a:lnTo>
                    <a:pt x="539" y="50"/>
                  </a:lnTo>
                  <a:lnTo>
                    <a:pt x="537" y="42"/>
                  </a:lnTo>
                  <a:lnTo>
                    <a:pt x="520" y="47"/>
                  </a:lnTo>
                  <a:lnTo>
                    <a:pt x="561" y="26"/>
                  </a:lnTo>
                  <a:lnTo>
                    <a:pt x="562" y="25"/>
                  </a:lnTo>
                  <a:lnTo>
                    <a:pt x="507" y="13"/>
                  </a:lnTo>
                  <a:lnTo>
                    <a:pt x="504" y="0"/>
                  </a:lnTo>
                  <a:lnTo>
                    <a:pt x="495" y="7"/>
                  </a:lnTo>
                  <a:lnTo>
                    <a:pt x="123" y="7"/>
                  </a:lnTo>
                  <a:lnTo>
                    <a:pt x="123" y="13"/>
                  </a:lnTo>
                  <a:lnTo>
                    <a:pt x="108" y="32"/>
                  </a:lnTo>
                  <a:lnTo>
                    <a:pt x="101" y="32"/>
                  </a:lnTo>
                  <a:lnTo>
                    <a:pt x="111" y="26"/>
                  </a:lnTo>
                  <a:lnTo>
                    <a:pt x="107" y="22"/>
                  </a:lnTo>
                  <a:lnTo>
                    <a:pt x="89" y="16"/>
                  </a:lnTo>
                  <a:lnTo>
                    <a:pt x="85" y="22"/>
                  </a:lnTo>
                  <a:lnTo>
                    <a:pt x="73" y="56"/>
                  </a:lnTo>
                  <a:lnTo>
                    <a:pt x="28" y="113"/>
                  </a:lnTo>
                  <a:lnTo>
                    <a:pt x="21" y="137"/>
                  </a:lnTo>
                  <a:lnTo>
                    <a:pt x="2" y="158"/>
                  </a:lnTo>
                  <a:lnTo>
                    <a:pt x="6" y="169"/>
                  </a:lnTo>
                  <a:lnTo>
                    <a:pt x="0" y="183"/>
                  </a:lnTo>
                  <a:lnTo>
                    <a:pt x="6" y="193"/>
                  </a:lnTo>
                  <a:lnTo>
                    <a:pt x="0" y="199"/>
                  </a:lnTo>
                  <a:lnTo>
                    <a:pt x="13" y="197"/>
                  </a:lnTo>
                  <a:lnTo>
                    <a:pt x="3" y="212"/>
                  </a:lnTo>
                  <a:lnTo>
                    <a:pt x="5" y="216"/>
                  </a:lnTo>
                  <a:lnTo>
                    <a:pt x="9" y="216"/>
                  </a:lnTo>
                  <a:lnTo>
                    <a:pt x="2" y="228"/>
                  </a:lnTo>
                  <a:lnTo>
                    <a:pt x="12" y="250"/>
                  </a:lnTo>
                  <a:lnTo>
                    <a:pt x="7" y="259"/>
                  </a:lnTo>
                  <a:lnTo>
                    <a:pt x="35" y="267"/>
                  </a:lnTo>
                  <a:lnTo>
                    <a:pt x="35" y="273"/>
                  </a:lnTo>
                  <a:lnTo>
                    <a:pt x="44" y="280"/>
                  </a:lnTo>
                  <a:lnTo>
                    <a:pt x="45" y="296"/>
                  </a:lnTo>
                  <a:lnTo>
                    <a:pt x="78" y="292"/>
                  </a:lnTo>
                  <a:lnTo>
                    <a:pt x="127" y="317"/>
                  </a:lnTo>
                  <a:lnTo>
                    <a:pt x="199" y="310"/>
                  </a:lnTo>
                  <a:lnTo>
                    <a:pt x="212" y="329"/>
                  </a:lnTo>
                  <a:lnTo>
                    <a:pt x="212" y="343"/>
                  </a:lnTo>
                  <a:lnTo>
                    <a:pt x="222" y="355"/>
                  </a:lnTo>
                  <a:lnTo>
                    <a:pt x="231" y="356"/>
                  </a:lnTo>
                  <a:lnTo>
                    <a:pt x="242" y="343"/>
                  </a:lnTo>
                  <a:lnTo>
                    <a:pt x="261" y="345"/>
                  </a:lnTo>
                  <a:lnTo>
                    <a:pt x="282" y="403"/>
                  </a:lnTo>
                  <a:lnTo>
                    <a:pt x="308" y="412"/>
                  </a:lnTo>
                  <a:lnTo>
                    <a:pt x="312" y="38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16" name="Freeform 7326"/>
            <p:cNvSpPr>
              <a:spLocks/>
            </p:cNvSpPr>
            <p:nvPr/>
          </p:nvSpPr>
          <p:spPr bwMode="gray">
            <a:xfrm>
              <a:off x="4113718" y="3709105"/>
              <a:ext cx="93328" cy="110993"/>
            </a:xfrm>
            <a:custGeom>
              <a:avLst/>
              <a:gdLst>
                <a:gd name="T0" fmla="*/ 43 w 63"/>
                <a:gd name="T1" fmla="*/ 60 h 73"/>
                <a:gd name="T2" fmla="*/ 33 w 63"/>
                <a:gd name="T3" fmla="*/ 73 h 73"/>
                <a:gd name="T4" fmla="*/ 3 w 63"/>
                <a:gd name="T5" fmla="*/ 63 h 73"/>
                <a:gd name="T6" fmla="*/ 0 w 63"/>
                <a:gd name="T7" fmla="*/ 57 h 73"/>
                <a:gd name="T8" fmla="*/ 16 w 63"/>
                <a:gd name="T9" fmla="*/ 31 h 73"/>
                <a:gd name="T10" fmla="*/ 31 w 63"/>
                <a:gd name="T11" fmla="*/ 28 h 73"/>
                <a:gd name="T12" fmla="*/ 21 w 63"/>
                <a:gd name="T13" fmla="*/ 9 h 73"/>
                <a:gd name="T14" fmla="*/ 33 w 63"/>
                <a:gd name="T15" fmla="*/ 0 h 73"/>
                <a:gd name="T16" fmla="*/ 54 w 63"/>
                <a:gd name="T17" fmla="*/ 0 h 73"/>
                <a:gd name="T18" fmla="*/ 49 w 63"/>
                <a:gd name="T19" fmla="*/ 30 h 73"/>
                <a:gd name="T20" fmla="*/ 54 w 63"/>
                <a:gd name="T21" fmla="*/ 34 h 73"/>
                <a:gd name="T22" fmla="*/ 63 w 63"/>
                <a:gd name="T23" fmla="*/ 38 h 73"/>
                <a:gd name="T24" fmla="*/ 43 w 63"/>
                <a:gd name="T25" fmla="*/ 6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73">
                  <a:moveTo>
                    <a:pt x="43" y="60"/>
                  </a:moveTo>
                  <a:lnTo>
                    <a:pt x="33" y="73"/>
                  </a:lnTo>
                  <a:lnTo>
                    <a:pt x="3" y="63"/>
                  </a:lnTo>
                  <a:lnTo>
                    <a:pt x="0" y="57"/>
                  </a:lnTo>
                  <a:lnTo>
                    <a:pt x="16" y="31"/>
                  </a:lnTo>
                  <a:lnTo>
                    <a:pt x="31" y="28"/>
                  </a:lnTo>
                  <a:lnTo>
                    <a:pt x="21" y="9"/>
                  </a:lnTo>
                  <a:lnTo>
                    <a:pt x="33" y="0"/>
                  </a:lnTo>
                  <a:lnTo>
                    <a:pt x="54" y="0"/>
                  </a:lnTo>
                  <a:lnTo>
                    <a:pt x="49" y="30"/>
                  </a:lnTo>
                  <a:lnTo>
                    <a:pt x="54" y="34"/>
                  </a:lnTo>
                  <a:lnTo>
                    <a:pt x="63" y="38"/>
                  </a:lnTo>
                  <a:lnTo>
                    <a:pt x="43" y="6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17" name="Freeform 7327"/>
            <p:cNvSpPr>
              <a:spLocks/>
            </p:cNvSpPr>
            <p:nvPr/>
          </p:nvSpPr>
          <p:spPr bwMode="gray">
            <a:xfrm>
              <a:off x="4113718" y="3709105"/>
              <a:ext cx="93328" cy="110993"/>
            </a:xfrm>
            <a:custGeom>
              <a:avLst/>
              <a:gdLst>
                <a:gd name="T0" fmla="*/ 43 w 63"/>
                <a:gd name="T1" fmla="*/ 60 h 73"/>
                <a:gd name="T2" fmla="*/ 33 w 63"/>
                <a:gd name="T3" fmla="*/ 73 h 73"/>
                <a:gd name="T4" fmla="*/ 3 w 63"/>
                <a:gd name="T5" fmla="*/ 63 h 73"/>
                <a:gd name="T6" fmla="*/ 0 w 63"/>
                <a:gd name="T7" fmla="*/ 57 h 73"/>
                <a:gd name="T8" fmla="*/ 16 w 63"/>
                <a:gd name="T9" fmla="*/ 31 h 73"/>
                <a:gd name="T10" fmla="*/ 31 w 63"/>
                <a:gd name="T11" fmla="*/ 28 h 73"/>
                <a:gd name="T12" fmla="*/ 21 w 63"/>
                <a:gd name="T13" fmla="*/ 9 h 73"/>
                <a:gd name="T14" fmla="*/ 33 w 63"/>
                <a:gd name="T15" fmla="*/ 0 h 73"/>
                <a:gd name="T16" fmla="*/ 54 w 63"/>
                <a:gd name="T17" fmla="*/ 0 h 73"/>
                <a:gd name="T18" fmla="*/ 49 w 63"/>
                <a:gd name="T19" fmla="*/ 30 h 73"/>
                <a:gd name="T20" fmla="*/ 54 w 63"/>
                <a:gd name="T21" fmla="*/ 34 h 73"/>
                <a:gd name="T22" fmla="*/ 63 w 63"/>
                <a:gd name="T23" fmla="*/ 38 h 73"/>
                <a:gd name="T24" fmla="*/ 43 w 63"/>
                <a:gd name="T25" fmla="*/ 6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73">
                  <a:moveTo>
                    <a:pt x="43" y="60"/>
                  </a:moveTo>
                  <a:lnTo>
                    <a:pt x="33" y="73"/>
                  </a:lnTo>
                  <a:lnTo>
                    <a:pt x="3" y="63"/>
                  </a:lnTo>
                  <a:lnTo>
                    <a:pt x="0" y="57"/>
                  </a:lnTo>
                  <a:lnTo>
                    <a:pt x="16" y="31"/>
                  </a:lnTo>
                  <a:lnTo>
                    <a:pt x="31" y="28"/>
                  </a:lnTo>
                  <a:lnTo>
                    <a:pt x="21" y="9"/>
                  </a:lnTo>
                  <a:lnTo>
                    <a:pt x="33" y="0"/>
                  </a:lnTo>
                  <a:lnTo>
                    <a:pt x="54" y="0"/>
                  </a:lnTo>
                  <a:lnTo>
                    <a:pt x="49" y="30"/>
                  </a:lnTo>
                  <a:lnTo>
                    <a:pt x="54" y="34"/>
                  </a:lnTo>
                  <a:lnTo>
                    <a:pt x="63" y="38"/>
                  </a:lnTo>
                  <a:lnTo>
                    <a:pt x="43" y="6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18" name="Freeform 7328"/>
            <p:cNvSpPr>
              <a:spLocks/>
            </p:cNvSpPr>
            <p:nvPr/>
          </p:nvSpPr>
          <p:spPr bwMode="gray">
            <a:xfrm>
              <a:off x="4162603" y="3800332"/>
              <a:ext cx="51849" cy="36490"/>
            </a:xfrm>
            <a:custGeom>
              <a:avLst/>
              <a:gdLst>
                <a:gd name="T0" fmla="*/ 35 w 35"/>
                <a:gd name="T1" fmla="*/ 13 h 24"/>
                <a:gd name="T2" fmla="*/ 10 w 35"/>
                <a:gd name="T3" fmla="*/ 0 h 24"/>
                <a:gd name="T4" fmla="*/ 0 w 35"/>
                <a:gd name="T5" fmla="*/ 13 h 24"/>
                <a:gd name="T6" fmla="*/ 4 w 35"/>
                <a:gd name="T7" fmla="*/ 19 h 24"/>
                <a:gd name="T8" fmla="*/ 32 w 35"/>
                <a:gd name="T9" fmla="*/ 24 h 24"/>
                <a:gd name="T10" fmla="*/ 35 w 35"/>
                <a:gd name="T11" fmla="*/ 19 h 24"/>
                <a:gd name="T12" fmla="*/ 35 w 35"/>
                <a:gd name="T13" fmla="*/ 13 h 24"/>
              </a:gdLst>
              <a:ahLst/>
              <a:cxnLst>
                <a:cxn ang="0">
                  <a:pos x="T0" y="T1"/>
                </a:cxn>
                <a:cxn ang="0">
                  <a:pos x="T2" y="T3"/>
                </a:cxn>
                <a:cxn ang="0">
                  <a:pos x="T4" y="T5"/>
                </a:cxn>
                <a:cxn ang="0">
                  <a:pos x="T6" y="T7"/>
                </a:cxn>
                <a:cxn ang="0">
                  <a:pos x="T8" y="T9"/>
                </a:cxn>
                <a:cxn ang="0">
                  <a:pos x="T10" y="T11"/>
                </a:cxn>
                <a:cxn ang="0">
                  <a:pos x="T12" y="T13"/>
                </a:cxn>
              </a:cxnLst>
              <a:rect l="0" t="0" r="r" b="b"/>
              <a:pathLst>
                <a:path w="35" h="24">
                  <a:moveTo>
                    <a:pt x="35" y="13"/>
                  </a:moveTo>
                  <a:lnTo>
                    <a:pt x="10" y="0"/>
                  </a:lnTo>
                  <a:lnTo>
                    <a:pt x="0" y="13"/>
                  </a:lnTo>
                  <a:lnTo>
                    <a:pt x="4" y="19"/>
                  </a:lnTo>
                  <a:lnTo>
                    <a:pt x="32" y="24"/>
                  </a:lnTo>
                  <a:lnTo>
                    <a:pt x="35" y="19"/>
                  </a:lnTo>
                  <a:lnTo>
                    <a:pt x="35" y="1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19" name="Freeform 7329"/>
            <p:cNvSpPr>
              <a:spLocks/>
            </p:cNvSpPr>
            <p:nvPr/>
          </p:nvSpPr>
          <p:spPr bwMode="gray">
            <a:xfrm>
              <a:off x="4162603" y="3800332"/>
              <a:ext cx="51849" cy="36490"/>
            </a:xfrm>
            <a:custGeom>
              <a:avLst/>
              <a:gdLst>
                <a:gd name="T0" fmla="*/ 35 w 35"/>
                <a:gd name="T1" fmla="*/ 13 h 24"/>
                <a:gd name="T2" fmla="*/ 10 w 35"/>
                <a:gd name="T3" fmla="*/ 0 h 24"/>
                <a:gd name="T4" fmla="*/ 0 w 35"/>
                <a:gd name="T5" fmla="*/ 13 h 24"/>
                <a:gd name="T6" fmla="*/ 4 w 35"/>
                <a:gd name="T7" fmla="*/ 19 h 24"/>
                <a:gd name="T8" fmla="*/ 32 w 35"/>
                <a:gd name="T9" fmla="*/ 24 h 24"/>
                <a:gd name="T10" fmla="*/ 35 w 35"/>
                <a:gd name="T11" fmla="*/ 19 h 24"/>
                <a:gd name="T12" fmla="*/ 35 w 35"/>
                <a:gd name="T13" fmla="*/ 13 h 24"/>
              </a:gdLst>
              <a:ahLst/>
              <a:cxnLst>
                <a:cxn ang="0">
                  <a:pos x="T0" y="T1"/>
                </a:cxn>
                <a:cxn ang="0">
                  <a:pos x="T2" y="T3"/>
                </a:cxn>
                <a:cxn ang="0">
                  <a:pos x="T4" y="T5"/>
                </a:cxn>
                <a:cxn ang="0">
                  <a:pos x="T6" y="T7"/>
                </a:cxn>
                <a:cxn ang="0">
                  <a:pos x="T8" y="T9"/>
                </a:cxn>
                <a:cxn ang="0">
                  <a:pos x="T10" y="T11"/>
                </a:cxn>
                <a:cxn ang="0">
                  <a:pos x="T12" y="T13"/>
                </a:cxn>
              </a:cxnLst>
              <a:rect l="0" t="0" r="r" b="b"/>
              <a:pathLst>
                <a:path w="35" h="24">
                  <a:moveTo>
                    <a:pt x="35" y="13"/>
                  </a:moveTo>
                  <a:lnTo>
                    <a:pt x="10" y="0"/>
                  </a:lnTo>
                  <a:lnTo>
                    <a:pt x="0" y="13"/>
                  </a:lnTo>
                  <a:lnTo>
                    <a:pt x="4" y="19"/>
                  </a:lnTo>
                  <a:lnTo>
                    <a:pt x="32" y="24"/>
                  </a:lnTo>
                  <a:lnTo>
                    <a:pt x="35" y="19"/>
                  </a:lnTo>
                  <a:lnTo>
                    <a:pt x="35" y="1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20" name="Freeform 7330"/>
            <p:cNvSpPr>
              <a:spLocks/>
            </p:cNvSpPr>
            <p:nvPr/>
          </p:nvSpPr>
          <p:spPr bwMode="gray">
            <a:xfrm>
              <a:off x="4380369" y="3940213"/>
              <a:ext cx="13333" cy="15205"/>
            </a:xfrm>
            <a:custGeom>
              <a:avLst/>
              <a:gdLst>
                <a:gd name="T0" fmla="*/ 0 w 9"/>
                <a:gd name="T1" fmla="*/ 0 h 10"/>
                <a:gd name="T2" fmla="*/ 3 w 9"/>
                <a:gd name="T3" fmla="*/ 0 h 10"/>
                <a:gd name="T4" fmla="*/ 9 w 9"/>
                <a:gd name="T5" fmla="*/ 7 h 10"/>
                <a:gd name="T6" fmla="*/ 7 w 9"/>
                <a:gd name="T7" fmla="*/ 10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3" y="0"/>
                  </a:lnTo>
                  <a:lnTo>
                    <a:pt x="9" y="7"/>
                  </a:lnTo>
                  <a:lnTo>
                    <a:pt x="7" y="1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21" name="Freeform 7331"/>
            <p:cNvSpPr>
              <a:spLocks/>
            </p:cNvSpPr>
            <p:nvPr/>
          </p:nvSpPr>
          <p:spPr bwMode="gray">
            <a:xfrm>
              <a:off x="4380369" y="3940213"/>
              <a:ext cx="13333" cy="15205"/>
            </a:xfrm>
            <a:custGeom>
              <a:avLst/>
              <a:gdLst>
                <a:gd name="T0" fmla="*/ 0 w 9"/>
                <a:gd name="T1" fmla="*/ 0 h 10"/>
                <a:gd name="T2" fmla="*/ 3 w 9"/>
                <a:gd name="T3" fmla="*/ 0 h 10"/>
                <a:gd name="T4" fmla="*/ 9 w 9"/>
                <a:gd name="T5" fmla="*/ 7 h 10"/>
                <a:gd name="T6" fmla="*/ 7 w 9"/>
                <a:gd name="T7" fmla="*/ 10 h 10"/>
                <a:gd name="T8" fmla="*/ 0 w 9"/>
                <a:gd name="T9" fmla="*/ 0 h 10"/>
              </a:gdLst>
              <a:ahLst/>
              <a:cxnLst>
                <a:cxn ang="0">
                  <a:pos x="T0" y="T1"/>
                </a:cxn>
                <a:cxn ang="0">
                  <a:pos x="T2" y="T3"/>
                </a:cxn>
                <a:cxn ang="0">
                  <a:pos x="T4" y="T5"/>
                </a:cxn>
                <a:cxn ang="0">
                  <a:pos x="T6" y="T7"/>
                </a:cxn>
                <a:cxn ang="0">
                  <a:pos x="T8" y="T9"/>
                </a:cxn>
              </a:cxnLst>
              <a:rect l="0" t="0" r="r" b="b"/>
              <a:pathLst>
                <a:path w="9" h="10">
                  <a:moveTo>
                    <a:pt x="0" y="0"/>
                  </a:moveTo>
                  <a:lnTo>
                    <a:pt x="3" y="0"/>
                  </a:lnTo>
                  <a:lnTo>
                    <a:pt x="9" y="7"/>
                  </a:lnTo>
                  <a:lnTo>
                    <a:pt x="7" y="10"/>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22" name="Freeform 7332"/>
            <p:cNvSpPr>
              <a:spLocks/>
            </p:cNvSpPr>
            <p:nvPr/>
          </p:nvSpPr>
          <p:spPr bwMode="gray">
            <a:xfrm>
              <a:off x="4384814" y="3931090"/>
              <a:ext cx="60737" cy="62338"/>
            </a:xfrm>
            <a:custGeom>
              <a:avLst/>
              <a:gdLst>
                <a:gd name="T0" fmla="*/ 38 w 41"/>
                <a:gd name="T1" fmla="*/ 18 h 41"/>
                <a:gd name="T2" fmla="*/ 26 w 41"/>
                <a:gd name="T3" fmla="*/ 5 h 41"/>
                <a:gd name="T4" fmla="*/ 13 w 41"/>
                <a:gd name="T5" fmla="*/ 0 h 41"/>
                <a:gd name="T6" fmla="*/ 0 w 41"/>
                <a:gd name="T7" fmla="*/ 6 h 41"/>
                <a:gd name="T8" fmla="*/ 6 w 41"/>
                <a:gd name="T9" fmla="*/ 13 h 41"/>
                <a:gd name="T10" fmla="*/ 26 w 41"/>
                <a:gd name="T11" fmla="*/ 22 h 41"/>
                <a:gd name="T12" fmla="*/ 22 w 41"/>
                <a:gd name="T13" fmla="*/ 30 h 41"/>
                <a:gd name="T14" fmla="*/ 29 w 41"/>
                <a:gd name="T15" fmla="*/ 41 h 41"/>
                <a:gd name="T16" fmla="*/ 41 w 41"/>
                <a:gd name="T17" fmla="*/ 27 h 41"/>
                <a:gd name="T18" fmla="*/ 38 w 41"/>
                <a:gd name="T19"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1">
                  <a:moveTo>
                    <a:pt x="38" y="18"/>
                  </a:moveTo>
                  <a:lnTo>
                    <a:pt x="26" y="5"/>
                  </a:lnTo>
                  <a:lnTo>
                    <a:pt x="13" y="0"/>
                  </a:lnTo>
                  <a:lnTo>
                    <a:pt x="0" y="6"/>
                  </a:lnTo>
                  <a:lnTo>
                    <a:pt x="6" y="13"/>
                  </a:lnTo>
                  <a:lnTo>
                    <a:pt x="26" y="22"/>
                  </a:lnTo>
                  <a:lnTo>
                    <a:pt x="22" y="30"/>
                  </a:lnTo>
                  <a:lnTo>
                    <a:pt x="29" y="41"/>
                  </a:lnTo>
                  <a:lnTo>
                    <a:pt x="41" y="27"/>
                  </a:lnTo>
                  <a:lnTo>
                    <a:pt x="38" y="1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23" name="Freeform 7333"/>
            <p:cNvSpPr>
              <a:spLocks/>
            </p:cNvSpPr>
            <p:nvPr/>
          </p:nvSpPr>
          <p:spPr bwMode="gray">
            <a:xfrm>
              <a:off x="4384814" y="3931090"/>
              <a:ext cx="60737" cy="62338"/>
            </a:xfrm>
            <a:custGeom>
              <a:avLst/>
              <a:gdLst>
                <a:gd name="T0" fmla="*/ 38 w 41"/>
                <a:gd name="T1" fmla="*/ 18 h 41"/>
                <a:gd name="T2" fmla="*/ 26 w 41"/>
                <a:gd name="T3" fmla="*/ 5 h 41"/>
                <a:gd name="T4" fmla="*/ 13 w 41"/>
                <a:gd name="T5" fmla="*/ 0 h 41"/>
                <a:gd name="T6" fmla="*/ 0 w 41"/>
                <a:gd name="T7" fmla="*/ 6 h 41"/>
                <a:gd name="T8" fmla="*/ 6 w 41"/>
                <a:gd name="T9" fmla="*/ 13 h 41"/>
                <a:gd name="T10" fmla="*/ 26 w 41"/>
                <a:gd name="T11" fmla="*/ 22 h 41"/>
                <a:gd name="T12" fmla="*/ 22 w 41"/>
                <a:gd name="T13" fmla="*/ 30 h 41"/>
                <a:gd name="T14" fmla="*/ 29 w 41"/>
                <a:gd name="T15" fmla="*/ 41 h 41"/>
                <a:gd name="T16" fmla="*/ 41 w 41"/>
                <a:gd name="T17" fmla="*/ 27 h 41"/>
                <a:gd name="T18" fmla="*/ 38 w 41"/>
                <a:gd name="T19"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1">
                  <a:moveTo>
                    <a:pt x="38" y="18"/>
                  </a:moveTo>
                  <a:lnTo>
                    <a:pt x="26" y="5"/>
                  </a:lnTo>
                  <a:lnTo>
                    <a:pt x="13" y="0"/>
                  </a:lnTo>
                  <a:lnTo>
                    <a:pt x="0" y="6"/>
                  </a:lnTo>
                  <a:lnTo>
                    <a:pt x="6" y="13"/>
                  </a:lnTo>
                  <a:lnTo>
                    <a:pt x="26" y="22"/>
                  </a:lnTo>
                  <a:lnTo>
                    <a:pt x="22" y="30"/>
                  </a:lnTo>
                  <a:lnTo>
                    <a:pt x="29" y="41"/>
                  </a:lnTo>
                  <a:lnTo>
                    <a:pt x="41" y="27"/>
                  </a:lnTo>
                  <a:lnTo>
                    <a:pt x="38" y="1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24" name="Freeform 7334"/>
            <p:cNvSpPr>
              <a:spLocks/>
            </p:cNvSpPr>
            <p:nvPr/>
          </p:nvSpPr>
          <p:spPr bwMode="gray">
            <a:xfrm>
              <a:off x="4313706" y="3931090"/>
              <a:ext cx="77032" cy="65379"/>
            </a:xfrm>
            <a:custGeom>
              <a:avLst/>
              <a:gdLst>
                <a:gd name="T0" fmla="*/ 1 w 52"/>
                <a:gd name="T1" fmla="*/ 2 h 43"/>
                <a:gd name="T2" fmla="*/ 7 w 52"/>
                <a:gd name="T3" fmla="*/ 0 h 43"/>
                <a:gd name="T4" fmla="*/ 13 w 52"/>
                <a:gd name="T5" fmla="*/ 11 h 43"/>
                <a:gd name="T6" fmla="*/ 23 w 52"/>
                <a:gd name="T7" fmla="*/ 16 h 43"/>
                <a:gd name="T8" fmla="*/ 45 w 52"/>
                <a:gd name="T9" fmla="*/ 6 h 43"/>
                <a:gd name="T10" fmla="*/ 52 w 52"/>
                <a:gd name="T11" fmla="*/ 16 h 43"/>
                <a:gd name="T12" fmla="*/ 36 w 52"/>
                <a:gd name="T13" fmla="*/ 25 h 43"/>
                <a:gd name="T14" fmla="*/ 45 w 52"/>
                <a:gd name="T15" fmla="*/ 37 h 43"/>
                <a:gd name="T16" fmla="*/ 29 w 52"/>
                <a:gd name="T17" fmla="*/ 43 h 43"/>
                <a:gd name="T18" fmla="*/ 29 w 52"/>
                <a:gd name="T19" fmla="*/ 32 h 43"/>
                <a:gd name="T20" fmla="*/ 0 w 52"/>
                <a:gd name="T21" fmla="*/ 24 h 43"/>
                <a:gd name="T22" fmla="*/ 1 w 52"/>
                <a:gd name="T23"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43">
                  <a:moveTo>
                    <a:pt x="1" y="2"/>
                  </a:moveTo>
                  <a:lnTo>
                    <a:pt x="7" y="0"/>
                  </a:lnTo>
                  <a:lnTo>
                    <a:pt x="13" y="11"/>
                  </a:lnTo>
                  <a:lnTo>
                    <a:pt x="23" y="16"/>
                  </a:lnTo>
                  <a:lnTo>
                    <a:pt x="45" y="6"/>
                  </a:lnTo>
                  <a:lnTo>
                    <a:pt x="52" y="16"/>
                  </a:lnTo>
                  <a:lnTo>
                    <a:pt x="36" y="25"/>
                  </a:lnTo>
                  <a:lnTo>
                    <a:pt x="45" y="37"/>
                  </a:lnTo>
                  <a:lnTo>
                    <a:pt x="29" y="43"/>
                  </a:lnTo>
                  <a:lnTo>
                    <a:pt x="29" y="32"/>
                  </a:lnTo>
                  <a:lnTo>
                    <a:pt x="0" y="24"/>
                  </a:lnTo>
                  <a:lnTo>
                    <a:pt x="1" y="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25" name="Freeform 7335"/>
            <p:cNvSpPr>
              <a:spLocks/>
            </p:cNvSpPr>
            <p:nvPr/>
          </p:nvSpPr>
          <p:spPr bwMode="gray">
            <a:xfrm>
              <a:off x="4313706" y="3931090"/>
              <a:ext cx="77032" cy="65379"/>
            </a:xfrm>
            <a:custGeom>
              <a:avLst/>
              <a:gdLst>
                <a:gd name="T0" fmla="*/ 1 w 52"/>
                <a:gd name="T1" fmla="*/ 2 h 43"/>
                <a:gd name="T2" fmla="*/ 7 w 52"/>
                <a:gd name="T3" fmla="*/ 0 h 43"/>
                <a:gd name="T4" fmla="*/ 13 w 52"/>
                <a:gd name="T5" fmla="*/ 11 h 43"/>
                <a:gd name="T6" fmla="*/ 23 w 52"/>
                <a:gd name="T7" fmla="*/ 16 h 43"/>
                <a:gd name="T8" fmla="*/ 45 w 52"/>
                <a:gd name="T9" fmla="*/ 6 h 43"/>
                <a:gd name="T10" fmla="*/ 52 w 52"/>
                <a:gd name="T11" fmla="*/ 16 h 43"/>
                <a:gd name="T12" fmla="*/ 36 w 52"/>
                <a:gd name="T13" fmla="*/ 25 h 43"/>
                <a:gd name="T14" fmla="*/ 45 w 52"/>
                <a:gd name="T15" fmla="*/ 37 h 43"/>
                <a:gd name="T16" fmla="*/ 29 w 52"/>
                <a:gd name="T17" fmla="*/ 43 h 43"/>
                <a:gd name="T18" fmla="*/ 29 w 52"/>
                <a:gd name="T19" fmla="*/ 32 h 43"/>
                <a:gd name="T20" fmla="*/ 0 w 52"/>
                <a:gd name="T21" fmla="*/ 24 h 43"/>
                <a:gd name="T22" fmla="*/ 1 w 52"/>
                <a:gd name="T23"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43">
                  <a:moveTo>
                    <a:pt x="1" y="2"/>
                  </a:moveTo>
                  <a:lnTo>
                    <a:pt x="7" y="0"/>
                  </a:lnTo>
                  <a:lnTo>
                    <a:pt x="13" y="11"/>
                  </a:lnTo>
                  <a:lnTo>
                    <a:pt x="23" y="16"/>
                  </a:lnTo>
                  <a:lnTo>
                    <a:pt x="45" y="6"/>
                  </a:lnTo>
                  <a:lnTo>
                    <a:pt x="52" y="16"/>
                  </a:lnTo>
                  <a:lnTo>
                    <a:pt x="36" y="25"/>
                  </a:lnTo>
                  <a:lnTo>
                    <a:pt x="45" y="37"/>
                  </a:lnTo>
                  <a:lnTo>
                    <a:pt x="29" y="43"/>
                  </a:lnTo>
                  <a:lnTo>
                    <a:pt x="29" y="32"/>
                  </a:lnTo>
                  <a:lnTo>
                    <a:pt x="0" y="24"/>
                  </a:lnTo>
                  <a:lnTo>
                    <a:pt x="1" y="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26" name="Freeform 7337"/>
            <p:cNvSpPr>
              <a:spLocks/>
            </p:cNvSpPr>
            <p:nvPr/>
          </p:nvSpPr>
          <p:spPr bwMode="gray">
            <a:xfrm>
              <a:off x="4252969" y="3891560"/>
              <a:ext cx="71107" cy="76023"/>
            </a:xfrm>
            <a:custGeom>
              <a:avLst/>
              <a:gdLst>
                <a:gd name="T0" fmla="*/ 42 w 48"/>
                <a:gd name="T1" fmla="*/ 28 h 50"/>
                <a:gd name="T2" fmla="*/ 48 w 48"/>
                <a:gd name="T3" fmla="*/ 26 h 50"/>
                <a:gd name="T4" fmla="*/ 39 w 48"/>
                <a:gd name="T5" fmla="*/ 20 h 50"/>
                <a:gd name="T6" fmla="*/ 32 w 48"/>
                <a:gd name="T7" fmla="*/ 3 h 50"/>
                <a:gd name="T8" fmla="*/ 1 w 48"/>
                <a:gd name="T9" fmla="*/ 0 h 50"/>
                <a:gd name="T10" fmla="*/ 0 w 48"/>
                <a:gd name="T11" fmla="*/ 20 h 50"/>
                <a:gd name="T12" fmla="*/ 9 w 48"/>
                <a:gd name="T13" fmla="*/ 25 h 50"/>
                <a:gd name="T14" fmla="*/ 13 w 48"/>
                <a:gd name="T15" fmla="*/ 20 h 50"/>
                <a:gd name="T16" fmla="*/ 29 w 48"/>
                <a:gd name="T17" fmla="*/ 37 h 50"/>
                <a:gd name="T18" fmla="*/ 28 w 48"/>
                <a:gd name="T19" fmla="*/ 45 h 50"/>
                <a:gd name="T20" fmla="*/ 41 w 48"/>
                <a:gd name="T21" fmla="*/ 50 h 50"/>
                <a:gd name="T22" fmla="*/ 42 w 48"/>
                <a:gd name="T23"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0">
                  <a:moveTo>
                    <a:pt x="42" y="28"/>
                  </a:moveTo>
                  <a:lnTo>
                    <a:pt x="48" y="26"/>
                  </a:lnTo>
                  <a:lnTo>
                    <a:pt x="39" y="20"/>
                  </a:lnTo>
                  <a:lnTo>
                    <a:pt x="32" y="3"/>
                  </a:lnTo>
                  <a:lnTo>
                    <a:pt x="1" y="0"/>
                  </a:lnTo>
                  <a:lnTo>
                    <a:pt x="0" y="20"/>
                  </a:lnTo>
                  <a:lnTo>
                    <a:pt x="9" y="25"/>
                  </a:lnTo>
                  <a:lnTo>
                    <a:pt x="13" y="20"/>
                  </a:lnTo>
                  <a:lnTo>
                    <a:pt x="29" y="37"/>
                  </a:lnTo>
                  <a:lnTo>
                    <a:pt x="28" y="45"/>
                  </a:lnTo>
                  <a:lnTo>
                    <a:pt x="41" y="50"/>
                  </a:lnTo>
                  <a:lnTo>
                    <a:pt x="42" y="2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27" name="Freeform 7338"/>
            <p:cNvSpPr>
              <a:spLocks/>
            </p:cNvSpPr>
            <p:nvPr/>
          </p:nvSpPr>
          <p:spPr bwMode="gray">
            <a:xfrm>
              <a:off x="4252969" y="3891560"/>
              <a:ext cx="71107" cy="76023"/>
            </a:xfrm>
            <a:custGeom>
              <a:avLst/>
              <a:gdLst>
                <a:gd name="T0" fmla="*/ 42 w 48"/>
                <a:gd name="T1" fmla="*/ 28 h 50"/>
                <a:gd name="T2" fmla="*/ 48 w 48"/>
                <a:gd name="T3" fmla="*/ 26 h 50"/>
                <a:gd name="T4" fmla="*/ 39 w 48"/>
                <a:gd name="T5" fmla="*/ 20 h 50"/>
                <a:gd name="T6" fmla="*/ 32 w 48"/>
                <a:gd name="T7" fmla="*/ 3 h 50"/>
                <a:gd name="T8" fmla="*/ 1 w 48"/>
                <a:gd name="T9" fmla="*/ 0 h 50"/>
                <a:gd name="T10" fmla="*/ 0 w 48"/>
                <a:gd name="T11" fmla="*/ 20 h 50"/>
                <a:gd name="T12" fmla="*/ 9 w 48"/>
                <a:gd name="T13" fmla="*/ 25 h 50"/>
                <a:gd name="T14" fmla="*/ 13 w 48"/>
                <a:gd name="T15" fmla="*/ 20 h 50"/>
                <a:gd name="T16" fmla="*/ 29 w 48"/>
                <a:gd name="T17" fmla="*/ 37 h 50"/>
                <a:gd name="T18" fmla="*/ 28 w 48"/>
                <a:gd name="T19" fmla="*/ 45 h 50"/>
                <a:gd name="T20" fmla="*/ 41 w 48"/>
                <a:gd name="T21" fmla="*/ 50 h 50"/>
                <a:gd name="T22" fmla="*/ 42 w 48"/>
                <a:gd name="T23"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0">
                  <a:moveTo>
                    <a:pt x="42" y="28"/>
                  </a:moveTo>
                  <a:lnTo>
                    <a:pt x="48" y="26"/>
                  </a:lnTo>
                  <a:lnTo>
                    <a:pt x="39" y="20"/>
                  </a:lnTo>
                  <a:lnTo>
                    <a:pt x="32" y="3"/>
                  </a:lnTo>
                  <a:lnTo>
                    <a:pt x="1" y="0"/>
                  </a:lnTo>
                  <a:lnTo>
                    <a:pt x="0" y="20"/>
                  </a:lnTo>
                  <a:lnTo>
                    <a:pt x="9" y="25"/>
                  </a:lnTo>
                  <a:lnTo>
                    <a:pt x="13" y="20"/>
                  </a:lnTo>
                  <a:lnTo>
                    <a:pt x="29" y="37"/>
                  </a:lnTo>
                  <a:lnTo>
                    <a:pt x="28" y="45"/>
                  </a:lnTo>
                  <a:lnTo>
                    <a:pt x="41" y="50"/>
                  </a:lnTo>
                  <a:lnTo>
                    <a:pt x="42" y="2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28" name="Freeform 7339"/>
            <p:cNvSpPr>
              <a:spLocks/>
            </p:cNvSpPr>
            <p:nvPr/>
          </p:nvSpPr>
          <p:spPr bwMode="gray">
            <a:xfrm>
              <a:off x="4220379" y="3783607"/>
              <a:ext cx="97772" cy="112513"/>
            </a:xfrm>
            <a:custGeom>
              <a:avLst/>
              <a:gdLst>
                <a:gd name="T0" fmla="*/ 54 w 66"/>
                <a:gd name="T1" fmla="*/ 74 h 74"/>
                <a:gd name="T2" fmla="*/ 51 w 66"/>
                <a:gd name="T3" fmla="*/ 68 h 74"/>
                <a:gd name="T4" fmla="*/ 66 w 66"/>
                <a:gd name="T5" fmla="*/ 14 h 74"/>
                <a:gd name="T6" fmla="*/ 64 w 66"/>
                <a:gd name="T7" fmla="*/ 0 h 74"/>
                <a:gd name="T8" fmla="*/ 41 w 66"/>
                <a:gd name="T9" fmla="*/ 8 h 74"/>
                <a:gd name="T10" fmla="*/ 0 w 66"/>
                <a:gd name="T11" fmla="*/ 36 h 74"/>
                <a:gd name="T12" fmla="*/ 1 w 66"/>
                <a:gd name="T13" fmla="*/ 46 h 74"/>
                <a:gd name="T14" fmla="*/ 23 w 66"/>
                <a:gd name="T15" fmla="*/ 71 h 74"/>
                <a:gd name="T16" fmla="*/ 54 w 66"/>
                <a:gd name="T1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4">
                  <a:moveTo>
                    <a:pt x="54" y="74"/>
                  </a:moveTo>
                  <a:lnTo>
                    <a:pt x="51" y="68"/>
                  </a:lnTo>
                  <a:lnTo>
                    <a:pt x="66" y="14"/>
                  </a:lnTo>
                  <a:lnTo>
                    <a:pt x="64" y="0"/>
                  </a:lnTo>
                  <a:lnTo>
                    <a:pt x="41" y="8"/>
                  </a:lnTo>
                  <a:lnTo>
                    <a:pt x="0" y="36"/>
                  </a:lnTo>
                  <a:lnTo>
                    <a:pt x="1" y="46"/>
                  </a:lnTo>
                  <a:lnTo>
                    <a:pt x="23" y="71"/>
                  </a:lnTo>
                  <a:lnTo>
                    <a:pt x="54" y="7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29" name="Freeform 7340"/>
            <p:cNvSpPr>
              <a:spLocks/>
            </p:cNvSpPr>
            <p:nvPr/>
          </p:nvSpPr>
          <p:spPr bwMode="gray">
            <a:xfrm>
              <a:off x="4220379" y="3783607"/>
              <a:ext cx="97772" cy="112513"/>
            </a:xfrm>
            <a:custGeom>
              <a:avLst/>
              <a:gdLst>
                <a:gd name="T0" fmla="*/ 54 w 66"/>
                <a:gd name="T1" fmla="*/ 74 h 74"/>
                <a:gd name="T2" fmla="*/ 51 w 66"/>
                <a:gd name="T3" fmla="*/ 68 h 74"/>
                <a:gd name="T4" fmla="*/ 66 w 66"/>
                <a:gd name="T5" fmla="*/ 14 h 74"/>
                <a:gd name="T6" fmla="*/ 64 w 66"/>
                <a:gd name="T7" fmla="*/ 0 h 74"/>
                <a:gd name="T8" fmla="*/ 41 w 66"/>
                <a:gd name="T9" fmla="*/ 8 h 74"/>
                <a:gd name="T10" fmla="*/ 0 w 66"/>
                <a:gd name="T11" fmla="*/ 36 h 74"/>
                <a:gd name="T12" fmla="*/ 1 w 66"/>
                <a:gd name="T13" fmla="*/ 46 h 74"/>
                <a:gd name="T14" fmla="*/ 23 w 66"/>
                <a:gd name="T15" fmla="*/ 71 h 74"/>
                <a:gd name="T16" fmla="*/ 54 w 66"/>
                <a:gd name="T1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4">
                  <a:moveTo>
                    <a:pt x="54" y="74"/>
                  </a:moveTo>
                  <a:lnTo>
                    <a:pt x="51" y="68"/>
                  </a:lnTo>
                  <a:lnTo>
                    <a:pt x="66" y="14"/>
                  </a:lnTo>
                  <a:lnTo>
                    <a:pt x="64" y="0"/>
                  </a:lnTo>
                  <a:lnTo>
                    <a:pt x="41" y="8"/>
                  </a:lnTo>
                  <a:lnTo>
                    <a:pt x="0" y="36"/>
                  </a:lnTo>
                  <a:lnTo>
                    <a:pt x="1" y="46"/>
                  </a:lnTo>
                  <a:lnTo>
                    <a:pt x="23" y="71"/>
                  </a:lnTo>
                  <a:lnTo>
                    <a:pt x="54" y="7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30" name="Freeform 7341"/>
            <p:cNvSpPr>
              <a:spLocks/>
            </p:cNvSpPr>
            <p:nvPr/>
          </p:nvSpPr>
          <p:spPr bwMode="gray">
            <a:xfrm>
              <a:off x="4177418" y="3762321"/>
              <a:ext cx="137770" cy="76023"/>
            </a:xfrm>
            <a:custGeom>
              <a:avLst/>
              <a:gdLst>
                <a:gd name="T0" fmla="*/ 20 w 93"/>
                <a:gd name="T1" fmla="*/ 3 h 50"/>
                <a:gd name="T2" fmla="*/ 71 w 93"/>
                <a:gd name="T3" fmla="*/ 0 h 50"/>
                <a:gd name="T4" fmla="*/ 93 w 93"/>
                <a:gd name="T5" fmla="*/ 14 h 50"/>
                <a:gd name="T6" fmla="*/ 70 w 93"/>
                <a:gd name="T7" fmla="*/ 22 h 50"/>
                <a:gd name="T8" fmla="*/ 29 w 93"/>
                <a:gd name="T9" fmla="*/ 50 h 50"/>
                <a:gd name="T10" fmla="*/ 25 w 93"/>
                <a:gd name="T11" fmla="*/ 44 h 50"/>
                <a:gd name="T12" fmla="*/ 25 w 93"/>
                <a:gd name="T13" fmla="*/ 38 h 50"/>
                <a:gd name="T14" fmla="*/ 0 w 93"/>
                <a:gd name="T15" fmla="*/ 25 h 50"/>
                <a:gd name="T16" fmla="*/ 20 w 93"/>
                <a:gd name="T17"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50">
                  <a:moveTo>
                    <a:pt x="20" y="3"/>
                  </a:moveTo>
                  <a:lnTo>
                    <a:pt x="71" y="0"/>
                  </a:lnTo>
                  <a:lnTo>
                    <a:pt x="93" y="14"/>
                  </a:lnTo>
                  <a:lnTo>
                    <a:pt x="70" y="22"/>
                  </a:lnTo>
                  <a:lnTo>
                    <a:pt x="29" y="50"/>
                  </a:lnTo>
                  <a:lnTo>
                    <a:pt x="25" y="44"/>
                  </a:lnTo>
                  <a:lnTo>
                    <a:pt x="25" y="38"/>
                  </a:lnTo>
                  <a:lnTo>
                    <a:pt x="0" y="25"/>
                  </a:lnTo>
                  <a:lnTo>
                    <a:pt x="2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31" name="Freeform 7342"/>
            <p:cNvSpPr>
              <a:spLocks/>
            </p:cNvSpPr>
            <p:nvPr/>
          </p:nvSpPr>
          <p:spPr bwMode="gray">
            <a:xfrm>
              <a:off x="4177418" y="3762321"/>
              <a:ext cx="137770" cy="76023"/>
            </a:xfrm>
            <a:custGeom>
              <a:avLst/>
              <a:gdLst>
                <a:gd name="T0" fmla="*/ 20 w 93"/>
                <a:gd name="T1" fmla="*/ 3 h 50"/>
                <a:gd name="T2" fmla="*/ 71 w 93"/>
                <a:gd name="T3" fmla="*/ 0 h 50"/>
                <a:gd name="T4" fmla="*/ 93 w 93"/>
                <a:gd name="T5" fmla="*/ 14 h 50"/>
                <a:gd name="T6" fmla="*/ 70 w 93"/>
                <a:gd name="T7" fmla="*/ 22 h 50"/>
                <a:gd name="T8" fmla="*/ 29 w 93"/>
                <a:gd name="T9" fmla="*/ 50 h 50"/>
                <a:gd name="T10" fmla="*/ 25 w 93"/>
                <a:gd name="T11" fmla="*/ 44 h 50"/>
                <a:gd name="T12" fmla="*/ 25 w 93"/>
                <a:gd name="T13" fmla="*/ 38 h 50"/>
                <a:gd name="T14" fmla="*/ 0 w 93"/>
                <a:gd name="T15" fmla="*/ 25 h 50"/>
                <a:gd name="T16" fmla="*/ 20 w 93"/>
                <a:gd name="T17"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50">
                  <a:moveTo>
                    <a:pt x="20" y="3"/>
                  </a:moveTo>
                  <a:lnTo>
                    <a:pt x="71" y="0"/>
                  </a:lnTo>
                  <a:lnTo>
                    <a:pt x="93" y="14"/>
                  </a:lnTo>
                  <a:lnTo>
                    <a:pt x="70" y="22"/>
                  </a:lnTo>
                  <a:lnTo>
                    <a:pt x="29" y="50"/>
                  </a:lnTo>
                  <a:lnTo>
                    <a:pt x="25" y="44"/>
                  </a:lnTo>
                  <a:lnTo>
                    <a:pt x="25" y="38"/>
                  </a:lnTo>
                  <a:lnTo>
                    <a:pt x="0" y="25"/>
                  </a:lnTo>
                  <a:lnTo>
                    <a:pt x="2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32" name="Freeform 7343"/>
            <p:cNvSpPr>
              <a:spLocks/>
            </p:cNvSpPr>
            <p:nvPr/>
          </p:nvSpPr>
          <p:spPr bwMode="gray">
            <a:xfrm>
              <a:off x="4589246" y="3658932"/>
              <a:ext cx="82958" cy="59297"/>
            </a:xfrm>
            <a:custGeom>
              <a:avLst/>
              <a:gdLst>
                <a:gd name="T0" fmla="*/ 5 w 56"/>
                <a:gd name="T1" fmla="*/ 0 h 39"/>
                <a:gd name="T2" fmla="*/ 33 w 56"/>
                <a:gd name="T3" fmla="*/ 3 h 39"/>
                <a:gd name="T4" fmla="*/ 36 w 56"/>
                <a:gd name="T5" fmla="*/ 7 h 39"/>
                <a:gd name="T6" fmla="*/ 44 w 56"/>
                <a:gd name="T7" fmla="*/ 7 h 39"/>
                <a:gd name="T8" fmla="*/ 37 w 56"/>
                <a:gd name="T9" fmla="*/ 13 h 39"/>
                <a:gd name="T10" fmla="*/ 49 w 56"/>
                <a:gd name="T11" fmla="*/ 14 h 39"/>
                <a:gd name="T12" fmla="*/ 56 w 56"/>
                <a:gd name="T13" fmla="*/ 22 h 39"/>
                <a:gd name="T14" fmla="*/ 49 w 56"/>
                <a:gd name="T15" fmla="*/ 29 h 39"/>
                <a:gd name="T16" fmla="*/ 44 w 56"/>
                <a:gd name="T17" fmla="*/ 23 h 39"/>
                <a:gd name="T18" fmla="*/ 19 w 56"/>
                <a:gd name="T19" fmla="*/ 29 h 39"/>
                <a:gd name="T20" fmla="*/ 21 w 56"/>
                <a:gd name="T21" fmla="*/ 23 h 39"/>
                <a:gd name="T22" fmla="*/ 12 w 56"/>
                <a:gd name="T23" fmla="*/ 26 h 39"/>
                <a:gd name="T24" fmla="*/ 6 w 56"/>
                <a:gd name="T25" fmla="*/ 39 h 39"/>
                <a:gd name="T26" fmla="*/ 0 w 56"/>
                <a:gd name="T27" fmla="*/ 29 h 39"/>
                <a:gd name="T28" fmla="*/ 5 w 56"/>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39">
                  <a:moveTo>
                    <a:pt x="5" y="0"/>
                  </a:moveTo>
                  <a:lnTo>
                    <a:pt x="33" y="3"/>
                  </a:lnTo>
                  <a:lnTo>
                    <a:pt x="36" y="7"/>
                  </a:lnTo>
                  <a:lnTo>
                    <a:pt x="44" y="7"/>
                  </a:lnTo>
                  <a:lnTo>
                    <a:pt x="37" y="13"/>
                  </a:lnTo>
                  <a:lnTo>
                    <a:pt x="49" y="14"/>
                  </a:lnTo>
                  <a:lnTo>
                    <a:pt x="56" y="22"/>
                  </a:lnTo>
                  <a:lnTo>
                    <a:pt x="49" y="29"/>
                  </a:lnTo>
                  <a:lnTo>
                    <a:pt x="44" y="23"/>
                  </a:lnTo>
                  <a:lnTo>
                    <a:pt x="19" y="29"/>
                  </a:lnTo>
                  <a:lnTo>
                    <a:pt x="21" y="23"/>
                  </a:lnTo>
                  <a:lnTo>
                    <a:pt x="12" y="26"/>
                  </a:lnTo>
                  <a:lnTo>
                    <a:pt x="6" y="39"/>
                  </a:lnTo>
                  <a:lnTo>
                    <a:pt x="0" y="29"/>
                  </a:lnTo>
                  <a:lnTo>
                    <a:pt x="5"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33" name="Freeform 7344"/>
            <p:cNvSpPr>
              <a:spLocks/>
            </p:cNvSpPr>
            <p:nvPr/>
          </p:nvSpPr>
          <p:spPr bwMode="gray">
            <a:xfrm>
              <a:off x="4589246" y="3658932"/>
              <a:ext cx="82958" cy="59297"/>
            </a:xfrm>
            <a:custGeom>
              <a:avLst/>
              <a:gdLst>
                <a:gd name="T0" fmla="*/ 5 w 56"/>
                <a:gd name="T1" fmla="*/ 0 h 39"/>
                <a:gd name="T2" fmla="*/ 33 w 56"/>
                <a:gd name="T3" fmla="*/ 3 h 39"/>
                <a:gd name="T4" fmla="*/ 36 w 56"/>
                <a:gd name="T5" fmla="*/ 7 h 39"/>
                <a:gd name="T6" fmla="*/ 44 w 56"/>
                <a:gd name="T7" fmla="*/ 7 h 39"/>
                <a:gd name="T8" fmla="*/ 37 w 56"/>
                <a:gd name="T9" fmla="*/ 13 h 39"/>
                <a:gd name="T10" fmla="*/ 49 w 56"/>
                <a:gd name="T11" fmla="*/ 14 h 39"/>
                <a:gd name="T12" fmla="*/ 56 w 56"/>
                <a:gd name="T13" fmla="*/ 22 h 39"/>
                <a:gd name="T14" fmla="*/ 49 w 56"/>
                <a:gd name="T15" fmla="*/ 29 h 39"/>
                <a:gd name="T16" fmla="*/ 44 w 56"/>
                <a:gd name="T17" fmla="*/ 23 h 39"/>
                <a:gd name="T18" fmla="*/ 19 w 56"/>
                <a:gd name="T19" fmla="*/ 29 h 39"/>
                <a:gd name="T20" fmla="*/ 21 w 56"/>
                <a:gd name="T21" fmla="*/ 23 h 39"/>
                <a:gd name="T22" fmla="*/ 12 w 56"/>
                <a:gd name="T23" fmla="*/ 26 h 39"/>
                <a:gd name="T24" fmla="*/ 6 w 56"/>
                <a:gd name="T25" fmla="*/ 39 h 39"/>
                <a:gd name="T26" fmla="*/ 0 w 56"/>
                <a:gd name="T27" fmla="*/ 29 h 39"/>
                <a:gd name="T28" fmla="*/ 5 w 56"/>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39">
                  <a:moveTo>
                    <a:pt x="5" y="0"/>
                  </a:moveTo>
                  <a:lnTo>
                    <a:pt x="33" y="3"/>
                  </a:lnTo>
                  <a:lnTo>
                    <a:pt x="36" y="7"/>
                  </a:lnTo>
                  <a:lnTo>
                    <a:pt x="44" y="7"/>
                  </a:lnTo>
                  <a:lnTo>
                    <a:pt x="37" y="13"/>
                  </a:lnTo>
                  <a:lnTo>
                    <a:pt x="49" y="14"/>
                  </a:lnTo>
                  <a:lnTo>
                    <a:pt x="56" y="22"/>
                  </a:lnTo>
                  <a:lnTo>
                    <a:pt x="49" y="29"/>
                  </a:lnTo>
                  <a:lnTo>
                    <a:pt x="44" y="23"/>
                  </a:lnTo>
                  <a:lnTo>
                    <a:pt x="19" y="29"/>
                  </a:lnTo>
                  <a:lnTo>
                    <a:pt x="21" y="23"/>
                  </a:lnTo>
                  <a:lnTo>
                    <a:pt x="12" y="26"/>
                  </a:lnTo>
                  <a:lnTo>
                    <a:pt x="6" y="39"/>
                  </a:lnTo>
                  <a:lnTo>
                    <a:pt x="0" y="29"/>
                  </a:lnTo>
                  <a:lnTo>
                    <a:pt x="5"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34" name="Freeform 7345"/>
            <p:cNvSpPr>
              <a:spLocks/>
            </p:cNvSpPr>
            <p:nvPr/>
          </p:nvSpPr>
          <p:spPr bwMode="gray">
            <a:xfrm>
              <a:off x="4531472" y="3654370"/>
              <a:ext cx="65181" cy="50174"/>
            </a:xfrm>
            <a:custGeom>
              <a:avLst/>
              <a:gdLst>
                <a:gd name="T0" fmla="*/ 44 w 44"/>
                <a:gd name="T1" fmla="*/ 3 h 33"/>
                <a:gd name="T2" fmla="*/ 23 w 44"/>
                <a:gd name="T3" fmla="*/ 0 h 33"/>
                <a:gd name="T4" fmla="*/ 19 w 44"/>
                <a:gd name="T5" fmla="*/ 6 h 33"/>
                <a:gd name="T6" fmla="*/ 25 w 44"/>
                <a:gd name="T7" fmla="*/ 6 h 33"/>
                <a:gd name="T8" fmla="*/ 32 w 44"/>
                <a:gd name="T9" fmla="*/ 25 h 33"/>
                <a:gd name="T10" fmla="*/ 19 w 44"/>
                <a:gd name="T11" fmla="*/ 29 h 33"/>
                <a:gd name="T12" fmla="*/ 4 w 44"/>
                <a:gd name="T13" fmla="*/ 25 h 33"/>
                <a:gd name="T14" fmla="*/ 0 w 44"/>
                <a:gd name="T15" fmla="*/ 29 h 33"/>
                <a:gd name="T16" fmla="*/ 9 w 44"/>
                <a:gd name="T17" fmla="*/ 33 h 33"/>
                <a:gd name="T18" fmla="*/ 39 w 44"/>
                <a:gd name="T19" fmla="*/ 32 h 33"/>
                <a:gd name="T20" fmla="*/ 44 w 44"/>
                <a:gd name="T2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33">
                  <a:moveTo>
                    <a:pt x="44" y="3"/>
                  </a:moveTo>
                  <a:lnTo>
                    <a:pt x="23" y="0"/>
                  </a:lnTo>
                  <a:lnTo>
                    <a:pt x="19" y="6"/>
                  </a:lnTo>
                  <a:lnTo>
                    <a:pt x="25" y="6"/>
                  </a:lnTo>
                  <a:lnTo>
                    <a:pt x="32" y="25"/>
                  </a:lnTo>
                  <a:lnTo>
                    <a:pt x="19" y="29"/>
                  </a:lnTo>
                  <a:lnTo>
                    <a:pt x="4" y="25"/>
                  </a:lnTo>
                  <a:lnTo>
                    <a:pt x="0" y="29"/>
                  </a:lnTo>
                  <a:lnTo>
                    <a:pt x="9" y="33"/>
                  </a:lnTo>
                  <a:lnTo>
                    <a:pt x="39" y="32"/>
                  </a:lnTo>
                  <a:lnTo>
                    <a:pt x="44"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35" name="Freeform 7346"/>
            <p:cNvSpPr>
              <a:spLocks/>
            </p:cNvSpPr>
            <p:nvPr/>
          </p:nvSpPr>
          <p:spPr bwMode="gray">
            <a:xfrm>
              <a:off x="4531472" y="3654370"/>
              <a:ext cx="65181" cy="50174"/>
            </a:xfrm>
            <a:custGeom>
              <a:avLst/>
              <a:gdLst>
                <a:gd name="T0" fmla="*/ 44 w 44"/>
                <a:gd name="T1" fmla="*/ 3 h 33"/>
                <a:gd name="T2" fmla="*/ 23 w 44"/>
                <a:gd name="T3" fmla="*/ 0 h 33"/>
                <a:gd name="T4" fmla="*/ 19 w 44"/>
                <a:gd name="T5" fmla="*/ 6 h 33"/>
                <a:gd name="T6" fmla="*/ 25 w 44"/>
                <a:gd name="T7" fmla="*/ 6 h 33"/>
                <a:gd name="T8" fmla="*/ 32 w 44"/>
                <a:gd name="T9" fmla="*/ 25 h 33"/>
                <a:gd name="T10" fmla="*/ 19 w 44"/>
                <a:gd name="T11" fmla="*/ 29 h 33"/>
                <a:gd name="T12" fmla="*/ 4 w 44"/>
                <a:gd name="T13" fmla="*/ 25 h 33"/>
                <a:gd name="T14" fmla="*/ 0 w 44"/>
                <a:gd name="T15" fmla="*/ 29 h 33"/>
                <a:gd name="T16" fmla="*/ 9 w 44"/>
                <a:gd name="T17" fmla="*/ 33 h 33"/>
                <a:gd name="T18" fmla="*/ 39 w 44"/>
                <a:gd name="T19" fmla="*/ 32 h 33"/>
                <a:gd name="T20" fmla="*/ 44 w 44"/>
                <a:gd name="T21"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33">
                  <a:moveTo>
                    <a:pt x="44" y="3"/>
                  </a:moveTo>
                  <a:lnTo>
                    <a:pt x="23" y="0"/>
                  </a:lnTo>
                  <a:lnTo>
                    <a:pt x="19" y="6"/>
                  </a:lnTo>
                  <a:lnTo>
                    <a:pt x="25" y="6"/>
                  </a:lnTo>
                  <a:lnTo>
                    <a:pt x="32" y="25"/>
                  </a:lnTo>
                  <a:lnTo>
                    <a:pt x="19" y="29"/>
                  </a:lnTo>
                  <a:lnTo>
                    <a:pt x="4" y="25"/>
                  </a:lnTo>
                  <a:lnTo>
                    <a:pt x="0" y="29"/>
                  </a:lnTo>
                  <a:lnTo>
                    <a:pt x="9" y="33"/>
                  </a:lnTo>
                  <a:lnTo>
                    <a:pt x="39" y="32"/>
                  </a:lnTo>
                  <a:lnTo>
                    <a:pt x="44"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36" name="Freeform 7347"/>
            <p:cNvSpPr>
              <a:spLocks/>
            </p:cNvSpPr>
            <p:nvPr/>
          </p:nvSpPr>
          <p:spPr bwMode="gray">
            <a:xfrm>
              <a:off x="4953668" y="4998441"/>
              <a:ext cx="112585" cy="123156"/>
            </a:xfrm>
            <a:custGeom>
              <a:avLst/>
              <a:gdLst>
                <a:gd name="T0" fmla="*/ 4 w 76"/>
                <a:gd name="T1" fmla="*/ 68 h 81"/>
                <a:gd name="T2" fmla="*/ 0 w 76"/>
                <a:gd name="T3" fmla="*/ 0 h 81"/>
                <a:gd name="T4" fmla="*/ 14 w 76"/>
                <a:gd name="T5" fmla="*/ 0 h 81"/>
                <a:gd name="T6" fmla="*/ 29 w 76"/>
                <a:gd name="T7" fmla="*/ 14 h 81"/>
                <a:gd name="T8" fmla="*/ 33 w 76"/>
                <a:gd name="T9" fmla="*/ 11 h 81"/>
                <a:gd name="T10" fmla="*/ 64 w 76"/>
                <a:gd name="T11" fmla="*/ 31 h 81"/>
                <a:gd name="T12" fmla="*/ 76 w 76"/>
                <a:gd name="T13" fmla="*/ 46 h 81"/>
                <a:gd name="T14" fmla="*/ 76 w 76"/>
                <a:gd name="T15" fmla="*/ 62 h 81"/>
                <a:gd name="T16" fmla="*/ 68 w 76"/>
                <a:gd name="T17" fmla="*/ 75 h 81"/>
                <a:gd name="T18" fmla="*/ 38 w 76"/>
                <a:gd name="T19" fmla="*/ 81 h 81"/>
                <a:gd name="T20" fmla="*/ 4 w 76"/>
                <a:gd name="T21"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1">
                  <a:moveTo>
                    <a:pt x="4" y="68"/>
                  </a:moveTo>
                  <a:lnTo>
                    <a:pt x="0" y="0"/>
                  </a:lnTo>
                  <a:lnTo>
                    <a:pt x="14" y="0"/>
                  </a:lnTo>
                  <a:lnTo>
                    <a:pt x="29" y="14"/>
                  </a:lnTo>
                  <a:lnTo>
                    <a:pt x="33" y="11"/>
                  </a:lnTo>
                  <a:lnTo>
                    <a:pt x="64" y="31"/>
                  </a:lnTo>
                  <a:lnTo>
                    <a:pt x="76" y="46"/>
                  </a:lnTo>
                  <a:lnTo>
                    <a:pt x="76" y="62"/>
                  </a:lnTo>
                  <a:lnTo>
                    <a:pt x="68" y="75"/>
                  </a:lnTo>
                  <a:lnTo>
                    <a:pt x="38" y="81"/>
                  </a:lnTo>
                  <a:lnTo>
                    <a:pt x="4" y="6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37" name="Freeform 7348"/>
            <p:cNvSpPr>
              <a:spLocks/>
            </p:cNvSpPr>
            <p:nvPr/>
          </p:nvSpPr>
          <p:spPr bwMode="gray">
            <a:xfrm>
              <a:off x="4953668" y="4998441"/>
              <a:ext cx="112585" cy="123156"/>
            </a:xfrm>
            <a:custGeom>
              <a:avLst/>
              <a:gdLst>
                <a:gd name="T0" fmla="*/ 4 w 76"/>
                <a:gd name="T1" fmla="*/ 68 h 81"/>
                <a:gd name="T2" fmla="*/ 0 w 76"/>
                <a:gd name="T3" fmla="*/ 0 h 81"/>
                <a:gd name="T4" fmla="*/ 14 w 76"/>
                <a:gd name="T5" fmla="*/ 0 h 81"/>
                <a:gd name="T6" fmla="*/ 29 w 76"/>
                <a:gd name="T7" fmla="*/ 14 h 81"/>
                <a:gd name="T8" fmla="*/ 33 w 76"/>
                <a:gd name="T9" fmla="*/ 11 h 81"/>
                <a:gd name="T10" fmla="*/ 64 w 76"/>
                <a:gd name="T11" fmla="*/ 31 h 81"/>
                <a:gd name="T12" fmla="*/ 76 w 76"/>
                <a:gd name="T13" fmla="*/ 46 h 81"/>
                <a:gd name="T14" fmla="*/ 76 w 76"/>
                <a:gd name="T15" fmla="*/ 62 h 81"/>
                <a:gd name="T16" fmla="*/ 68 w 76"/>
                <a:gd name="T17" fmla="*/ 75 h 81"/>
                <a:gd name="T18" fmla="*/ 38 w 76"/>
                <a:gd name="T19" fmla="*/ 81 h 81"/>
                <a:gd name="T20" fmla="*/ 4 w 76"/>
                <a:gd name="T21" fmla="*/ 6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1">
                  <a:moveTo>
                    <a:pt x="4" y="68"/>
                  </a:moveTo>
                  <a:lnTo>
                    <a:pt x="0" y="0"/>
                  </a:lnTo>
                  <a:lnTo>
                    <a:pt x="14" y="0"/>
                  </a:lnTo>
                  <a:lnTo>
                    <a:pt x="29" y="14"/>
                  </a:lnTo>
                  <a:lnTo>
                    <a:pt x="33" y="11"/>
                  </a:lnTo>
                  <a:lnTo>
                    <a:pt x="64" y="31"/>
                  </a:lnTo>
                  <a:lnTo>
                    <a:pt x="76" y="46"/>
                  </a:lnTo>
                  <a:lnTo>
                    <a:pt x="76" y="62"/>
                  </a:lnTo>
                  <a:lnTo>
                    <a:pt x="68" y="75"/>
                  </a:lnTo>
                  <a:lnTo>
                    <a:pt x="38" y="81"/>
                  </a:lnTo>
                  <a:lnTo>
                    <a:pt x="4" y="6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38" name="Freeform 7349"/>
            <p:cNvSpPr>
              <a:spLocks/>
            </p:cNvSpPr>
            <p:nvPr/>
          </p:nvSpPr>
          <p:spPr bwMode="gray">
            <a:xfrm>
              <a:off x="4522583" y="4049684"/>
              <a:ext cx="897727" cy="1043022"/>
            </a:xfrm>
            <a:custGeom>
              <a:avLst/>
              <a:gdLst>
                <a:gd name="T0" fmla="*/ 321 w 606"/>
                <a:gd name="T1" fmla="*/ 51 h 686"/>
                <a:gd name="T2" fmla="*/ 298 w 606"/>
                <a:gd name="T3" fmla="*/ 51 h 686"/>
                <a:gd name="T4" fmla="*/ 273 w 606"/>
                <a:gd name="T5" fmla="*/ 60 h 686"/>
                <a:gd name="T6" fmla="*/ 257 w 606"/>
                <a:gd name="T7" fmla="*/ 57 h 686"/>
                <a:gd name="T8" fmla="*/ 224 w 606"/>
                <a:gd name="T9" fmla="*/ 67 h 686"/>
                <a:gd name="T10" fmla="*/ 218 w 606"/>
                <a:gd name="T11" fmla="*/ 19 h 686"/>
                <a:gd name="T12" fmla="*/ 205 w 606"/>
                <a:gd name="T13" fmla="*/ 0 h 686"/>
                <a:gd name="T14" fmla="*/ 164 w 606"/>
                <a:gd name="T15" fmla="*/ 23 h 686"/>
                <a:gd name="T16" fmla="*/ 146 w 606"/>
                <a:gd name="T17" fmla="*/ 29 h 686"/>
                <a:gd name="T18" fmla="*/ 156 w 606"/>
                <a:gd name="T19" fmla="*/ 54 h 686"/>
                <a:gd name="T20" fmla="*/ 111 w 606"/>
                <a:gd name="T21" fmla="*/ 79 h 686"/>
                <a:gd name="T22" fmla="*/ 94 w 606"/>
                <a:gd name="T23" fmla="*/ 60 h 686"/>
                <a:gd name="T24" fmla="*/ 59 w 606"/>
                <a:gd name="T25" fmla="*/ 71 h 686"/>
                <a:gd name="T26" fmla="*/ 54 w 606"/>
                <a:gd name="T27" fmla="*/ 86 h 686"/>
                <a:gd name="T28" fmla="*/ 57 w 606"/>
                <a:gd name="T29" fmla="*/ 165 h 686"/>
                <a:gd name="T30" fmla="*/ 10 w 606"/>
                <a:gd name="T31" fmla="*/ 195 h 686"/>
                <a:gd name="T32" fmla="*/ 15 w 606"/>
                <a:gd name="T33" fmla="*/ 249 h 686"/>
                <a:gd name="T34" fmla="*/ 31 w 606"/>
                <a:gd name="T35" fmla="*/ 268 h 686"/>
                <a:gd name="T36" fmla="*/ 54 w 606"/>
                <a:gd name="T37" fmla="*/ 284 h 686"/>
                <a:gd name="T38" fmla="*/ 89 w 606"/>
                <a:gd name="T39" fmla="*/ 284 h 686"/>
                <a:gd name="T40" fmla="*/ 130 w 606"/>
                <a:gd name="T41" fmla="*/ 262 h 686"/>
                <a:gd name="T42" fmla="*/ 140 w 606"/>
                <a:gd name="T43" fmla="*/ 303 h 686"/>
                <a:gd name="T44" fmla="*/ 216 w 606"/>
                <a:gd name="T45" fmla="*/ 351 h 686"/>
                <a:gd name="T46" fmla="*/ 221 w 606"/>
                <a:gd name="T47" fmla="*/ 376 h 686"/>
                <a:gd name="T48" fmla="*/ 250 w 606"/>
                <a:gd name="T49" fmla="*/ 391 h 686"/>
                <a:gd name="T50" fmla="*/ 260 w 606"/>
                <a:gd name="T51" fmla="*/ 446 h 686"/>
                <a:gd name="T52" fmla="*/ 295 w 606"/>
                <a:gd name="T53" fmla="*/ 484 h 686"/>
                <a:gd name="T54" fmla="*/ 307 w 606"/>
                <a:gd name="T55" fmla="*/ 512 h 686"/>
                <a:gd name="T56" fmla="*/ 327 w 606"/>
                <a:gd name="T57" fmla="*/ 543 h 686"/>
                <a:gd name="T58" fmla="*/ 340 w 606"/>
                <a:gd name="T59" fmla="*/ 568 h 686"/>
                <a:gd name="T60" fmla="*/ 291 w 606"/>
                <a:gd name="T61" fmla="*/ 624 h 686"/>
                <a:gd name="T62" fmla="*/ 320 w 606"/>
                <a:gd name="T63" fmla="*/ 638 h 686"/>
                <a:gd name="T64" fmla="*/ 355 w 606"/>
                <a:gd name="T65" fmla="*/ 655 h 686"/>
                <a:gd name="T66" fmla="*/ 367 w 606"/>
                <a:gd name="T67" fmla="*/ 686 h 686"/>
                <a:gd name="T68" fmla="*/ 394 w 606"/>
                <a:gd name="T69" fmla="*/ 646 h 686"/>
                <a:gd name="T70" fmla="*/ 421 w 606"/>
                <a:gd name="T71" fmla="*/ 594 h 686"/>
                <a:gd name="T72" fmla="*/ 440 w 606"/>
                <a:gd name="T73" fmla="*/ 516 h 686"/>
                <a:gd name="T74" fmla="*/ 460 w 606"/>
                <a:gd name="T75" fmla="*/ 512 h 686"/>
                <a:gd name="T76" fmla="*/ 472 w 606"/>
                <a:gd name="T77" fmla="*/ 503 h 686"/>
                <a:gd name="T78" fmla="*/ 510 w 606"/>
                <a:gd name="T79" fmla="*/ 496 h 686"/>
                <a:gd name="T80" fmla="*/ 526 w 606"/>
                <a:gd name="T81" fmla="*/ 478 h 686"/>
                <a:gd name="T82" fmla="*/ 542 w 606"/>
                <a:gd name="T83" fmla="*/ 435 h 686"/>
                <a:gd name="T84" fmla="*/ 546 w 606"/>
                <a:gd name="T85" fmla="*/ 401 h 686"/>
                <a:gd name="T86" fmla="*/ 594 w 606"/>
                <a:gd name="T87" fmla="*/ 260 h 686"/>
                <a:gd name="T88" fmla="*/ 606 w 606"/>
                <a:gd name="T89" fmla="*/ 214 h 686"/>
                <a:gd name="T90" fmla="*/ 571 w 606"/>
                <a:gd name="T91" fmla="*/ 181 h 686"/>
                <a:gd name="T92" fmla="*/ 499 w 606"/>
                <a:gd name="T93" fmla="*/ 144 h 686"/>
                <a:gd name="T94" fmla="*/ 451 w 606"/>
                <a:gd name="T95" fmla="*/ 141 h 686"/>
                <a:gd name="T96" fmla="*/ 448 w 606"/>
                <a:gd name="T97" fmla="*/ 118 h 686"/>
                <a:gd name="T98" fmla="*/ 438 w 606"/>
                <a:gd name="T99" fmla="*/ 115 h 686"/>
                <a:gd name="T100" fmla="*/ 396 w 606"/>
                <a:gd name="T101" fmla="*/ 106 h 686"/>
                <a:gd name="T102" fmla="*/ 387 w 606"/>
                <a:gd name="T103" fmla="*/ 116 h 686"/>
                <a:gd name="T104" fmla="*/ 383 w 606"/>
                <a:gd name="T105" fmla="*/ 95 h 686"/>
                <a:gd name="T106" fmla="*/ 359 w 606"/>
                <a:gd name="T107" fmla="*/ 121 h 686"/>
                <a:gd name="T108" fmla="*/ 345 w 606"/>
                <a:gd name="T109" fmla="*/ 114 h 686"/>
                <a:gd name="T110" fmla="*/ 367 w 606"/>
                <a:gd name="T111" fmla="*/ 74 h 686"/>
                <a:gd name="T112" fmla="*/ 359 w 606"/>
                <a:gd name="T113" fmla="*/ 60 h 686"/>
                <a:gd name="T114" fmla="*/ 343 w 606"/>
                <a:gd name="T115" fmla="*/ 2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6" h="686">
                  <a:moveTo>
                    <a:pt x="343" y="20"/>
                  </a:moveTo>
                  <a:lnTo>
                    <a:pt x="321" y="51"/>
                  </a:lnTo>
                  <a:lnTo>
                    <a:pt x="307" y="57"/>
                  </a:lnTo>
                  <a:lnTo>
                    <a:pt x="298" y="51"/>
                  </a:lnTo>
                  <a:lnTo>
                    <a:pt x="279" y="48"/>
                  </a:lnTo>
                  <a:lnTo>
                    <a:pt x="273" y="60"/>
                  </a:lnTo>
                  <a:lnTo>
                    <a:pt x="267" y="57"/>
                  </a:lnTo>
                  <a:lnTo>
                    <a:pt x="257" y="57"/>
                  </a:lnTo>
                  <a:lnTo>
                    <a:pt x="231" y="70"/>
                  </a:lnTo>
                  <a:lnTo>
                    <a:pt x="224" y="67"/>
                  </a:lnTo>
                  <a:lnTo>
                    <a:pt x="213" y="45"/>
                  </a:lnTo>
                  <a:lnTo>
                    <a:pt x="218" y="19"/>
                  </a:lnTo>
                  <a:lnTo>
                    <a:pt x="213" y="3"/>
                  </a:lnTo>
                  <a:lnTo>
                    <a:pt x="205" y="0"/>
                  </a:lnTo>
                  <a:lnTo>
                    <a:pt x="199" y="11"/>
                  </a:lnTo>
                  <a:lnTo>
                    <a:pt x="164" y="23"/>
                  </a:lnTo>
                  <a:lnTo>
                    <a:pt x="137" y="20"/>
                  </a:lnTo>
                  <a:lnTo>
                    <a:pt x="146" y="29"/>
                  </a:lnTo>
                  <a:lnTo>
                    <a:pt x="146" y="45"/>
                  </a:lnTo>
                  <a:lnTo>
                    <a:pt x="156" y="54"/>
                  </a:lnTo>
                  <a:lnTo>
                    <a:pt x="121" y="79"/>
                  </a:lnTo>
                  <a:lnTo>
                    <a:pt x="111" y="79"/>
                  </a:lnTo>
                  <a:lnTo>
                    <a:pt x="104" y="70"/>
                  </a:lnTo>
                  <a:lnTo>
                    <a:pt x="94" y="60"/>
                  </a:lnTo>
                  <a:lnTo>
                    <a:pt x="59" y="62"/>
                  </a:lnTo>
                  <a:lnTo>
                    <a:pt x="59" y="71"/>
                  </a:lnTo>
                  <a:lnTo>
                    <a:pt x="69" y="81"/>
                  </a:lnTo>
                  <a:lnTo>
                    <a:pt x="54" y="86"/>
                  </a:lnTo>
                  <a:lnTo>
                    <a:pt x="64" y="115"/>
                  </a:lnTo>
                  <a:lnTo>
                    <a:pt x="57" y="165"/>
                  </a:lnTo>
                  <a:lnTo>
                    <a:pt x="22" y="179"/>
                  </a:lnTo>
                  <a:lnTo>
                    <a:pt x="10" y="195"/>
                  </a:lnTo>
                  <a:lnTo>
                    <a:pt x="0" y="227"/>
                  </a:lnTo>
                  <a:lnTo>
                    <a:pt x="15" y="249"/>
                  </a:lnTo>
                  <a:lnTo>
                    <a:pt x="13" y="255"/>
                  </a:lnTo>
                  <a:lnTo>
                    <a:pt x="31" y="268"/>
                  </a:lnTo>
                  <a:lnTo>
                    <a:pt x="50" y="257"/>
                  </a:lnTo>
                  <a:lnTo>
                    <a:pt x="54" y="284"/>
                  </a:lnTo>
                  <a:lnTo>
                    <a:pt x="67" y="284"/>
                  </a:lnTo>
                  <a:lnTo>
                    <a:pt x="89" y="284"/>
                  </a:lnTo>
                  <a:lnTo>
                    <a:pt x="111" y="264"/>
                  </a:lnTo>
                  <a:lnTo>
                    <a:pt x="130" y="262"/>
                  </a:lnTo>
                  <a:lnTo>
                    <a:pt x="133" y="289"/>
                  </a:lnTo>
                  <a:lnTo>
                    <a:pt x="140" y="303"/>
                  </a:lnTo>
                  <a:lnTo>
                    <a:pt x="206" y="330"/>
                  </a:lnTo>
                  <a:lnTo>
                    <a:pt x="216" y="351"/>
                  </a:lnTo>
                  <a:lnTo>
                    <a:pt x="215" y="360"/>
                  </a:lnTo>
                  <a:lnTo>
                    <a:pt x="221" y="376"/>
                  </a:lnTo>
                  <a:lnTo>
                    <a:pt x="248" y="381"/>
                  </a:lnTo>
                  <a:lnTo>
                    <a:pt x="250" y="391"/>
                  </a:lnTo>
                  <a:lnTo>
                    <a:pt x="263" y="411"/>
                  </a:lnTo>
                  <a:lnTo>
                    <a:pt x="260" y="446"/>
                  </a:lnTo>
                  <a:lnTo>
                    <a:pt x="264" y="477"/>
                  </a:lnTo>
                  <a:lnTo>
                    <a:pt x="295" y="484"/>
                  </a:lnTo>
                  <a:lnTo>
                    <a:pt x="301" y="487"/>
                  </a:lnTo>
                  <a:lnTo>
                    <a:pt x="307" y="512"/>
                  </a:lnTo>
                  <a:lnTo>
                    <a:pt x="324" y="515"/>
                  </a:lnTo>
                  <a:lnTo>
                    <a:pt x="327" y="543"/>
                  </a:lnTo>
                  <a:lnTo>
                    <a:pt x="334" y="543"/>
                  </a:lnTo>
                  <a:lnTo>
                    <a:pt x="340" y="568"/>
                  </a:lnTo>
                  <a:lnTo>
                    <a:pt x="327" y="576"/>
                  </a:lnTo>
                  <a:lnTo>
                    <a:pt x="291" y="624"/>
                  </a:lnTo>
                  <a:lnTo>
                    <a:pt x="305" y="624"/>
                  </a:lnTo>
                  <a:lnTo>
                    <a:pt x="320" y="638"/>
                  </a:lnTo>
                  <a:lnTo>
                    <a:pt x="324" y="635"/>
                  </a:lnTo>
                  <a:lnTo>
                    <a:pt x="355" y="655"/>
                  </a:lnTo>
                  <a:lnTo>
                    <a:pt x="367" y="670"/>
                  </a:lnTo>
                  <a:lnTo>
                    <a:pt x="367" y="686"/>
                  </a:lnTo>
                  <a:lnTo>
                    <a:pt x="378" y="665"/>
                  </a:lnTo>
                  <a:lnTo>
                    <a:pt x="394" y="646"/>
                  </a:lnTo>
                  <a:lnTo>
                    <a:pt x="406" y="611"/>
                  </a:lnTo>
                  <a:lnTo>
                    <a:pt x="421" y="594"/>
                  </a:lnTo>
                  <a:lnTo>
                    <a:pt x="416" y="547"/>
                  </a:lnTo>
                  <a:lnTo>
                    <a:pt x="440" y="516"/>
                  </a:lnTo>
                  <a:lnTo>
                    <a:pt x="454" y="509"/>
                  </a:lnTo>
                  <a:lnTo>
                    <a:pt x="460" y="512"/>
                  </a:lnTo>
                  <a:lnTo>
                    <a:pt x="466" y="503"/>
                  </a:lnTo>
                  <a:lnTo>
                    <a:pt x="472" y="503"/>
                  </a:lnTo>
                  <a:lnTo>
                    <a:pt x="470" y="496"/>
                  </a:lnTo>
                  <a:lnTo>
                    <a:pt x="510" y="496"/>
                  </a:lnTo>
                  <a:lnTo>
                    <a:pt x="510" y="487"/>
                  </a:lnTo>
                  <a:lnTo>
                    <a:pt x="526" y="478"/>
                  </a:lnTo>
                  <a:lnTo>
                    <a:pt x="526" y="462"/>
                  </a:lnTo>
                  <a:lnTo>
                    <a:pt x="542" y="435"/>
                  </a:lnTo>
                  <a:lnTo>
                    <a:pt x="542" y="408"/>
                  </a:lnTo>
                  <a:lnTo>
                    <a:pt x="546" y="401"/>
                  </a:lnTo>
                  <a:lnTo>
                    <a:pt x="545" y="327"/>
                  </a:lnTo>
                  <a:lnTo>
                    <a:pt x="594" y="260"/>
                  </a:lnTo>
                  <a:lnTo>
                    <a:pt x="606" y="236"/>
                  </a:lnTo>
                  <a:lnTo>
                    <a:pt x="606" y="214"/>
                  </a:lnTo>
                  <a:lnTo>
                    <a:pt x="594" y="184"/>
                  </a:lnTo>
                  <a:lnTo>
                    <a:pt x="571" y="181"/>
                  </a:lnTo>
                  <a:lnTo>
                    <a:pt x="523" y="141"/>
                  </a:lnTo>
                  <a:lnTo>
                    <a:pt x="499" y="144"/>
                  </a:lnTo>
                  <a:lnTo>
                    <a:pt x="469" y="134"/>
                  </a:lnTo>
                  <a:lnTo>
                    <a:pt x="451" y="141"/>
                  </a:lnTo>
                  <a:lnTo>
                    <a:pt x="454" y="133"/>
                  </a:lnTo>
                  <a:lnTo>
                    <a:pt x="448" y="118"/>
                  </a:lnTo>
                  <a:lnTo>
                    <a:pt x="440" y="121"/>
                  </a:lnTo>
                  <a:lnTo>
                    <a:pt x="438" y="115"/>
                  </a:lnTo>
                  <a:lnTo>
                    <a:pt x="410" y="103"/>
                  </a:lnTo>
                  <a:lnTo>
                    <a:pt x="396" y="106"/>
                  </a:lnTo>
                  <a:lnTo>
                    <a:pt x="391" y="119"/>
                  </a:lnTo>
                  <a:lnTo>
                    <a:pt x="387" y="116"/>
                  </a:lnTo>
                  <a:lnTo>
                    <a:pt x="391" y="97"/>
                  </a:lnTo>
                  <a:lnTo>
                    <a:pt x="383" y="95"/>
                  </a:lnTo>
                  <a:lnTo>
                    <a:pt x="359" y="99"/>
                  </a:lnTo>
                  <a:lnTo>
                    <a:pt x="359" y="121"/>
                  </a:lnTo>
                  <a:lnTo>
                    <a:pt x="353" y="109"/>
                  </a:lnTo>
                  <a:lnTo>
                    <a:pt x="345" y="114"/>
                  </a:lnTo>
                  <a:lnTo>
                    <a:pt x="349" y="95"/>
                  </a:lnTo>
                  <a:lnTo>
                    <a:pt x="367" y="74"/>
                  </a:lnTo>
                  <a:lnTo>
                    <a:pt x="369" y="61"/>
                  </a:lnTo>
                  <a:lnTo>
                    <a:pt x="359" y="60"/>
                  </a:lnTo>
                  <a:lnTo>
                    <a:pt x="352" y="26"/>
                  </a:lnTo>
                  <a:lnTo>
                    <a:pt x="343" y="2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39" name="Freeform 7351"/>
            <p:cNvSpPr>
              <a:spLocks/>
            </p:cNvSpPr>
            <p:nvPr/>
          </p:nvSpPr>
          <p:spPr bwMode="gray">
            <a:xfrm>
              <a:off x="4907746" y="5591413"/>
              <a:ext cx="94809" cy="77543"/>
            </a:xfrm>
            <a:custGeom>
              <a:avLst/>
              <a:gdLst>
                <a:gd name="T0" fmla="*/ 0 w 64"/>
                <a:gd name="T1" fmla="*/ 0 h 51"/>
                <a:gd name="T2" fmla="*/ 19 w 64"/>
                <a:gd name="T3" fmla="*/ 18 h 51"/>
                <a:gd name="T4" fmla="*/ 64 w 64"/>
                <a:gd name="T5" fmla="*/ 34 h 51"/>
                <a:gd name="T6" fmla="*/ 60 w 64"/>
                <a:gd name="T7" fmla="*/ 40 h 51"/>
                <a:gd name="T8" fmla="*/ 31 w 64"/>
                <a:gd name="T9" fmla="*/ 44 h 51"/>
                <a:gd name="T10" fmla="*/ 35 w 64"/>
                <a:gd name="T11" fmla="*/ 51 h 51"/>
                <a:gd name="T12" fmla="*/ 23 w 64"/>
                <a:gd name="T13" fmla="*/ 50 h 51"/>
                <a:gd name="T14" fmla="*/ 0 w 64"/>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51">
                  <a:moveTo>
                    <a:pt x="0" y="0"/>
                  </a:moveTo>
                  <a:lnTo>
                    <a:pt x="19" y="18"/>
                  </a:lnTo>
                  <a:lnTo>
                    <a:pt x="64" y="34"/>
                  </a:lnTo>
                  <a:lnTo>
                    <a:pt x="60" y="40"/>
                  </a:lnTo>
                  <a:lnTo>
                    <a:pt x="31" y="44"/>
                  </a:lnTo>
                  <a:lnTo>
                    <a:pt x="35" y="51"/>
                  </a:lnTo>
                  <a:lnTo>
                    <a:pt x="23" y="5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40" name="Freeform 7352"/>
            <p:cNvSpPr>
              <a:spLocks/>
            </p:cNvSpPr>
            <p:nvPr/>
          </p:nvSpPr>
          <p:spPr bwMode="gray">
            <a:xfrm>
              <a:off x="4907746" y="5591414"/>
              <a:ext cx="94809" cy="77543"/>
            </a:xfrm>
            <a:custGeom>
              <a:avLst/>
              <a:gdLst>
                <a:gd name="T0" fmla="*/ 0 w 64"/>
                <a:gd name="T1" fmla="*/ 0 h 51"/>
                <a:gd name="T2" fmla="*/ 19 w 64"/>
                <a:gd name="T3" fmla="*/ 18 h 51"/>
                <a:gd name="T4" fmla="*/ 64 w 64"/>
                <a:gd name="T5" fmla="*/ 34 h 51"/>
                <a:gd name="T6" fmla="*/ 60 w 64"/>
                <a:gd name="T7" fmla="*/ 40 h 51"/>
                <a:gd name="T8" fmla="*/ 31 w 64"/>
                <a:gd name="T9" fmla="*/ 44 h 51"/>
                <a:gd name="T10" fmla="*/ 35 w 64"/>
                <a:gd name="T11" fmla="*/ 51 h 51"/>
                <a:gd name="T12" fmla="*/ 23 w 64"/>
                <a:gd name="T13" fmla="*/ 50 h 51"/>
                <a:gd name="T14" fmla="*/ 0 w 64"/>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51">
                  <a:moveTo>
                    <a:pt x="0" y="0"/>
                  </a:moveTo>
                  <a:lnTo>
                    <a:pt x="19" y="18"/>
                  </a:lnTo>
                  <a:lnTo>
                    <a:pt x="64" y="34"/>
                  </a:lnTo>
                  <a:lnTo>
                    <a:pt x="60" y="40"/>
                  </a:lnTo>
                  <a:lnTo>
                    <a:pt x="31" y="44"/>
                  </a:lnTo>
                  <a:lnTo>
                    <a:pt x="35" y="51"/>
                  </a:lnTo>
                  <a:lnTo>
                    <a:pt x="23" y="50"/>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41" name="Freeform 7353"/>
            <p:cNvSpPr>
              <a:spLocks/>
            </p:cNvSpPr>
            <p:nvPr/>
          </p:nvSpPr>
          <p:spPr bwMode="gray">
            <a:xfrm>
              <a:off x="4821825" y="5591414"/>
              <a:ext cx="119994" cy="76023"/>
            </a:xfrm>
            <a:custGeom>
              <a:avLst/>
              <a:gdLst>
                <a:gd name="T0" fmla="*/ 58 w 81"/>
                <a:gd name="T1" fmla="*/ 0 h 50"/>
                <a:gd name="T2" fmla="*/ 39 w 81"/>
                <a:gd name="T3" fmla="*/ 5 h 50"/>
                <a:gd name="T4" fmla="*/ 42 w 81"/>
                <a:gd name="T5" fmla="*/ 12 h 50"/>
                <a:gd name="T6" fmla="*/ 58 w 81"/>
                <a:gd name="T7" fmla="*/ 15 h 50"/>
                <a:gd name="T8" fmla="*/ 49 w 81"/>
                <a:gd name="T9" fmla="*/ 21 h 50"/>
                <a:gd name="T10" fmla="*/ 43 w 81"/>
                <a:gd name="T11" fmla="*/ 18 h 50"/>
                <a:gd name="T12" fmla="*/ 41 w 81"/>
                <a:gd name="T13" fmla="*/ 25 h 50"/>
                <a:gd name="T14" fmla="*/ 0 w 81"/>
                <a:gd name="T15" fmla="*/ 12 h 50"/>
                <a:gd name="T16" fmla="*/ 0 w 81"/>
                <a:gd name="T17" fmla="*/ 16 h 50"/>
                <a:gd name="T18" fmla="*/ 10 w 81"/>
                <a:gd name="T19" fmla="*/ 25 h 50"/>
                <a:gd name="T20" fmla="*/ 19 w 81"/>
                <a:gd name="T21" fmla="*/ 25 h 50"/>
                <a:gd name="T22" fmla="*/ 46 w 81"/>
                <a:gd name="T23" fmla="*/ 40 h 50"/>
                <a:gd name="T24" fmla="*/ 61 w 81"/>
                <a:gd name="T25" fmla="*/ 40 h 50"/>
                <a:gd name="T26" fmla="*/ 67 w 81"/>
                <a:gd name="T27" fmla="*/ 45 h 50"/>
                <a:gd name="T28" fmla="*/ 81 w 81"/>
                <a:gd name="T29" fmla="*/ 50 h 50"/>
                <a:gd name="T30" fmla="*/ 58 w 81"/>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50">
                  <a:moveTo>
                    <a:pt x="58" y="0"/>
                  </a:moveTo>
                  <a:lnTo>
                    <a:pt x="39" y="5"/>
                  </a:lnTo>
                  <a:lnTo>
                    <a:pt x="42" y="12"/>
                  </a:lnTo>
                  <a:lnTo>
                    <a:pt x="58" y="15"/>
                  </a:lnTo>
                  <a:lnTo>
                    <a:pt x="49" y="21"/>
                  </a:lnTo>
                  <a:lnTo>
                    <a:pt x="43" y="18"/>
                  </a:lnTo>
                  <a:lnTo>
                    <a:pt x="41" y="25"/>
                  </a:lnTo>
                  <a:lnTo>
                    <a:pt x="0" y="12"/>
                  </a:lnTo>
                  <a:lnTo>
                    <a:pt x="0" y="16"/>
                  </a:lnTo>
                  <a:lnTo>
                    <a:pt x="10" y="25"/>
                  </a:lnTo>
                  <a:lnTo>
                    <a:pt x="19" y="25"/>
                  </a:lnTo>
                  <a:lnTo>
                    <a:pt x="46" y="40"/>
                  </a:lnTo>
                  <a:lnTo>
                    <a:pt x="61" y="40"/>
                  </a:lnTo>
                  <a:lnTo>
                    <a:pt x="67" y="45"/>
                  </a:lnTo>
                  <a:lnTo>
                    <a:pt x="81" y="50"/>
                  </a:lnTo>
                  <a:lnTo>
                    <a:pt x="58"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42" name="Freeform 7354"/>
            <p:cNvSpPr>
              <a:spLocks/>
            </p:cNvSpPr>
            <p:nvPr/>
          </p:nvSpPr>
          <p:spPr bwMode="gray">
            <a:xfrm>
              <a:off x="4821825" y="5591414"/>
              <a:ext cx="119994" cy="76023"/>
            </a:xfrm>
            <a:custGeom>
              <a:avLst/>
              <a:gdLst>
                <a:gd name="T0" fmla="*/ 58 w 81"/>
                <a:gd name="T1" fmla="*/ 0 h 50"/>
                <a:gd name="T2" fmla="*/ 39 w 81"/>
                <a:gd name="T3" fmla="*/ 5 h 50"/>
                <a:gd name="T4" fmla="*/ 42 w 81"/>
                <a:gd name="T5" fmla="*/ 12 h 50"/>
                <a:gd name="T6" fmla="*/ 58 w 81"/>
                <a:gd name="T7" fmla="*/ 15 h 50"/>
                <a:gd name="T8" fmla="*/ 49 w 81"/>
                <a:gd name="T9" fmla="*/ 21 h 50"/>
                <a:gd name="T10" fmla="*/ 43 w 81"/>
                <a:gd name="T11" fmla="*/ 18 h 50"/>
                <a:gd name="T12" fmla="*/ 41 w 81"/>
                <a:gd name="T13" fmla="*/ 25 h 50"/>
                <a:gd name="T14" fmla="*/ 0 w 81"/>
                <a:gd name="T15" fmla="*/ 12 h 50"/>
                <a:gd name="T16" fmla="*/ 0 w 81"/>
                <a:gd name="T17" fmla="*/ 16 h 50"/>
                <a:gd name="T18" fmla="*/ 10 w 81"/>
                <a:gd name="T19" fmla="*/ 25 h 50"/>
                <a:gd name="T20" fmla="*/ 19 w 81"/>
                <a:gd name="T21" fmla="*/ 25 h 50"/>
                <a:gd name="T22" fmla="*/ 46 w 81"/>
                <a:gd name="T23" fmla="*/ 40 h 50"/>
                <a:gd name="T24" fmla="*/ 61 w 81"/>
                <a:gd name="T25" fmla="*/ 40 h 50"/>
                <a:gd name="T26" fmla="*/ 67 w 81"/>
                <a:gd name="T27" fmla="*/ 45 h 50"/>
                <a:gd name="T28" fmla="*/ 81 w 81"/>
                <a:gd name="T29" fmla="*/ 50 h 50"/>
                <a:gd name="T30" fmla="*/ 58 w 81"/>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50">
                  <a:moveTo>
                    <a:pt x="58" y="0"/>
                  </a:moveTo>
                  <a:lnTo>
                    <a:pt x="39" y="5"/>
                  </a:lnTo>
                  <a:lnTo>
                    <a:pt x="42" y="12"/>
                  </a:lnTo>
                  <a:lnTo>
                    <a:pt x="58" y="15"/>
                  </a:lnTo>
                  <a:lnTo>
                    <a:pt x="49" y="21"/>
                  </a:lnTo>
                  <a:lnTo>
                    <a:pt x="43" y="18"/>
                  </a:lnTo>
                  <a:lnTo>
                    <a:pt x="41" y="25"/>
                  </a:lnTo>
                  <a:lnTo>
                    <a:pt x="0" y="12"/>
                  </a:lnTo>
                  <a:lnTo>
                    <a:pt x="0" y="16"/>
                  </a:lnTo>
                  <a:lnTo>
                    <a:pt x="10" y="25"/>
                  </a:lnTo>
                  <a:lnTo>
                    <a:pt x="19" y="25"/>
                  </a:lnTo>
                  <a:lnTo>
                    <a:pt x="46" y="40"/>
                  </a:lnTo>
                  <a:lnTo>
                    <a:pt x="61" y="40"/>
                  </a:lnTo>
                  <a:lnTo>
                    <a:pt x="67" y="45"/>
                  </a:lnTo>
                  <a:lnTo>
                    <a:pt x="81" y="50"/>
                  </a:lnTo>
                  <a:lnTo>
                    <a:pt x="58"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43" name="Freeform 7355"/>
            <p:cNvSpPr>
              <a:spLocks/>
            </p:cNvSpPr>
            <p:nvPr/>
          </p:nvSpPr>
          <p:spPr bwMode="gray">
            <a:xfrm>
              <a:off x="4346298" y="4191086"/>
              <a:ext cx="302204" cy="486542"/>
            </a:xfrm>
            <a:custGeom>
              <a:avLst/>
              <a:gdLst>
                <a:gd name="T0" fmla="*/ 14 w 204"/>
                <a:gd name="T1" fmla="*/ 60 h 320"/>
                <a:gd name="T2" fmla="*/ 0 w 204"/>
                <a:gd name="T3" fmla="*/ 73 h 320"/>
                <a:gd name="T4" fmla="*/ 7 w 204"/>
                <a:gd name="T5" fmla="*/ 98 h 320"/>
                <a:gd name="T6" fmla="*/ 3 w 204"/>
                <a:gd name="T7" fmla="*/ 105 h 320"/>
                <a:gd name="T8" fmla="*/ 21 w 204"/>
                <a:gd name="T9" fmla="*/ 118 h 320"/>
                <a:gd name="T10" fmla="*/ 45 w 204"/>
                <a:gd name="T11" fmla="*/ 150 h 320"/>
                <a:gd name="T12" fmla="*/ 96 w 204"/>
                <a:gd name="T13" fmla="*/ 258 h 320"/>
                <a:gd name="T14" fmla="*/ 183 w 204"/>
                <a:gd name="T15" fmla="*/ 320 h 320"/>
                <a:gd name="T16" fmla="*/ 198 w 204"/>
                <a:gd name="T17" fmla="*/ 308 h 320"/>
                <a:gd name="T18" fmla="*/ 204 w 204"/>
                <a:gd name="T19" fmla="*/ 289 h 320"/>
                <a:gd name="T20" fmla="*/ 197 w 204"/>
                <a:gd name="T21" fmla="*/ 275 h 320"/>
                <a:gd name="T22" fmla="*/ 201 w 204"/>
                <a:gd name="T23" fmla="*/ 216 h 320"/>
                <a:gd name="T24" fmla="*/ 186 w 204"/>
                <a:gd name="T25" fmla="*/ 191 h 320"/>
                <a:gd name="T26" fmla="*/ 173 w 204"/>
                <a:gd name="T27" fmla="*/ 191 h 320"/>
                <a:gd name="T28" fmla="*/ 169 w 204"/>
                <a:gd name="T29" fmla="*/ 164 h 320"/>
                <a:gd name="T30" fmla="*/ 150 w 204"/>
                <a:gd name="T31" fmla="*/ 175 h 320"/>
                <a:gd name="T32" fmla="*/ 132 w 204"/>
                <a:gd name="T33" fmla="*/ 162 h 320"/>
                <a:gd name="T34" fmla="*/ 134 w 204"/>
                <a:gd name="T35" fmla="*/ 156 h 320"/>
                <a:gd name="T36" fmla="*/ 119 w 204"/>
                <a:gd name="T37" fmla="*/ 134 h 320"/>
                <a:gd name="T38" fmla="*/ 129 w 204"/>
                <a:gd name="T39" fmla="*/ 102 h 320"/>
                <a:gd name="T40" fmla="*/ 141 w 204"/>
                <a:gd name="T41" fmla="*/ 86 h 320"/>
                <a:gd name="T42" fmla="*/ 176 w 204"/>
                <a:gd name="T43" fmla="*/ 72 h 320"/>
                <a:gd name="T44" fmla="*/ 166 w 204"/>
                <a:gd name="T45" fmla="*/ 61 h 320"/>
                <a:gd name="T46" fmla="*/ 173 w 204"/>
                <a:gd name="T47" fmla="*/ 50 h 320"/>
                <a:gd name="T48" fmla="*/ 170 w 204"/>
                <a:gd name="T49" fmla="*/ 45 h 320"/>
                <a:gd name="T50" fmla="*/ 162 w 204"/>
                <a:gd name="T51" fmla="*/ 40 h 320"/>
                <a:gd name="T52" fmla="*/ 128 w 204"/>
                <a:gd name="T53" fmla="*/ 42 h 320"/>
                <a:gd name="T54" fmla="*/ 118 w 204"/>
                <a:gd name="T55" fmla="*/ 22 h 320"/>
                <a:gd name="T56" fmla="*/ 92 w 204"/>
                <a:gd name="T57" fmla="*/ 0 h 320"/>
                <a:gd name="T58" fmla="*/ 87 w 204"/>
                <a:gd name="T59" fmla="*/ 4 h 320"/>
                <a:gd name="T60" fmla="*/ 93 w 204"/>
                <a:gd name="T61" fmla="*/ 13 h 320"/>
                <a:gd name="T62" fmla="*/ 86 w 204"/>
                <a:gd name="T63" fmla="*/ 29 h 320"/>
                <a:gd name="T64" fmla="*/ 74 w 204"/>
                <a:gd name="T65" fmla="*/ 42 h 320"/>
                <a:gd name="T66" fmla="*/ 52 w 204"/>
                <a:gd name="T67" fmla="*/ 53 h 320"/>
                <a:gd name="T68" fmla="*/ 32 w 204"/>
                <a:gd name="T69" fmla="*/ 86 h 320"/>
                <a:gd name="T70" fmla="*/ 13 w 204"/>
                <a:gd name="T71" fmla="*/ 76 h 320"/>
                <a:gd name="T72" fmla="*/ 14 w 204"/>
                <a:gd name="T73" fmla="*/ 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320">
                  <a:moveTo>
                    <a:pt x="14" y="60"/>
                  </a:moveTo>
                  <a:lnTo>
                    <a:pt x="0" y="73"/>
                  </a:lnTo>
                  <a:lnTo>
                    <a:pt x="7" y="98"/>
                  </a:lnTo>
                  <a:lnTo>
                    <a:pt x="3" y="105"/>
                  </a:lnTo>
                  <a:lnTo>
                    <a:pt x="21" y="118"/>
                  </a:lnTo>
                  <a:lnTo>
                    <a:pt x="45" y="150"/>
                  </a:lnTo>
                  <a:lnTo>
                    <a:pt x="96" y="258"/>
                  </a:lnTo>
                  <a:lnTo>
                    <a:pt x="183" y="320"/>
                  </a:lnTo>
                  <a:lnTo>
                    <a:pt x="198" y="308"/>
                  </a:lnTo>
                  <a:lnTo>
                    <a:pt x="204" y="289"/>
                  </a:lnTo>
                  <a:lnTo>
                    <a:pt x="197" y="275"/>
                  </a:lnTo>
                  <a:lnTo>
                    <a:pt x="201" y="216"/>
                  </a:lnTo>
                  <a:lnTo>
                    <a:pt x="186" y="191"/>
                  </a:lnTo>
                  <a:lnTo>
                    <a:pt x="173" y="191"/>
                  </a:lnTo>
                  <a:lnTo>
                    <a:pt x="169" y="164"/>
                  </a:lnTo>
                  <a:lnTo>
                    <a:pt x="150" y="175"/>
                  </a:lnTo>
                  <a:lnTo>
                    <a:pt x="132" y="162"/>
                  </a:lnTo>
                  <a:lnTo>
                    <a:pt x="134" y="156"/>
                  </a:lnTo>
                  <a:lnTo>
                    <a:pt x="119" y="134"/>
                  </a:lnTo>
                  <a:lnTo>
                    <a:pt x="129" y="102"/>
                  </a:lnTo>
                  <a:lnTo>
                    <a:pt x="141" y="86"/>
                  </a:lnTo>
                  <a:lnTo>
                    <a:pt x="176" y="72"/>
                  </a:lnTo>
                  <a:lnTo>
                    <a:pt x="166" y="61"/>
                  </a:lnTo>
                  <a:lnTo>
                    <a:pt x="173" y="50"/>
                  </a:lnTo>
                  <a:lnTo>
                    <a:pt x="170" y="45"/>
                  </a:lnTo>
                  <a:lnTo>
                    <a:pt x="162" y="40"/>
                  </a:lnTo>
                  <a:lnTo>
                    <a:pt x="128" y="42"/>
                  </a:lnTo>
                  <a:lnTo>
                    <a:pt x="118" y="22"/>
                  </a:lnTo>
                  <a:lnTo>
                    <a:pt x="92" y="0"/>
                  </a:lnTo>
                  <a:lnTo>
                    <a:pt x="87" y="4"/>
                  </a:lnTo>
                  <a:lnTo>
                    <a:pt x="93" y="13"/>
                  </a:lnTo>
                  <a:lnTo>
                    <a:pt x="86" y="29"/>
                  </a:lnTo>
                  <a:lnTo>
                    <a:pt x="74" y="42"/>
                  </a:lnTo>
                  <a:lnTo>
                    <a:pt x="52" y="53"/>
                  </a:lnTo>
                  <a:lnTo>
                    <a:pt x="32" y="86"/>
                  </a:lnTo>
                  <a:lnTo>
                    <a:pt x="13" y="76"/>
                  </a:lnTo>
                  <a:lnTo>
                    <a:pt x="14" y="6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44" name="Freeform 7356"/>
            <p:cNvSpPr>
              <a:spLocks/>
            </p:cNvSpPr>
            <p:nvPr/>
          </p:nvSpPr>
          <p:spPr bwMode="gray">
            <a:xfrm>
              <a:off x="4346298" y="4191086"/>
              <a:ext cx="302204" cy="486542"/>
            </a:xfrm>
            <a:custGeom>
              <a:avLst/>
              <a:gdLst>
                <a:gd name="T0" fmla="*/ 14 w 204"/>
                <a:gd name="T1" fmla="*/ 60 h 320"/>
                <a:gd name="T2" fmla="*/ 0 w 204"/>
                <a:gd name="T3" fmla="*/ 73 h 320"/>
                <a:gd name="T4" fmla="*/ 7 w 204"/>
                <a:gd name="T5" fmla="*/ 98 h 320"/>
                <a:gd name="T6" fmla="*/ 3 w 204"/>
                <a:gd name="T7" fmla="*/ 105 h 320"/>
                <a:gd name="T8" fmla="*/ 21 w 204"/>
                <a:gd name="T9" fmla="*/ 118 h 320"/>
                <a:gd name="T10" fmla="*/ 45 w 204"/>
                <a:gd name="T11" fmla="*/ 150 h 320"/>
                <a:gd name="T12" fmla="*/ 96 w 204"/>
                <a:gd name="T13" fmla="*/ 258 h 320"/>
                <a:gd name="T14" fmla="*/ 183 w 204"/>
                <a:gd name="T15" fmla="*/ 320 h 320"/>
                <a:gd name="T16" fmla="*/ 198 w 204"/>
                <a:gd name="T17" fmla="*/ 308 h 320"/>
                <a:gd name="T18" fmla="*/ 204 w 204"/>
                <a:gd name="T19" fmla="*/ 289 h 320"/>
                <a:gd name="T20" fmla="*/ 197 w 204"/>
                <a:gd name="T21" fmla="*/ 275 h 320"/>
                <a:gd name="T22" fmla="*/ 201 w 204"/>
                <a:gd name="T23" fmla="*/ 216 h 320"/>
                <a:gd name="T24" fmla="*/ 186 w 204"/>
                <a:gd name="T25" fmla="*/ 191 h 320"/>
                <a:gd name="T26" fmla="*/ 173 w 204"/>
                <a:gd name="T27" fmla="*/ 191 h 320"/>
                <a:gd name="T28" fmla="*/ 169 w 204"/>
                <a:gd name="T29" fmla="*/ 164 h 320"/>
                <a:gd name="T30" fmla="*/ 150 w 204"/>
                <a:gd name="T31" fmla="*/ 175 h 320"/>
                <a:gd name="T32" fmla="*/ 132 w 204"/>
                <a:gd name="T33" fmla="*/ 162 h 320"/>
                <a:gd name="T34" fmla="*/ 134 w 204"/>
                <a:gd name="T35" fmla="*/ 156 h 320"/>
                <a:gd name="T36" fmla="*/ 119 w 204"/>
                <a:gd name="T37" fmla="*/ 134 h 320"/>
                <a:gd name="T38" fmla="*/ 129 w 204"/>
                <a:gd name="T39" fmla="*/ 102 h 320"/>
                <a:gd name="T40" fmla="*/ 141 w 204"/>
                <a:gd name="T41" fmla="*/ 86 h 320"/>
                <a:gd name="T42" fmla="*/ 176 w 204"/>
                <a:gd name="T43" fmla="*/ 72 h 320"/>
                <a:gd name="T44" fmla="*/ 166 w 204"/>
                <a:gd name="T45" fmla="*/ 61 h 320"/>
                <a:gd name="T46" fmla="*/ 173 w 204"/>
                <a:gd name="T47" fmla="*/ 50 h 320"/>
                <a:gd name="T48" fmla="*/ 170 w 204"/>
                <a:gd name="T49" fmla="*/ 45 h 320"/>
                <a:gd name="T50" fmla="*/ 162 w 204"/>
                <a:gd name="T51" fmla="*/ 40 h 320"/>
                <a:gd name="T52" fmla="*/ 128 w 204"/>
                <a:gd name="T53" fmla="*/ 42 h 320"/>
                <a:gd name="T54" fmla="*/ 118 w 204"/>
                <a:gd name="T55" fmla="*/ 22 h 320"/>
                <a:gd name="T56" fmla="*/ 92 w 204"/>
                <a:gd name="T57" fmla="*/ 0 h 320"/>
                <a:gd name="T58" fmla="*/ 87 w 204"/>
                <a:gd name="T59" fmla="*/ 4 h 320"/>
                <a:gd name="T60" fmla="*/ 93 w 204"/>
                <a:gd name="T61" fmla="*/ 13 h 320"/>
                <a:gd name="T62" fmla="*/ 86 w 204"/>
                <a:gd name="T63" fmla="*/ 29 h 320"/>
                <a:gd name="T64" fmla="*/ 74 w 204"/>
                <a:gd name="T65" fmla="*/ 42 h 320"/>
                <a:gd name="T66" fmla="*/ 52 w 204"/>
                <a:gd name="T67" fmla="*/ 53 h 320"/>
                <a:gd name="T68" fmla="*/ 32 w 204"/>
                <a:gd name="T69" fmla="*/ 86 h 320"/>
                <a:gd name="T70" fmla="*/ 13 w 204"/>
                <a:gd name="T71" fmla="*/ 76 h 320"/>
                <a:gd name="T72" fmla="*/ 14 w 204"/>
                <a:gd name="T73" fmla="*/ 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320">
                  <a:moveTo>
                    <a:pt x="14" y="60"/>
                  </a:moveTo>
                  <a:lnTo>
                    <a:pt x="0" y="73"/>
                  </a:lnTo>
                  <a:lnTo>
                    <a:pt x="7" y="98"/>
                  </a:lnTo>
                  <a:lnTo>
                    <a:pt x="3" y="105"/>
                  </a:lnTo>
                  <a:lnTo>
                    <a:pt x="21" y="118"/>
                  </a:lnTo>
                  <a:lnTo>
                    <a:pt x="45" y="150"/>
                  </a:lnTo>
                  <a:lnTo>
                    <a:pt x="96" y="258"/>
                  </a:lnTo>
                  <a:lnTo>
                    <a:pt x="183" y="320"/>
                  </a:lnTo>
                  <a:lnTo>
                    <a:pt x="198" y="308"/>
                  </a:lnTo>
                  <a:lnTo>
                    <a:pt x="204" y="289"/>
                  </a:lnTo>
                  <a:lnTo>
                    <a:pt x="197" y="275"/>
                  </a:lnTo>
                  <a:lnTo>
                    <a:pt x="201" y="216"/>
                  </a:lnTo>
                  <a:lnTo>
                    <a:pt x="186" y="191"/>
                  </a:lnTo>
                  <a:lnTo>
                    <a:pt x="173" y="191"/>
                  </a:lnTo>
                  <a:lnTo>
                    <a:pt x="169" y="164"/>
                  </a:lnTo>
                  <a:lnTo>
                    <a:pt x="150" y="175"/>
                  </a:lnTo>
                  <a:lnTo>
                    <a:pt x="132" y="162"/>
                  </a:lnTo>
                  <a:lnTo>
                    <a:pt x="134" y="156"/>
                  </a:lnTo>
                  <a:lnTo>
                    <a:pt x="119" y="134"/>
                  </a:lnTo>
                  <a:lnTo>
                    <a:pt x="129" y="102"/>
                  </a:lnTo>
                  <a:lnTo>
                    <a:pt x="141" y="86"/>
                  </a:lnTo>
                  <a:lnTo>
                    <a:pt x="176" y="72"/>
                  </a:lnTo>
                  <a:lnTo>
                    <a:pt x="166" y="61"/>
                  </a:lnTo>
                  <a:lnTo>
                    <a:pt x="173" y="50"/>
                  </a:lnTo>
                  <a:lnTo>
                    <a:pt x="170" y="45"/>
                  </a:lnTo>
                  <a:lnTo>
                    <a:pt x="162" y="40"/>
                  </a:lnTo>
                  <a:lnTo>
                    <a:pt x="128" y="42"/>
                  </a:lnTo>
                  <a:lnTo>
                    <a:pt x="118" y="22"/>
                  </a:lnTo>
                  <a:lnTo>
                    <a:pt x="92" y="0"/>
                  </a:lnTo>
                  <a:lnTo>
                    <a:pt x="87" y="4"/>
                  </a:lnTo>
                  <a:lnTo>
                    <a:pt x="93" y="13"/>
                  </a:lnTo>
                  <a:lnTo>
                    <a:pt x="86" y="29"/>
                  </a:lnTo>
                  <a:lnTo>
                    <a:pt x="74" y="42"/>
                  </a:lnTo>
                  <a:lnTo>
                    <a:pt x="52" y="53"/>
                  </a:lnTo>
                  <a:lnTo>
                    <a:pt x="32" y="86"/>
                  </a:lnTo>
                  <a:lnTo>
                    <a:pt x="13" y="76"/>
                  </a:lnTo>
                  <a:lnTo>
                    <a:pt x="14" y="6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45" name="Freeform 7357"/>
            <p:cNvSpPr>
              <a:spLocks/>
            </p:cNvSpPr>
            <p:nvPr/>
          </p:nvSpPr>
          <p:spPr bwMode="gray">
            <a:xfrm>
              <a:off x="4352223" y="4156115"/>
              <a:ext cx="131845" cy="165729"/>
            </a:xfrm>
            <a:custGeom>
              <a:avLst/>
              <a:gdLst>
                <a:gd name="T0" fmla="*/ 10 w 89"/>
                <a:gd name="T1" fmla="*/ 83 h 109"/>
                <a:gd name="T2" fmla="*/ 9 w 89"/>
                <a:gd name="T3" fmla="*/ 99 h 109"/>
                <a:gd name="T4" fmla="*/ 28 w 89"/>
                <a:gd name="T5" fmla="*/ 109 h 109"/>
                <a:gd name="T6" fmla="*/ 48 w 89"/>
                <a:gd name="T7" fmla="*/ 76 h 109"/>
                <a:gd name="T8" fmla="*/ 70 w 89"/>
                <a:gd name="T9" fmla="*/ 65 h 109"/>
                <a:gd name="T10" fmla="*/ 82 w 89"/>
                <a:gd name="T11" fmla="*/ 52 h 109"/>
                <a:gd name="T12" fmla="*/ 89 w 89"/>
                <a:gd name="T13" fmla="*/ 36 h 109"/>
                <a:gd name="T14" fmla="*/ 83 w 89"/>
                <a:gd name="T15" fmla="*/ 27 h 109"/>
                <a:gd name="T16" fmla="*/ 88 w 89"/>
                <a:gd name="T17" fmla="*/ 23 h 109"/>
                <a:gd name="T18" fmla="*/ 77 w 89"/>
                <a:gd name="T19" fmla="*/ 17 h 109"/>
                <a:gd name="T20" fmla="*/ 58 w 89"/>
                <a:gd name="T21" fmla="*/ 20 h 109"/>
                <a:gd name="T22" fmla="*/ 32 w 89"/>
                <a:gd name="T23" fmla="*/ 0 h 109"/>
                <a:gd name="T24" fmla="*/ 15 w 89"/>
                <a:gd name="T25" fmla="*/ 10 h 109"/>
                <a:gd name="T26" fmla="*/ 13 w 89"/>
                <a:gd name="T27" fmla="*/ 22 h 109"/>
                <a:gd name="T28" fmla="*/ 6 w 89"/>
                <a:gd name="T29" fmla="*/ 27 h 109"/>
                <a:gd name="T30" fmla="*/ 6 w 89"/>
                <a:gd name="T31" fmla="*/ 36 h 109"/>
                <a:gd name="T32" fmla="*/ 0 w 89"/>
                <a:gd name="T33" fmla="*/ 39 h 109"/>
                <a:gd name="T34" fmla="*/ 1 w 89"/>
                <a:gd name="T35" fmla="*/ 63 h 109"/>
                <a:gd name="T36" fmla="*/ 13 w 89"/>
                <a:gd name="T37" fmla="*/ 74 h 109"/>
                <a:gd name="T38" fmla="*/ 15 w 89"/>
                <a:gd name="T39" fmla="*/ 65 h 109"/>
                <a:gd name="T40" fmla="*/ 20 w 89"/>
                <a:gd name="T41" fmla="*/ 65 h 109"/>
                <a:gd name="T42" fmla="*/ 16 w 89"/>
                <a:gd name="T43" fmla="*/ 80 h 109"/>
                <a:gd name="T44" fmla="*/ 10 w 89"/>
                <a:gd name="T45"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 h="109">
                  <a:moveTo>
                    <a:pt x="10" y="83"/>
                  </a:moveTo>
                  <a:lnTo>
                    <a:pt x="9" y="99"/>
                  </a:lnTo>
                  <a:lnTo>
                    <a:pt x="28" y="109"/>
                  </a:lnTo>
                  <a:lnTo>
                    <a:pt x="48" y="76"/>
                  </a:lnTo>
                  <a:lnTo>
                    <a:pt x="70" y="65"/>
                  </a:lnTo>
                  <a:lnTo>
                    <a:pt x="82" y="52"/>
                  </a:lnTo>
                  <a:lnTo>
                    <a:pt x="89" y="36"/>
                  </a:lnTo>
                  <a:lnTo>
                    <a:pt x="83" y="27"/>
                  </a:lnTo>
                  <a:lnTo>
                    <a:pt x="88" y="23"/>
                  </a:lnTo>
                  <a:lnTo>
                    <a:pt x="77" y="17"/>
                  </a:lnTo>
                  <a:lnTo>
                    <a:pt x="58" y="20"/>
                  </a:lnTo>
                  <a:lnTo>
                    <a:pt x="32" y="0"/>
                  </a:lnTo>
                  <a:lnTo>
                    <a:pt x="15" y="10"/>
                  </a:lnTo>
                  <a:lnTo>
                    <a:pt x="13" y="22"/>
                  </a:lnTo>
                  <a:lnTo>
                    <a:pt x="6" y="27"/>
                  </a:lnTo>
                  <a:lnTo>
                    <a:pt x="6" y="36"/>
                  </a:lnTo>
                  <a:lnTo>
                    <a:pt x="0" y="39"/>
                  </a:lnTo>
                  <a:lnTo>
                    <a:pt x="1" y="63"/>
                  </a:lnTo>
                  <a:lnTo>
                    <a:pt x="13" y="74"/>
                  </a:lnTo>
                  <a:lnTo>
                    <a:pt x="15" y="65"/>
                  </a:lnTo>
                  <a:lnTo>
                    <a:pt x="20" y="65"/>
                  </a:lnTo>
                  <a:lnTo>
                    <a:pt x="16" y="80"/>
                  </a:lnTo>
                  <a:lnTo>
                    <a:pt x="10" y="8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46" name="Freeform 7358"/>
            <p:cNvSpPr>
              <a:spLocks/>
            </p:cNvSpPr>
            <p:nvPr/>
          </p:nvSpPr>
          <p:spPr bwMode="gray">
            <a:xfrm>
              <a:off x="4352223" y="4156115"/>
              <a:ext cx="131845" cy="165729"/>
            </a:xfrm>
            <a:custGeom>
              <a:avLst/>
              <a:gdLst>
                <a:gd name="T0" fmla="*/ 10 w 89"/>
                <a:gd name="T1" fmla="*/ 83 h 109"/>
                <a:gd name="T2" fmla="*/ 9 w 89"/>
                <a:gd name="T3" fmla="*/ 99 h 109"/>
                <a:gd name="T4" fmla="*/ 28 w 89"/>
                <a:gd name="T5" fmla="*/ 109 h 109"/>
                <a:gd name="T6" fmla="*/ 48 w 89"/>
                <a:gd name="T7" fmla="*/ 76 h 109"/>
                <a:gd name="T8" fmla="*/ 70 w 89"/>
                <a:gd name="T9" fmla="*/ 65 h 109"/>
                <a:gd name="T10" fmla="*/ 82 w 89"/>
                <a:gd name="T11" fmla="*/ 52 h 109"/>
                <a:gd name="T12" fmla="*/ 89 w 89"/>
                <a:gd name="T13" fmla="*/ 36 h 109"/>
                <a:gd name="T14" fmla="*/ 83 w 89"/>
                <a:gd name="T15" fmla="*/ 27 h 109"/>
                <a:gd name="T16" fmla="*/ 88 w 89"/>
                <a:gd name="T17" fmla="*/ 23 h 109"/>
                <a:gd name="T18" fmla="*/ 77 w 89"/>
                <a:gd name="T19" fmla="*/ 17 h 109"/>
                <a:gd name="T20" fmla="*/ 58 w 89"/>
                <a:gd name="T21" fmla="*/ 20 h 109"/>
                <a:gd name="T22" fmla="*/ 32 w 89"/>
                <a:gd name="T23" fmla="*/ 0 h 109"/>
                <a:gd name="T24" fmla="*/ 15 w 89"/>
                <a:gd name="T25" fmla="*/ 10 h 109"/>
                <a:gd name="T26" fmla="*/ 13 w 89"/>
                <a:gd name="T27" fmla="*/ 22 h 109"/>
                <a:gd name="T28" fmla="*/ 6 w 89"/>
                <a:gd name="T29" fmla="*/ 27 h 109"/>
                <a:gd name="T30" fmla="*/ 6 w 89"/>
                <a:gd name="T31" fmla="*/ 36 h 109"/>
                <a:gd name="T32" fmla="*/ 0 w 89"/>
                <a:gd name="T33" fmla="*/ 39 h 109"/>
                <a:gd name="T34" fmla="*/ 1 w 89"/>
                <a:gd name="T35" fmla="*/ 63 h 109"/>
                <a:gd name="T36" fmla="*/ 13 w 89"/>
                <a:gd name="T37" fmla="*/ 74 h 109"/>
                <a:gd name="T38" fmla="*/ 15 w 89"/>
                <a:gd name="T39" fmla="*/ 65 h 109"/>
                <a:gd name="T40" fmla="*/ 20 w 89"/>
                <a:gd name="T41" fmla="*/ 65 h 109"/>
                <a:gd name="T42" fmla="*/ 16 w 89"/>
                <a:gd name="T43" fmla="*/ 80 h 109"/>
                <a:gd name="T44" fmla="*/ 10 w 89"/>
                <a:gd name="T45"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 h="109">
                  <a:moveTo>
                    <a:pt x="10" y="83"/>
                  </a:moveTo>
                  <a:lnTo>
                    <a:pt x="9" y="99"/>
                  </a:lnTo>
                  <a:lnTo>
                    <a:pt x="28" y="109"/>
                  </a:lnTo>
                  <a:lnTo>
                    <a:pt x="48" y="76"/>
                  </a:lnTo>
                  <a:lnTo>
                    <a:pt x="70" y="65"/>
                  </a:lnTo>
                  <a:lnTo>
                    <a:pt x="82" y="52"/>
                  </a:lnTo>
                  <a:lnTo>
                    <a:pt x="89" y="36"/>
                  </a:lnTo>
                  <a:lnTo>
                    <a:pt x="83" y="27"/>
                  </a:lnTo>
                  <a:lnTo>
                    <a:pt x="88" y="23"/>
                  </a:lnTo>
                  <a:lnTo>
                    <a:pt x="77" y="17"/>
                  </a:lnTo>
                  <a:lnTo>
                    <a:pt x="58" y="20"/>
                  </a:lnTo>
                  <a:lnTo>
                    <a:pt x="32" y="0"/>
                  </a:lnTo>
                  <a:lnTo>
                    <a:pt x="15" y="10"/>
                  </a:lnTo>
                  <a:lnTo>
                    <a:pt x="13" y="22"/>
                  </a:lnTo>
                  <a:lnTo>
                    <a:pt x="6" y="27"/>
                  </a:lnTo>
                  <a:lnTo>
                    <a:pt x="6" y="36"/>
                  </a:lnTo>
                  <a:lnTo>
                    <a:pt x="0" y="39"/>
                  </a:lnTo>
                  <a:lnTo>
                    <a:pt x="1" y="63"/>
                  </a:lnTo>
                  <a:lnTo>
                    <a:pt x="13" y="74"/>
                  </a:lnTo>
                  <a:lnTo>
                    <a:pt x="15" y="65"/>
                  </a:lnTo>
                  <a:lnTo>
                    <a:pt x="20" y="65"/>
                  </a:lnTo>
                  <a:lnTo>
                    <a:pt x="16" y="80"/>
                  </a:lnTo>
                  <a:lnTo>
                    <a:pt x="10" y="8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47" name="Freeform 7359"/>
            <p:cNvSpPr>
              <a:spLocks/>
            </p:cNvSpPr>
            <p:nvPr/>
          </p:nvSpPr>
          <p:spPr bwMode="gray">
            <a:xfrm>
              <a:off x="4398146" y="3856589"/>
              <a:ext cx="278503" cy="443970"/>
            </a:xfrm>
            <a:custGeom>
              <a:avLst/>
              <a:gdLst>
                <a:gd name="T0" fmla="*/ 1 w 188"/>
                <a:gd name="T1" fmla="*/ 197 h 292"/>
                <a:gd name="T2" fmla="*/ 0 w 188"/>
                <a:gd name="T3" fmla="*/ 189 h 292"/>
                <a:gd name="T4" fmla="*/ 7 w 188"/>
                <a:gd name="T5" fmla="*/ 188 h 292"/>
                <a:gd name="T6" fmla="*/ 10 w 188"/>
                <a:gd name="T7" fmla="*/ 172 h 292"/>
                <a:gd name="T8" fmla="*/ 20 w 188"/>
                <a:gd name="T9" fmla="*/ 172 h 292"/>
                <a:gd name="T10" fmla="*/ 29 w 188"/>
                <a:gd name="T11" fmla="*/ 154 h 292"/>
                <a:gd name="T12" fmla="*/ 24 w 188"/>
                <a:gd name="T13" fmla="*/ 147 h 292"/>
                <a:gd name="T14" fmla="*/ 27 w 188"/>
                <a:gd name="T15" fmla="*/ 102 h 292"/>
                <a:gd name="T16" fmla="*/ 20 w 188"/>
                <a:gd name="T17" fmla="*/ 90 h 292"/>
                <a:gd name="T18" fmla="*/ 32 w 188"/>
                <a:gd name="T19" fmla="*/ 76 h 292"/>
                <a:gd name="T20" fmla="*/ 29 w 188"/>
                <a:gd name="T21" fmla="*/ 67 h 292"/>
                <a:gd name="T22" fmla="*/ 39 w 188"/>
                <a:gd name="T23" fmla="*/ 81 h 292"/>
                <a:gd name="T24" fmla="*/ 39 w 188"/>
                <a:gd name="T25" fmla="*/ 67 h 292"/>
                <a:gd name="T26" fmla="*/ 58 w 188"/>
                <a:gd name="T27" fmla="*/ 51 h 292"/>
                <a:gd name="T28" fmla="*/ 65 w 188"/>
                <a:gd name="T29" fmla="*/ 27 h 292"/>
                <a:gd name="T30" fmla="*/ 78 w 188"/>
                <a:gd name="T31" fmla="*/ 26 h 292"/>
                <a:gd name="T32" fmla="*/ 81 w 188"/>
                <a:gd name="T33" fmla="*/ 20 h 292"/>
                <a:gd name="T34" fmla="*/ 93 w 188"/>
                <a:gd name="T35" fmla="*/ 22 h 292"/>
                <a:gd name="T36" fmla="*/ 122 w 188"/>
                <a:gd name="T37" fmla="*/ 0 h 292"/>
                <a:gd name="T38" fmla="*/ 129 w 188"/>
                <a:gd name="T39" fmla="*/ 6 h 292"/>
                <a:gd name="T40" fmla="*/ 118 w 188"/>
                <a:gd name="T41" fmla="*/ 16 h 292"/>
                <a:gd name="T42" fmla="*/ 106 w 188"/>
                <a:gd name="T43" fmla="*/ 26 h 292"/>
                <a:gd name="T44" fmla="*/ 94 w 188"/>
                <a:gd name="T45" fmla="*/ 52 h 292"/>
                <a:gd name="T46" fmla="*/ 106 w 188"/>
                <a:gd name="T47" fmla="*/ 76 h 292"/>
                <a:gd name="T48" fmla="*/ 106 w 188"/>
                <a:gd name="T49" fmla="*/ 89 h 292"/>
                <a:gd name="T50" fmla="*/ 113 w 188"/>
                <a:gd name="T51" fmla="*/ 95 h 292"/>
                <a:gd name="T52" fmla="*/ 141 w 188"/>
                <a:gd name="T53" fmla="*/ 95 h 292"/>
                <a:gd name="T54" fmla="*/ 154 w 188"/>
                <a:gd name="T55" fmla="*/ 111 h 292"/>
                <a:gd name="T56" fmla="*/ 181 w 188"/>
                <a:gd name="T57" fmla="*/ 111 h 292"/>
                <a:gd name="T58" fmla="*/ 173 w 188"/>
                <a:gd name="T59" fmla="*/ 138 h 292"/>
                <a:gd name="T60" fmla="*/ 181 w 188"/>
                <a:gd name="T61" fmla="*/ 162 h 292"/>
                <a:gd name="T62" fmla="*/ 173 w 188"/>
                <a:gd name="T63" fmla="*/ 169 h 292"/>
                <a:gd name="T64" fmla="*/ 188 w 188"/>
                <a:gd name="T65" fmla="*/ 197 h 292"/>
                <a:gd name="T66" fmla="*/ 178 w 188"/>
                <a:gd name="T67" fmla="*/ 187 h 292"/>
                <a:gd name="T68" fmla="*/ 143 w 188"/>
                <a:gd name="T69" fmla="*/ 189 h 292"/>
                <a:gd name="T70" fmla="*/ 143 w 188"/>
                <a:gd name="T71" fmla="*/ 198 h 292"/>
                <a:gd name="T72" fmla="*/ 153 w 188"/>
                <a:gd name="T73" fmla="*/ 208 h 292"/>
                <a:gd name="T74" fmla="*/ 138 w 188"/>
                <a:gd name="T75" fmla="*/ 213 h 292"/>
                <a:gd name="T76" fmla="*/ 148 w 188"/>
                <a:gd name="T77" fmla="*/ 242 h 292"/>
                <a:gd name="T78" fmla="*/ 141 w 188"/>
                <a:gd name="T79" fmla="*/ 292 h 292"/>
                <a:gd name="T80" fmla="*/ 131 w 188"/>
                <a:gd name="T81" fmla="*/ 281 h 292"/>
                <a:gd name="T82" fmla="*/ 138 w 188"/>
                <a:gd name="T83" fmla="*/ 270 h 292"/>
                <a:gd name="T84" fmla="*/ 135 w 188"/>
                <a:gd name="T85" fmla="*/ 265 h 292"/>
                <a:gd name="T86" fmla="*/ 127 w 188"/>
                <a:gd name="T87" fmla="*/ 260 h 292"/>
                <a:gd name="T88" fmla="*/ 93 w 188"/>
                <a:gd name="T89" fmla="*/ 262 h 292"/>
                <a:gd name="T90" fmla="*/ 83 w 188"/>
                <a:gd name="T91" fmla="*/ 242 h 292"/>
                <a:gd name="T92" fmla="*/ 57 w 188"/>
                <a:gd name="T93" fmla="*/ 220 h 292"/>
                <a:gd name="T94" fmla="*/ 46 w 188"/>
                <a:gd name="T95" fmla="*/ 214 h 292"/>
                <a:gd name="T96" fmla="*/ 27 w 188"/>
                <a:gd name="T97" fmla="*/ 217 h 292"/>
                <a:gd name="T98" fmla="*/ 1 w 188"/>
                <a:gd name="T99" fmla="*/ 19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8" h="292">
                  <a:moveTo>
                    <a:pt x="1" y="197"/>
                  </a:moveTo>
                  <a:lnTo>
                    <a:pt x="0" y="189"/>
                  </a:lnTo>
                  <a:lnTo>
                    <a:pt x="7" y="188"/>
                  </a:lnTo>
                  <a:lnTo>
                    <a:pt x="10" y="172"/>
                  </a:lnTo>
                  <a:lnTo>
                    <a:pt x="20" y="172"/>
                  </a:lnTo>
                  <a:lnTo>
                    <a:pt x="29" y="154"/>
                  </a:lnTo>
                  <a:lnTo>
                    <a:pt x="24" y="147"/>
                  </a:lnTo>
                  <a:lnTo>
                    <a:pt x="27" y="102"/>
                  </a:lnTo>
                  <a:lnTo>
                    <a:pt x="20" y="90"/>
                  </a:lnTo>
                  <a:lnTo>
                    <a:pt x="32" y="76"/>
                  </a:lnTo>
                  <a:lnTo>
                    <a:pt x="29" y="67"/>
                  </a:lnTo>
                  <a:lnTo>
                    <a:pt x="39" y="81"/>
                  </a:lnTo>
                  <a:lnTo>
                    <a:pt x="39" y="67"/>
                  </a:lnTo>
                  <a:lnTo>
                    <a:pt x="58" y="51"/>
                  </a:lnTo>
                  <a:lnTo>
                    <a:pt x="65" y="27"/>
                  </a:lnTo>
                  <a:lnTo>
                    <a:pt x="78" y="26"/>
                  </a:lnTo>
                  <a:lnTo>
                    <a:pt x="81" y="20"/>
                  </a:lnTo>
                  <a:lnTo>
                    <a:pt x="93" y="22"/>
                  </a:lnTo>
                  <a:lnTo>
                    <a:pt x="122" y="0"/>
                  </a:lnTo>
                  <a:lnTo>
                    <a:pt x="129" y="6"/>
                  </a:lnTo>
                  <a:lnTo>
                    <a:pt x="118" y="16"/>
                  </a:lnTo>
                  <a:lnTo>
                    <a:pt x="106" y="26"/>
                  </a:lnTo>
                  <a:lnTo>
                    <a:pt x="94" y="52"/>
                  </a:lnTo>
                  <a:lnTo>
                    <a:pt x="106" y="76"/>
                  </a:lnTo>
                  <a:lnTo>
                    <a:pt x="106" y="89"/>
                  </a:lnTo>
                  <a:lnTo>
                    <a:pt x="113" y="95"/>
                  </a:lnTo>
                  <a:lnTo>
                    <a:pt x="141" y="95"/>
                  </a:lnTo>
                  <a:lnTo>
                    <a:pt x="154" y="111"/>
                  </a:lnTo>
                  <a:lnTo>
                    <a:pt x="181" y="111"/>
                  </a:lnTo>
                  <a:lnTo>
                    <a:pt x="173" y="138"/>
                  </a:lnTo>
                  <a:lnTo>
                    <a:pt x="181" y="162"/>
                  </a:lnTo>
                  <a:lnTo>
                    <a:pt x="173" y="169"/>
                  </a:lnTo>
                  <a:lnTo>
                    <a:pt x="188" y="197"/>
                  </a:lnTo>
                  <a:lnTo>
                    <a:pt x="178" y="187"/>
                  </a:lnTo>
                  <a:lnTo>
                    <a:pt x="143" y="189"/>
                  </a:lnTo>
                  <a:lnTo>
                    <a:pt x="143" y="198"/>
                  </a:lnTo>
                  <a:lnTo>
                    <a:pt x="153" y="208"/>
                  </a:lnTo>
                  <a:lnTo>
                    <a:pt x="138" y="213"/>
                  </a:lnTo>
                  <a:lnTo>
                    <a:pt x="148" y="242"/>
                  </a:lnTo>
                  <a:lnTo>
                    <a:pt x="141" y="292"/>
                  </a:lnTo>
                  <a:lnTo>
                    <a:pt x="131" y="281"/>
                  </a:lnTo>
                  <a:lnTo>
                    <a:pt x="138" y="270"/>
                  </a:lnTo>
                  <a:lnTo>
                    <a:pt x="135" y="265"/>
                  </a:lnTo>
                  <a:lnTo>
                    <a:pt x="127" y="260"/>
                  </a:lnTo>
                  <a:lnTo>
                    <a:pt x="93" y="262"/>
                  </a:lnTo>
                  <a:lnTo>
                    <a:pt x="83" y="242"/>
                  </a:lnTo>
                  <a:lnTo>
                    <a:pt x="57" y="220"/>
                  </a:lnTo>
                  <a:lnTo>
                    <a:pt x="46" y="214"/>
                  </a:lnTo>
                  <a:lnTo>
                    <a:pt x="27" y="217"/>
                  </a:lnTo>
                  <a:lnTo>
                    <a:pt x="1" y="19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48" name="Freeform 7360"/>
            <p:cNvSpPr>
              <a:spLocks/>
            </p:cNvSpPr>
            <p:nvPr/>
          </p:nvSpPr>
          <p:spPr bwMode="gray">
            <a:xfrm>
              <a:off x="4398146" y="3856589"/>
              <a:ext cx="278503" cy="443970"/>
            </a:xfrm>
            <a:custGeom>
              <a:avLst/>
              <a:gdLst>
                <a:gd name="T0" fmla="*/ 1 w 188"/>
                <a:gd name="T1" fmla="*/ 197 h 292"/>
                <a:gd name="T2" fmla="*/ 0 w 188"/>
                <a:gd name="T3" fmla="*/ 189 h 292"/>
                <a:gd name="T4" fmla="*/ 7 w 188"/>
                <a:gd name="T5" fmla="*/ 188 h 292"/>
                <a:gd name="T6" fmla="*/ 10 w 188"/>
                <a:gd name="T7" fmla="*/ 172 h 292"/>
                <a:gd name="T8" fmla="*/ 20 w 188"/>
                <a:gd name="T9" fmla="*/ 172 h 292"/>
                <a:gd name="T10" fmla="*/ 29 w 188"/>
                <a:gd name="T11" fmla="*/ 154 h 292"/>
                <a:gd name="T12" fmla="*/ 24 w 188"/>
                <a:gd name="T13" fmla="*/ 147 h 292"/>
                <a:gd name="T14" fmla="*/ 27 w 188"/>
                <a:gd name="T15" fmla="*/ 102 h 292"/>
                <a:gd name="T16" fmla="*/ 20 w 188"/>
                <a:gd name="T17" fmla="*/ 90 h 292"/>
                <a:gd name="T18" fmla="*/ 32 w 188"/>
                <a:gd name="T19" fmla="*/ 76 h 292"/>
                <a:gd name="T20" fmla="*/ 29 w 188"/>
                <a:gd name="T21" fmla="*/ 67 h 292"/>
                <a:gd name="T22" fmla="*/ 39 w 188"/>
                <a:gd name="T23" fmla="*/ 81 h 292"/>
                <a:gd name="T24" fmla="*/ 39 w 188"/>
                <a:gd name="T25" fmla="*/ 67 h 292"/>
                <a:gd name="T26" fmla="*/ 58 w 188"/>
                <a:gd name="T27" fmla="*/ 51 h 292"/>
                <a:gd name="T28" fmla="*/ 65 w 188"/>
                <a:gd name="T29" fmla="*/ 27 h 292"/>
                <a:gd name="T30" fmla="*/ 78 w 188"/>
                <a:gd name="T31" fmla="*/ 26 h 292"/>
                <a:gd name="T32" fmla="*/ 81 w 188"/>
                <a:gd name="T33" fmla="*/ 20 h 292"/>
                <a:gd name="T34" fmla="*/ 93 w 188"/>
                <a:gd name="T35" fmla="*/ 22 h 292"/>
                <a:gd name="T36" fmla="*/ 122 w 188"/>
                <a:gd name="T37" fmla="*/ 0 h 292"/>
                <a:gd name="T38" fmla="*/ 129 w 188"/>
                <a:gd name="T39" fmla="*/ 6 h 292"/>
                <a:gd name="T40" fmla="*/ 118 w 188"/>
                <a:gd name="T41" fmla="*/ 16 h 292"/>
                <a:gd name="T42" fmla="*/ 106 w 188"/>
                <a:gd name="T43" fmla="*/ 26 h 292"/>
                <a:gd name="T44" fmla="*/ 94 w 188"/>
                <a:gd name="T45" fmla="*/ 52 h 292"/>
                <a:gd name="T46" fmla="*/ 106 w 188"/>
                <a:gd name="T47" fmla="*/ 76 h 292"/>
                <a:gd name="T48" fmla="*/ 106 w 188"/>
                <a:gd name="T49" fmla="*/ 89 h 292"/>
                <a:gd name="T50" fmla="*/ 113 w 188"/>
                <a:gd name="T51" fmla="*/ 95 h 292"/>
                <a:gd name="T52" fmla="*/ 141 w 188"/>
                <a:gd name="T53" fmla="*/ 95 h 292"/>
                <a:gd name="T54" fmla="*/ 154 w 188"/>
                <a:gd name="T55" fmla="*/ 111 h 292"/>
                <a:gd name="T56" fmla="*/ 181 w 188"/>
                <a:gd name="T57" fmla="*/ 111 h 292"/>
                <a:gd name="T58" fmla="*/ 173 w 188"/>
                <a:gd name="T59" fmla="*/ 138 h 292"/>
                <a:gd name="T60" fmla="*/ 181 w 188"/>
                <a:gd name="T61" fmla="*/ 162 h 292"/>
                <a:gd name="T62" fmla="*/ 173 w 188"/>
                <a:gd name="T63" fmla="*/ 169 h 292"/>
                <a:gd name="T64" fmla="*/ 188 w 188"/>
                <a:gd name="T65" fmla="*/ 197 h 292"/>
                <a:gd name="T66" fmla="*/ 178 w 188"/>
                <a:gd name="T67" fmla="*/ 187 h 292"/>
                <a:gd name="T68" fmla="*/ 143 w 188"/>
                <a:gd name="T69" fmla="*/ 189 h 292"/>
                <a:gd name="T70" fmla="*/ 143 w 188"/>
                <a:gd name="T71" fmla="*/ 198 h 292"/>
                <a:gd name="T72" fmla="*/ 153 w 188"/>
                <a:gd name="T73" fmla="*/ 208 h 292"/>
                <a:gd name="T74" fmla="*/ 138 w 188"/>
                <a:gd name="T75" fmla="*/ 213 h 292"/>
                <a:gd name="T76" fmla="*/ 148 w 188"/>
                <a:gd name="T77" fmla="*/ 242 h 292"/>
                <a:gd name="T78" fmla="*/ 141 w 188"/>
                <a:gd name="T79" fmla="*/ 292 h 292"/>
                <a:gd name="T80" fmla="*/ 131 w 188"/>
                <a:gd name="T81" fmla="*/ 281 h 292"/>
                <a:gd name="T82" fmla="*/ 138 w 188"/>
                <a:gd name="T83" fmla="*/ 270 h 292"/>
                <a:gd name="T84" fmla="*/ 135 w 188"/>
                <a:gd name="T85" fmla="*/ 265 h 292"/>
                <a:gd name="T86" fmla="*/ 127 w 188"/>
                <a:gd name="T87" fmla="*/ 260 h 292"/>
                <a:gd name="T88" fmla="*/ 93 w 188"/>
                <a:gd name="T89" fmla="*/ 262 h 292"/>
                <a:gd name="T90" fmla="*/ 83 w 188"/>
                <a:gd name="T91" fmla="*/ 242 h 292"/>
                <a:gd name="T92" fmla="*/ 57 w 188"/>
                <a:gd name="T93" fmla="*/ 220 h 292"/>
                <a:gd name="T94" fmla="*/ 46 w 188"/>
                <a:gd name="T95" fmla="*/ 214 h 292"/>
                <a:gd name="T96" fmla="*/ 27 w 188"/>
                <a:gd name="T97" fmla="*/ 217 h 292"/>
                <a:gd name="T98" fmla="*/ 1 w 188"/>
                <a:gd name="T99" fmla="*/ 19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8" h="292">
                  <a:moveTo>
                    <a:pt x="1" y="197"/>
                  </a:moveTo>
                  <a:lnTo>
                    <a:pt x="0" y="189"/>
                  </a:lnTo>
                  <a:lnTo>
                    <a:pt x="7" y="188"/>
                  </a:lnTo>
                  <a:lnTo>
                    <a:pt x="10" y="172"/>
                  </a:lnTo>
                  <a:lnTo>
                    <a:pt x="20" y="172"/>
                  </a:lnTo>
                  <a:lnTo>
                    <a:pt x="29" y="154"/>
                  </a:lnTo>
                  <a:lnTo>
                    <a:pt x="24" y="147"/>
                  </a:lnTo>
                  <a:lnTo>
                    <a:pt x="27" y="102"/>
                  </a:lnTo>
                  <a:lnTo>
                    <a:pt x="20" y="90"/>
                  </a:lnTo>
                  <a:lnTo>
                    <a:pt x="32" y="76"/>
                  </a:lnTo>
                  <a:lnTo>
                    <a:pt x="29" y="67"/>
                  </a:lnTo>
                  <a:lnTo>
                    <a:pt x="39" y="81"/>
                  </a:lnTo>
                  <a:lnTo>
                    <a:pt x="39" y="67"/>
                  </a:lnTo>
                  <a:lnTo>
                    <a:pt x="58" y="51"/>
                  </a:lnTo>
                  <a:lnTo>
                    <a:pt x="65" y="27"/>
                  </a:lnTo>
                  <a:lnTo>
                    <a:pt x="78" y="26"/>
                  </a:lnTo>
                  <a:lnTo>
                    <a:pt x="81" y="20"/>
                  </a:lnTo>
                  <a:lnTo>
                    <a:pt x="93" y="22"/>
                  </a:lnTo>
                  <a:lnTo>
                    <a:pt x="122" y="0"/>
                  </a:lnTo>
                  <a:lnTo>
                    <a:pt x="129" y="6"/>
                  </a:lnTo>
                  <a:lnTo>
                    <a:pt x="118" y="16"/>
                  </a:lnTo>
                  <a:lnTo>
                    <a:pt x="106" y="26"/>
                  </a:lnTo>
                  <a:lnTo>
                    <a:pt x="94" y="52"/>
                  </a:lnTo>
                  <a:lnTo>
                    <a:pt x="106" y="76"/>
                  </a:lnTo>
                  <a:lnTo>
                    <a:pt x="106" y="89"/>
                  </a:lnTo>
                  <a:lnTo>
                    <a:pt x="113" y="95"/>
                  </a:lnTo>
                  <a:lnTo>
                    <a:pt x="141" y="95"/>
                  </a:lnTo>
                  <a:lnTo>
                    <a:pt x="154" y="111"/>
                  </a:lnTo>
                  <a:lnTo>
                    <a:pt x="181" y="111"/>
                  </a:lnTo>
                  <a:lnTo>
                    <a:pt x="173" y="138"/>
                  </a:lnTo>
                  <a:lnTo>
                    <a:pt x="181" y="162"/>
                  </a:lnTo>
                  <a:lnTo>
                    <a:pt x="173" y="169"/>
                  </a:lnTo>
                  <a:lnTo>
                    <a:pt x="188" y="197"/>
                  </a:lnTo>
                  <a:lnTo>
                    <a:pt x="178" y="187"/>
                  </a:lnTo>
                  <a:lnTo>
                    <a:pt x="143" y="189"/>
                  </a:lnTo>
                  <a:lnTo>
                    <a:pt x="143" y="198"/>
                  </a:lnTo>
                  <a:lnTo>
                    <a:pt x="153" y="208"/>
                  </a:lnTo>
                  <a:lnTo>
                    <a:pt x="138" y="213"/>
                  </a:lnTo>
                  <a:lnTo>
                    <a:pt x="148" y="242"/>
                  </a:lnTo>
                  <a:lnTo>
                    <a:pt x="141" y="292"/>
                  </a:lnTo>
                  <a:lnTo>
                    <a:pt x="131" y="281"/>
                  </a:lnTo>
                  <a:lnTo>
                    <a:pt x="138" y="270"/>
                  </a:lnTo>
                  <a:lnTo>
                    <a:pt x="135" y="265"/>
                  </a:lnTo>
                  <a:lnTo>
                    <a:pt x="127" y="260"/>
                  </a:lnTo>
                  <a:lnTo>
                    <a:pt x="93" y="262"/>
                  </a:lnTo>
                  <a:lnTo>
                    <a:pt x="83" y="242"/>
                  </a:lnTo>
                  <a:lnTo>
                    <a:pt x="57" y="220"/>
                  </a:lnTo>
                  <a:lnTo>
                    <a:pt x="46" y="214"/>
                  </a:lnTo>
                  <a:lnTo>
                    <a:pt x="27" y="217"/>
                  </a:lnTo>
                  <a:lnTo>
                    <a:pt x="1" y="19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49" name="Freeform 7361"/>
            <p:cNvSpPr>
              <a:spLocks/>
            </p:cNvSpPr>
            <p:nvPr/>
          </p:nvSpPr>
          <p:spPr bwMode="gray">
            <a:xfrm>
              <a:off x="4537397" y="3862671"/>
              <a:ext cx="308131" cy="307129"/>
            </a:xfrm>
            <a:custGeom>
              <a:avLst/>
              <a:gdLst>
                <a:gd name="T0" fmla="*/ 208 w 208"/>
                <a:gd name="T1" fmla="*/ 69 h 202"/>
                <a:gd name="T2" fmla="*/ 195 w 208"/>
                <a:gd name="T3" fmla="*/ 79 h 202"/>
                <a:gd name="T4" fmla="*/ 192 w 208"/>
                <a:gd name="T5" fmla="*/ 88 h 202"/>
                <a:gd name="T6" fmla="*/ 196 w 208"/>
                <a:gd name="T7" fmla="*/ 91 h 202"/>
                <a:gd name="T8" fmla="*/ 187 w 208"/>
                <a:gd name="T9" fmla="*/ 96 h 202"/>
                <a:gd name="T10" fmla="*/ 184 w 208"/>
                <a:gd name="T11" fmla="*/ 110 h 202"/>
                <a:gd name="T12" fmla="*/ 195 w 208"/>
                <a:gd name="T13" fmla="*/ 123 h 202"/>
                <a:gd name="T14" fmla="*/ 189 w 208"/>
                <a:gd name="T15" fmla="*/ 134 h 202"/>
                <a:gd name="T16" fmla="*/ 154 w 208"/>
                <a:gd name="T17" fmla="*/ 146 h 202"/>
                <a:gd name="T18" fmla="*/ 127 w 208"/>
                <a:gd name="T19" fmla="*/ 143 h 202"/>
                <a:gd name="T20" fmla="*/ 136 w 208"/>
                <a:gd name="T21" fmla="*/ 152 h 202"/>
                <a:gd name="T22" fmla="*/ 136 w 208"/>
                <a:gd name="T23" fmla="*/ 168 h 202"/>
                <a:gd name="T24" fmla="*/ 146 w 208"/>
                <a:gd name="T25" fmla="*/ 177 h 202"/>
                <a:gd name="T26" fmla="*/ 111 w 208"/>
                <a:gd name="T27" fmla="*/ 202 h 202"/>
                <a:gd name="T28" fmla="*/ 101 w 208"/>
                <a:gd name="T29" fmla="*/ 202 h 202"/>
                <a:gd name="T30" fmla="*/ 94 w 208"/>
                <a:gd name="T31" fmla="*/ 193 h 202"/>
                <a:gd name="T32" fmla="*/ 79 w 208"/>
                <a:gd name="T33" fmla="*/ 165 h 202"/>
                <a:gd name="T34" fmla="*/ 87 w 208"/>
                <a:gd name="T35" fmla="*/ 158 h 202"/>
                <a:gd name="T36" fmla="*/ 79 w 208"/>
                <a:gd name="T37" fmla="*/ 134 h 202"/>
                <a:gd name="T38" fmla="*/ 87 w 208"/>
                <a:gd name="T39" fmla="*/ 107 h 202"/>
                <a:gd name="T40" fmla="*/ 60 w 208"/>
                <a:gd name="T41" fmla="*/ 107 h 202"/>
                <a:gd name="T42" fmla="*/ 47 w 208"/>
                <a:gd name="T43" fmla="*/ 91 h 202"/>
                <a:gd name="T44" fmla="*/ 19 w 208"/>
                <a:gd name="T45" fmla="*/ 91 h 202"/>
                <a:gd name="T46" fmla="*/ 12 w 208"/>
                <a:gd name="T47" fmla="*/ 85 h 202"/>
                <a:gd name="T48" fmla="*/ 12 w 208"/>
                <a:gd name="T49" fmla="*/ 72 h 202"/>
                <a:gd name="T50" fmla="*/ 0 w 208"/>
                <a:gd name="T51" fmla="*/ 48 h 202"/>
                <a:gd name="T52" fmla="*/ 12 w 208"/>
                <a:gd name="T53" fmla="*/ 22 h 202"/>
                <a:gd name="T54" fmla="*/ 24 w 208"/>
                <a:gd name="T55" fmla="*/ 12 h 202"/>
                <a:gd name="T56" fmla="*/ 28 w 208"/>
                <a:gd name="T57" fmla="*/ 28 h 202"/>
                <a:gd name="T58" fmla="*/ 19 w 208"/>
                <a:gd name="T59" fmla="*/ 42 h 202"/>
                <a:gd name="T60" fmla="*/ 24 w 208"/>
                <a:gd name="T61" fmla="*/ 56 h 202"/>
                <a:gd name="T62" fmla="*/ 33 w 208"/>
                <a:gd name="T63" fmla="*/ 53 h 202"/>
                <a:gd name="T64" fmla="*/ 31 w 208"/>
                <a:gd name="T65" fmla="*/ 22 h 202"/>
                <a:gd name="T66" fmla="*/ 50 w 208"/>
                <a:gd name="T67" fmla="*/ 12 h 202"/>
                <a:gd name="T68" fmla="*/ 49 w 208"/>
                <a:gd name="T69" fmla="*/ 4 h 202"/>
                <a:gd name="T70" fmla="*/ 54 w 208"/>
                <a:gd name="T71" fmla="*/ 0 h 202"/>
                <a:gd name="T72" fmla="*/ 57 w 208"/>
                <a:gd name="T73" fmla="*/ 12 h 202"/>
                <a:gd name="T74" fmla="*/ 76 w 208"/>
                <a:gd name="T75" fmla="*/ 18 h 202"/>
                <a:gd name="T76" fmla="*/ 79 w 208"/>
                <a:gd name="T77" fmla="*/ 31 h 202"/>
                <a:gd name="T78" fmla="*/ 111 w 208"/>
                <a:gd name="T79" fmla="*/ 28 h 202"/>
                <a:gd name="T80" fmla="*/ 129 w 208"/>
                <a:gd name="T81" fmla="*/ 37 h 202"/>
                <a:gd name="T82" fmla="*/ 143 w 208"/>
                <a:gd name="T83" fmla="*/ 26 h 202"/>
                <a:gd name="T84" fmla="*/ 173 w 208"/>
                <a:gd name="T85" fmla="*/ 26 h 202"/>
                <a:gd name="T86" fmla="*/ 160 w 208"/>
                <a:gd name="T87" fmla="*/ 29 h 202"/>
                <a:gd name="T88" fmla="*/ 170 w 208"/>
                <a:gd name="T89" fmla="*/ 42 h 202"/>
                <a:gd name="T90" fmla="*/ 190 w 208"/>
                <a:gd name="T91" fmla="*/ 47 h 202"/>
                <a:gd name="T92" fmla="*/ 189 w 208"/>
                <a:gd name="T93" fmla="*/ 67 h 202"/>
                <a:gd name="T94" fmla="*/ 202 w 208"/>
                <a:gd name="T95" fmla="*/ 63 h 202"/>
                <a:gd name="T96" fmla="*/ 208 w 208"/>
                <a:gd name="T97" fmla="*/ 6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 h="202">
                  <a:moveTo>
                    <a:pt x="208" y="69"/>
                  </a:moveTo>
                  <a:lnTo>
                    <a:pt x="195" y="79"/>
                  </a:lnTo>
                  <a:lnTo>
                    <a:pt x="192" y="88"/>
                  </a:lnTo>
                  <a:lnTo>
                    <a:pt x="196" y="91"/>
                  </a:lnTo>
                  <a:lnTo>
                    <a:pt x="187" y="96"/>
                  </a:lnTo>
                  <a:lnTo>
                    <a:pt x="184" y="110"/>
                  </a:lnTo>
                  <a:lnTo>
                    <a:pt x="195" y="123"/>
                  </a:lnTo>
                  <a:lnTo>
                    <a:pt x="189" y="134"/>
                  </a:lnTo>
                  <a:lnTo>
                    <a:pt x="154" y="146"/>
                  </a:lnTo>
                  <a:lnTo>
                    <a:pt x="127" y="143"/>
                  </a:lnTo>
                  <a:lnTo>
                    <a:pt x="136" y="152"/>
                  </a:lnTo>
                  <a:lnTo>
                    <a:pt x="136" y="168"/>
                  </a:lnTo>
                  <a:lnTo>
                    <a:pt x="146" y="177"/>
                  </a:lnTo>
                  <a:lnTo>
                    <a:pt x="111" y="202"/>
                  </a:lnTo>
                  <a:lnTo>
                    <a:pt x="101" y="202"/>
                  </a:lnTo>
                  <a:lnTo>
                    <a:pt x="94" y="193"/>
                  </a:lnTo>
                  <a:lnTo>
                    <a:pt x="79" y="165"/>
                  </a:lnTo>
                  <a:lnTo>
                    <a:pt x="87" y="158"/>
                  </a:lnTo>
                  <a:lnTo>
                    <a:pt x="79" y="134"/>
                  </a:lnTo>
                  <a:lnTo>
                    <a:pt x="87" y="107"/>
                  </a:lnTo>
                  <a:lnTo>
                    <a:pt x="60" y="107"/>
                  </a:lnTo>
                  <a:lnTo>
                    <a:pt x="47" y="91"/>
                  </a:lnTo>
                  <a:lnTo>
                    <a:pt x="19" y="91"/>
                  </a:lnTo>
                  <a:lnTo>
                    <a:pt x="12" y="85"/>
                  </a:lnTo>
                  <a:lnTo>
                    <a:pt x="12" y="72"/>
                  </a:lnTo>
                  <a:lnTo>
                    <a:pt x="0" y="48"/>
                  </a:lnTo>
                  <a:lnTo>
                    <a:pt x="12" y="22"/>
                  </a:lnTo>
                  <a:lnTo>
                    <a:pt x="24" y="12"/>
                  </a:lnTo>
                  <a:lnTo>
                    <a:pt x="28" y="28"/>
                  </a:lnTo>
                  <a:lnTo>
                    <a:pt x="19" y="42"/>
                  </a:lnTo>
                  <a:lnTo>
                    <a:pt x="24" y="56"/>
                  </a:lnTo>
                  <a:lnTo>
                    <a:pt x="33" y="53"/>
                  </a:lnTo>
                  <a:lnTo>
                    <a:pt x="31" y="22"/>
                  </a:lnTo>
                  <a:lnTo>
                    <a:pt x="50" y="12"/>
                  </a:lnTo>
                  <a:lnTo>
                    <a:pt x="49" y="4"/>
                  </a:lnTo>
                  <a:lnTo>
                    <a:pt x="54" y="0"/>
                  </a:lnTo>
                  <a:lnTo>
                    <a:pt x="57" y="12"/>
                  </a:lnTo>
                  <a:lnTo>
                    <a:pt x="76" y="18"/>
                  </a:lnTo>
                  <a:lnTo>
                    <a:pt x="79" y="31"/>
                  </a:lnTo>
                  <a:lnTo>
                    <a:pt x="111" y="28"/>
                  </a:lnTo>
                  <a:lnTo>
                    <a:pt x="129" y="37"/>
                  </a:lnTo>
                  <a:lnTo>
                    <a:pt x="143" y="26"/>
                  </a:lnTo>
                  <a:lnTo>
                    <a:pt x="173" y="26"/>
                  </a:lnTo>
                  <a:lnTo>
                    <a:pt x="160" y="29"/>
                  </a:lnTo>
                  <a:lnTo>
                    <a:pt x="170" y="42"/>
                  </a:lnTo>
                  <a:lnTo>
                    <a:pt x="190" y="47"/>
                  </a:lnTo>
                  <a:lnTo>
                    <a:pt x="189" y="67"/>
                  </a:lnTo>
                  <a:lnTo>
                    <a:pt x="202" y="63"/>
                  </a:lnTo>
                  <a:lnTo>
                    <a:pt x="208" y="6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50" name="Freeform 7362"/>
            <p:cNvSpPr>
              <a:spLocks/>
            </p:cNvSpPr>
            <p:nvPr/>
          </p:nvSpPr>
          <p:spPr bwMode="gray">
            <a:xfrm>
              <a:off x="4537397" y="3862671"/>
              <a:ext cx="308131" cy="307129"/>
            </a:xfrm>
            <a:custGeom>
              <a:avLst/>
              <a:gdLst>
                <a:gd name="T0" fmla="*/ 208 w 208"/>
                <a:gd name="T1" fmla="*/ 69 h 202"/>
                <a:gd name="T2" fmla="*/ 195 w 208"/>
                <a:gd name="T3" fmla="*/ 79 h 202"/>
                <a:gd name="T4" fmla="*/ 192 w 208"/>
                <a:gd name="T5" fmla="*/ 88 h 202"/>
                <a:gd name="T6" fmla="*/ 196 w 208"/>
                <a:gd name="T7" fmla="*/ 91 h 202"/>
                <a:gd name="T8" fmla="*/ 187 w 208"/>
                <a:gd name="T9" fmla="*/ 96 h 202"/>
                <a:gd name="T10" fmla="*/ 184 w 208"/>
                <a:gd name="T11" fmla="*/ 110 h 202"/>
                <a:gd name="T12" fmla="*/ 195 w 208"/>
                <a:gd name="T13" fmla="*/ 123 h 202"/>
                <a:gd name="T14" fmla="*/ 189 w 208"/>
                <a:gd name="T15" fmla="*/ 134 h 202"/>
                <a:gd name="T16" fmla="*/ 154 w 208"/>
                <a:gd name="T17" fmla="*/ 146 h 202"/>
                <a:gd name="T18" fmla="*/ 127 w 208"/>
                <a:gd name="T19" fmla="*/ 143 h 202"/>
                <a:gd name="T20" fmla="*/ 136 w 208"/>
                <a:gd name="T21" fmla="*/ 152 h 202"/>
                <a:gd name="T22" fmla="*/ 136 w 208"/>
                <a:gd name="T23" fmla="*/ 168 h 202"/>
                <a:gd name="T24" fmla="*/ 146 w 208"/>
                <a:gd name="T25" fmla="*/ 177 h 202"/>
                <a:gd name="T26" fmla="*/ 111 w 208"/>
                <a:gd name="T27" fmla="*/ 202 h 202"/>
                <a:gd name="T28" fmla="*/ 101 w 208"/>
                <a:gd name="T29" fmla="*/ 202 h 202"/>
                <a:gd name="T30" fmla="*/ 94 w 208"/>
                <a:gd name="T31" fmla="*/ 193 h 202"/>
                <a:gd name="T32" fmla="*/ 79 w 208"/>
                <a:gd name="T33" fmla="*/ 165 h 202"/>
                <a:gd name="T34" fmla="*/ 87 w 208"/>
                <a:gd name="T35" fmla="*/ 158 h 202"/>
                <a:gd name="T36" fmla="*/ 79 w 208"/>
                <a:gd name="T37" fmla="*/ 134 h 202"/>
                <a:gd name="T38" fmla="*/ 87 w 208"/>
                <a:gd name="T39" fmla="*/ 107 h 202"/>
                <a:gd name="T40" fmla="*/ 60 w 208"/>
                <a:gd name="T41" fmla="*/ 107 h 202"/>
                <a:gd name="T42" fmla="*/ 47 w 208"/>
                <a:gd name="T43" fmla="*/ 91 h 202"/>
                <a:gd name="T44" fmla="*/ 19 w 208"/>
                <a:gd name="T45" fmla="*/ 91 h 202"/>
                <a:gd name="T46" fmla="*/ 12 w 208"/>
                <a:gd name="T47" fmla="*/ 85 h 202"/>
                <a:gd name="T48" fmla="*/ 12 w 208"/>
                <a:gd name="T49" fmla="*/ 72 h 202"/>
                <a:gd name="T50" fmla="*/ 0 w 208"/>
                <a:gd name="T51" fmla="*/ 48 h 202"/>
                <a:gd name="T52" fmla="*/ 12 w 208"/>
                <a:gd name="T53" fmla="*/ 22 h 202"/>
                <a:gd name="T54" fmla="*/ 24 w 208"/>
                <a:gd name="T55" fmla="*/ 12 h 202"/>
                <a:gd name="T56" fmla="*/ 28 w 208"/>
                <a:gd name="T57" fmla="*/ 28 h 202"/>
                <a:gd name="T58" fmla="*/ 19 w 208"/>
                <a:gd name="T59" fmla="*/ 42 h 202"/>
                <a:gd name="T60" fmla="*/ 24 w 208"/>
                <a:gd name="T61" fmla="*/ 56 h 202"/>
                <a:gd name="T62" fmla="*/ 33 w 208"/>
                <a:gd name="T63" fmla="*/ 53 h 202"/>
                <a:gd name="T64" fmla="*/ 31 w 208"/>
                <a:gd name="T65" fmla="*/ 22 h 202"/>
                <a:gd name="T66" fmla="*/ 50 w 208"/>
                <a:gd name="T67" fmla="*/ 12 h 202"/>
                <a:gd name="T68" fmla="*/ 49 w 208"/>
                <a:gd name="T69" fmla="*/ 4 h 202"/>
                <a:gd name="T70" fmla="*/ 54 w 208"/>
                <a:gd name="T71" fmla="*/ 0 h 202"/>
                <a:gd name="T72" fmla="*/ 57 w 208"/>
                <a:gd name="T73" fmla="*/ 12 h 202"/>
                <a:gd name="T74" fmla="*/ 76 w 208"/>
                <a:gd name="T75" fmla="*/ 18 h 202"/>
                <a:gd name="T76" fmla="*/ 79 w 208"/>
                <a:gd name="T77" fmla="*/ 31 h 202"/>
                <a:gd name="T78" fmla="*/ 111 w 208"/>
                <a:gd name="T79" fmla="*/ 28 h 202"/>
                <a:gd name="T80" fmla="*/ 129 w 208"/>
                <a:gd name="T81" fmla="*/ 37 h 202"/>
                <a:gd name="T82" fmla="*/ 143 w 208"/>
                <a:gd name="T83" fmla="*/ 26 h 202"/>
                <a:gd name="T84" fmla="*/ 173 w 208"/>
                <a:gd name="T85" fmla="*/ 26 h 202"/>
                <a:gd name="T86" fmla="*/ 160 w 208"/>
                <a:gd name="T87" fmla="*/ 29 h 202"/>
                <a:gd name="T88" fmla="*/ 170 w 208"/>
                <a:gd name="T89" fmla="*/ 42 h 202"/>
                <a:gd name="T90" fmla="*/ 190 w 208"/>
                <a:gd name="T91" fmla="*/ 47 h 202"/>
                <a:gd name="T92" fmla="*/ 189 w 208"/>
                <a:gd name="T93" fmla="*/ 67 h 202"/>
                <a:gd name="T94" fmla="*/ 202 w 208"/>
                <a:gd name="T95" fmla="*/ 63 h 202"/>
                <a:gd name="T96" fmla="*/ 208 w 208"/>
                <a:gd name="T97" fmla="*/ 6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 h="202">
                  <a:moveTo>
                    <a:pt x="208" y="69"/>
                  </a:moveTo>
                  <a:lnTo>
                    <a:pt x="195" y="79"/>
                  </a:lnTo>
                  <a:lnTo>
                    <a:pt x="192" y="88"/>
                  </a:lnTo>
                  <a:lnTo>
                    <a:pt x="196" y="91"/>
                  </a:lnTo>
                  <a:lnTo>
                    <a:pt x="187" y="96"/>
                  </a:lnTo>
                  <a:lnTo>
                    <a:pt x="184" y="110"/>
                  </a:lnTo>
                  <a:lnTo>
                    <a:pt x="195" y="123"/>
                  </a:lnTo>
                  <a:lnTo>
                    <a:pt x="189" y="134"/>
                  </a:lnTo>
                  <a:lnTo>
                    <a:pt x="154" y="146"/>
                  </a:lnTo>
                  <a:lnTo>
                    <a:pt x="127" y="143"/>
                  </a:lnTo>
                  <a:lnTo>
                    <a:pt x="136" y="152"/>
                  </a:lnTo>
                  <a:lnTo>
                    <a:pt x="136" y="168"/>
                  </a:lnTo>
                  <a:lnTo>
                    <a:pt x="146" y="177"/>
                  </a:lnTo>
                  <a:lnTo>
                    <a:pt x="111" y="202"/>
                  </a:lnTo>
                  <a:lnTo>
                    <a:pt x="101" y="202"/>
                  </a:lnTo>
                  <a:lnTo>
                    <a:pt x="94" y="193"/>
                  </a:lnTo>
                  <a:lnTo>
                    <a:pt x="79" y="165"/>
                  </a:lnTo>
                  <a:lnTo>
                    <a:pt x="87" y="158"/>
                  </a:lnTo>
                  <a:lnTo>
                    <a:pt x="79" y="134"/>
                  </a:lnTo>
                  <a:lnTo>
                    <a:pt x="87" y="107"/>
                  </a:lnTo>
                  <a:lnTo>
                    <a:pt x="60" y="107"/>
                  </a:lnTo>
                  <a:lnTo>
                    <a:pt x="47" y="91"/>
                  </a:lnTo>
                  <a:lnTo>
                    <a:pt x="19" y="91"/>
                  </a:lnTo>
                  <a:lnTo>
                    <a:pt x="12" y="85"/>
                  </a:lnTo>
                  <a:lnTo>
                    <a:pt x="12" y="72"/>
                  </a:lnTo>
                  <a:lnTo>
                    <a:pt x="0" y="48"/>
                  </a:lnTo>
                  <a:lnTo>
                    <a:pt x="12" y="22"/>
                  </a:lnTo>
                  <a:lnTo>
                    <a:pt x="24" y="12"/>
                  </a:lnTo>
                  <a:lnTo>
                    <a:pt x="28" y="28"/>
                  </a:lnTo>
                  <a:lnTo>
                    <a:pt x="19" y="42"/>
                  </a:lnTo>
                  <a:lnTo>
                    <a:pt x="24" y="56"/>
                  </a:lnTo>
                  <a:lnTo>
                    <a:pt x="33" y="53"/>
                  </a:lnTo>
                  <a:lnTo>
                    <a:pt x="31" y="22"/>
                  </a:lnTo>
                  <a:lnTo>
                    <a:pt x="50" y="12"/>
                  </a:lnTo>
                  <a:lnTo>
                    <a:pt x="49" y="4"/>
                  </a:lnTo>
                  <a:lnTo>
                    <a:pt x="54" y="0"/>
                  </a:lnTo>
                  <a:lnTo>
                    <a:pt x="57" y="12"/>
                  </a:lnTo>
                  <a:lnTo>
                    <a:pt x="76" y="18"/>
                  </a:lnTo>
                  <a:lnTo>
                    <a:pt x="79" y="31"/>
                  </a:lnTo>
                  <a:lnTo>
                    <a:pt x="111" y="28"/>
                  </a:lnTo>
                  <a:lnTo>
                    <a:pt x="129" y="37"/>
                  </a:lnTo>
                  <a:lnTo>
                    <a:pt x="143" y="26"/>
                  </a:lnTo>
                  <a:lnTo>
                    <a:pt x="173" y="26"/>
                  </a:lnTo>
                  <a:lnTo>
                    <a:pt x="160" y="29"/>
                  </a:lnTo>
                  <a:lnTo>
                    <a:pt x="170" y="42"/>
                  </a:lnTo>
                  <a:lnTo>
                    <a:pt x="190" y="47"/>
                  </a:lnTo>
                  <a:lnTo>
                    <a:pt x="189" y="67"/>
                  </a:lnTo>
                  <a:lnTo>
                    <a:pt x="202" y="63"/>
                  </a:lnTo>
                  <a:lnTo>
                    <a:pt x="208" y="69"/>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51" name="Freeform 7363"/>
            <p:cNvSpPr>
              <a:spLocks/>
            </p:cNvSpPr>
            <p:nvPr/>
          </p:nvSpPr>
          <p:spPr bwMode="gray">
            <a:xfrm>
              <a:off x="4964040" y="4040564"/>
              <a:ext cx="66662" cy="95788"/>
            </a:xfrm>
            <a:custGeom>
              <a:avLst/>
              <a:gdLst>
                <a:gd name="T0" fmla="*/ 45 w 45"/>
                <a:gd name="T1" fmla="*/ 26 h 63"/>
                <a:gd name="T2" fmla="*/ 23 w 45"/>
                <a:gd name="T3" fmla="*/ 57 h 63"/>
                <a:gd name="T4" fmla="*/ 9 w 45"/>
                <a:gd name="T5" fmla="*/ 63 h 63"/>
                <a:gd name="T6" fmla="*/ 0 w 45"/>
                <a:gd name="T7" fmla="*/ 57 h 63"/>
                <a:gd name="T8" fmla="*/ 9 w 45"/>
                <a:gd name="T9" fmla="*/ 35 h 63"/>
                <a:gd name="T10" fmla="*/ 3 w 45"/>
                <a:gd name="T11" fmla="*/ 10 h 63"/>
                <a:gd name="T12" fmla="*/ 9 w 45"/>
                <a:gd name="T13" fmla="*/ 0 h 63"/>
                <a:gd name="T14" fmla="*/ 45 w 45"/>
                <a:gd name="T15" fmla="*/ 26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63">
                  <a:moveTo>
                    <a:pt x="45" y="26"/>
                  </a:moveTo>
                  <a:lnTo>
                    <a:pt x="23" y="57"/>
                  </a:lnTo>
                  <a:lnTo>
                    <a:pt x="9" y="63"/>
                  </a:lnTo>
                  <a:lnTo>
                    <a:pt x="0" y="57"/>
                  </a:lnTo>
                  <a:lnTo>
                    <a:pt x="9" y="35"/>
                  </a:lnTo>
                  <a:lnTo>
                    <a:pt x="3" y="10"/>
                  </a:lnTo>
                  <a:lnTo>
                    <a:pt x="9" y="0"/>
                  </a:lnTo>
                  <a:lnTo>
                    <a:pt x="45" y="2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52" name="Freeform 7364"/>
            <p:cNvSpPr>
              <a:spLocks/>
            </p:cNvSpPr>
            <p:nvPr/>
          </p:nvSpPr>
          <p:spPr bwMode="gray">
            <a:xfrm>
              <a:off x="4964040" y="4040564"/>
              <a:ext cx="66662" cy="95788"/>
            </a:xfrm>
            <a:custGeom>
              <a:avLst/>
              <a:gdLst>
                <a:gd name="T0" fmla="*/ 45 w 45"/>
                <a:gd name="T1" fmla="*/ 26 h 63"/>
                <a:gd name="T2" fmla="*/ 23 w 45"/>
                <a:gd name="T3" fmla="*/ 57 h 63"/>
                <a:gd name="T4" fmla="*/ 9 w 45"/>
                <a:gd name="T5" fmla="*/ 63 h 63"/>
                <a:gd name="T6" fmla="*/ 0 w 45"/>
                <a:gd name="T7" fmla="*/ 57 h 63"/>
                <a:gd name="T8" fmla="*/ 9 w 45"/>
                <a:gd name="T9" fmla="*/ 35 h 63"/>
                <a:gd name="T10" fmla="*/ 3 w 45"/>
                <a:gd name="T11" fmla="*/ 10 h 63"/>
                <a:gd name="T12" fmla="*/ 9 w 45"/>
                <a:gd name="T13" fmla="*/ 0 h 63"/>
                <a:gd name="T14" fmla="*/ 45 w 45"/>
                <a:gd name="T15" fmla="*/ 26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63">
                  <a:moveTo>
                    <a:pt x="45" y="26"/>
                  </a:moveTo>
                  <a:lnTo>
                    <a:pt x="23" y="57"/>
                  </a:lnTo>
                  <a:lnTo>
                    <a:pt x="9" y="63"/>
                  </a:lnTo>
                  <a:lnTo>
                    <a:pt x="0" y="57"/>
                  </a:lnTo>
                  <a:lnTo>
                    <a:pt x="9" y="35"/>
                  </a:lnTo>
                  <a:lnTo>
                    <a:pt x="3" y="10"/>
                  </a:lnTo>
                  <a:lnTo>
                    <a:pt x="9" y="0"/>
                  </a:lnTo>
                  <a:lnTo>
                    <a:pt x="45" y="2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53" name="Freeform 7365"/>
            <p:cNvSpPr>
              <a:spLocks/>
            </p:cNvSpPr>
            <p:nvPr/>
          </p:nvSpPr>
          <p:spPr bwMode="gray">
            <a:xfrm>
              <a:off x="4882562" y="4029920"/>
              <a:ext cx="94809" cy="110993"/>
            </a:xfrm>
            <a:custGeom>
              <a:avLst/>
              <a:gdLst>
                <a:gd name="T0" fmla="*/ 64 w 64"/>
                <a:gd name="T1" fmla="*/ 7 h 73"/>
                <a:gd name="T2" fmla="*/ 48 w 64"/>
                <a:gd name="T3" fmla="*/ 0 h 73"/>
                <a:gd name="T4" fmla="*/ 16 w 64"/>
                <a:gd name="T5" fmla="*/ 0 h 73"/>
                <a:gd name="T6" fmla="*/ 0 w 64"/>
                <a:gd name="T7" fmla="*/ 29 h 73"/>
                <a:gd name="T8" fmla="*/ 24 w 64"/>
                <a:gd name="T9" fmla="*/ 70 h 73"/>
                <a:gd name="T10" fmla="*/ 30 w 64"/>
                <a:gd name="T11" fmla="*/ 73 h 73"/>
                <a:gd name="T12" fmla="*/ 36 w 64"/>
                <a:gd name="T13" fmla="*/ 61 h 73"/>
                <a:gd name="T14" fmla="*/ 55 w 64"/>
                <a:gd name="T15" fmla="*/ 64 h 73"/>
                <a:gd name="T16" fmla="*/ 64 w 64"/>
                <a:gd name="T17" fmla="*/ 42 h 73"/>
                <a:gd name="T18" fmla="*/ 58 w 64"/>
                <a:gd name="T19" fmla="*/ 17 h 73"/>
                <a:gd name="T20" fmla="*/ 64 w 64"/>
                <a:gd name="T21"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73">
                  <a:moveTo>
                    <a:pt x="64" y="7"/>
                  </a:moveTo>
                  <a:lnTo>
                    <a:pt x="48" y="0"/>
                  </a:lnTo>
                  <a:lnTo>
                    <a:pt x="16" y="0"/>
                  </a:lnTo>
                  <a:lnTo>
                    <a:pt x="0" y="29"/>
                  </a:lnTo>
                  <a:lnTo>
                    <a:pt x="24" y="70"/>
                  </a:lnTo>
                  <a:lnTo>
                    <a:pt x="30" y="73"/>
                  </a:lnTo>
                  <a:lnTo>
                    <a:pt x="36" y="61"/>
                  </a:lnTo>
                  <a:lnTo>
                    <a:pt x="55" y="64"/>
                  </a:lnTo>
                  <a:lnTo>
                    <a:pt x="64" y="42"/>
                  </a:lnTo>
                  <a:lnTo>
                    <a:pt x="58" y="17"/>
                  </a:lnTo>
                  <a:lnTo>
                    <a:pt x="64" y="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54" name="Freeform 7366"/>
            <p:cNvSpPr>
              <a:spLocks/>
            </p:cNvSpPr>
            <p:nvPr/>
          </p:nvSpPr>
          <p:spPr bwMode="gray">
            <a:xfrm>
              <a:off x="4882562" y="4029920"/>
              <a:ext cx="94809" cy="110993"/>
            </a:xfrm>
            <a:custGeom>
              <a:avLst/>
              <a:gdLst>
                <a:gd name="T0" fmla="*/ 64 w 64"/>
                <a:gd name="T1" fmla="*/ 7 h 73"/>
                <a:gd name="T2" fmla="*/ 48 w 64"/>
                <a:gd name="T3" fmla="*/ 0 h 73"/>
                <a:gd name="T4" fmla="*/ 16 w 64"/>
                <a:gd name="T5" fmla="*/ 0 h 73"/>
                <a:gd name="T6" fmla="*/ 0 w 64"/>
                <a:gd name="T7" fmla="*/ 29 h 73"/>
                <a:gd name="T8" fmla="*/ 24 w 64"/>
                <a:gd name="T9" fmla="*/ 70 h 73"/>
                <a:gd name="T10" fmla="*/ 30 w 64"/>
                <a:gd name="T11" fmla="*/ 73 h 73"/>
                <a:gd name="T12" fmla="*/ 36 w 64"/>
                <a:gd name="T13" fmla="*/ 61 h 73"/>
                <a:gd name="T14" fmla="*/ 55 w 64"/>
                <a:gd name="T15" fmla="*/ 64 h 73"/>
                <a:gd name="T16" fmla="*/ 64 w 64"/>
                <a:gd name="T17" fmla="*/ 42 h 73"/>
                <a:gd name="T18" fmla="*/ 58 w 64"/>
                <a:gd name="T19" fmla="*/ 17 h 73"/>
                <a:gd name="T20" fmla="*/ 64 w 64"/>
                <a:gd name="T21"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73">
                  <a:moveTo>
                    <a:pt x="64" y="7"/>
                  </a:moveTo>
                  <a:lnTo>
                    <a:pt x="48" y="0"/>
                  </a:lnTo>
                  <a:lnTo>
                    <a:pt x="16" y="0"/>
                  </a:lnTo>
                  <a:lnTo>
                    <a:pt x="0" y="29"/>
                  </a:lnTo>
                  <a:lnTo>
                    <a:pt x="24" y="70"/>
                  </a:lnTo>
                  <a:lnTo>
                    <a:pt x="30" y="73"/>
                  </a:lnTo>
                  <a:lnTo>
                    <a:pt x="36" y="61"/>
                  </a:lnTo>
                  <a:lnTo>
                    <a:pt x="55" y="64"/>
                  </a:lnTo>
                  <a:lnTo>
                    <a:pt x="64" y="42"/>
                  </a:lnTo>
                  <a:lnTo>
                    <a:pt x="58" y="17"/>
                  </a:lnTo>
                  <a:lnTo>
                    <a:pt x="64" y="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55" name="Freeform 7367"/>
            <p:cNvSpPr>
              <a:spLocks/>
            </p:cNvSpPr>
            <p:nvPr/>
          </p:nvSpPr>
          <p:spPr bwMode="gray">
            <a:xfrm>
              <a:off x="4617392" y="4659382"/>
              <a:ext cx="271095" cy="963961"/>
            </a:xfrm>
            <a:custGeom>
              <a:avLst/>
              <a:gdLst>
                <a:gd name="T0" fmla="*/ 15 w 183"/>
                <a:gd name="T1" fmla="*/ 0 h 634"/>
                <a:gd name="T2" fmla="*/ 33 w 183"/>
                <a:gd name="T3" fmla="*/ 44 h 634"/>
                <a:gd name="T4" fmla="*/ 62 w 183"/>
                <a:gd name="T5" fmla="*/ 94 h 634"/>
                <a:gd name="T6" fmla="*/ 47 w 183"/>
                <a:gd name="T7" fmla="*/ 124 h 634"/>
                <a:gd name="T8" fmla="*/ 41 w 183"/>
                <a:gd name="T9" fmla="*/ 190 h 634"/>
                <a:gd name="T10" fmla="*/ 60 w 183"/>
                <a:gd name="T11" fmla="*/ 288 h 634"/>
                <a:gd name="T12" fmla="*/ 62 w 183"/>
                <a:gd name="T13" fmla="*/ 326 h 634"/>
                <a:gd name="T14" fmla="*/ 66 w 183"/>
                <a:gd name="T15" fmla="*/ 371 h 634"/>
                <a:gd name="T16" fmla="*/ 78 w 183"/>
                <a:gd name="T17" fmla="*/ 431 h 634"/>
                <a:gd name="T18" fmla="*/ 92 w 183"/>
                <a:gd name="T19" fmla="*/ 472 h 634"/>
                <a:gd name="T20" fmla="*/ 97 w 183"/>
                <a:gd name="T21" fmla="*/ 479 h 634"/>
                <a:gd name="T22" fmla="*/ 111 w 183"/>
                <a:gd name="T23" fmla="*/ 566 h 634"/>
                <a:gd name="T24" fmla="*/ 132 w 183"/>
                <a:gd name="T25" fmla="*/ 580 h 634"/>
                <a:gd name="T26" fmla="*/ 183 w 183"/>
                <a:gd name="T27" fmla="*/ 607 h 634"/>
                <a:gd name="T28" fmla="*/ 171 w 183"/>
                <a:gd name="T29" fmla="*/ 616 h 634"/>
                <a:gd name="T30" fmla="*/ 173 w 183"/>
                <a:gd name="T31" fmla="*/ 634 h 634"/>
                <a:gd name="T32" fmla="*/ 165 w 183"/>
                <a:gd name="T33" fmla="*/ 622 h 634"/>
                <a:gd name="T34" fmla="*/ 160 w 183"/>
                <a:gd name="T35" fmla="*/ 616 h 634"/>
                <a:gd name="T36" fmla="*/ 120 w 183"/>
                <a:gd name="T37" fmla="*/ 606 h 634"/>
                <a:gd name="T38" fmla="*/ 108 w 183"/>
                <a:gd name="T39" fmla="*/ 607 h 634"/>
                <a:gd name="T40" fmla="*/ 114 w 183"/>
                <a:gd name="T41" fmla="*/ 600 h 634"/>
                <a:gd name="T42" fmla="*/ 108 w 183"/>
                <a:gd name="T43" fmla="*/ 585 h 634"/>
                <a:gd name="T44" fmla="*/ 100 w 183"/>
                <a:gd name="T45" fmla="*/ 596 h 634"/>
                <a:gd name="T46" fmla="*/ 104 w 183"/>
                <a:gd name="T47" fmla="*/ 581 h 634"/>
                <a:gd name="T48" fmla="*/ 92 w 183"/>
                <a:gd name="T49" fmla="*/ 581 h 634"/>
                <a:gd name="T50" fmla="*/ 82 w 183"/>
                <a:gd name="T51" fmla="*/ 566 h 634"/>
                <a:gd name="T52" fmla="*/ 69 w 183"/>
                <a:gd name="T53" fmla="*/ 531 h 634"/>
                <a:gd name="T54" fmla="*/ 84 w 183"/>
                <a:gd name="T55" fmla="*/ 540 h 634"/>
                <a:gd name="T56" fmla="*/ 65 w 183"/>
                <a:gd name="T57" fmla="*/ 511 h 634"/>
                <a:gd name="T58" fmla="*/ 57 w 183"/>
                <a:gd name="T59" fmla="*/ 511 h 634"/>
                <a:gd name="T60" fmla="*/ 59 w 183"/>
                <a:gd name="T61" fmla="*/ 499 h 634"/>
                <a:gd name="T62" fmla="*/ 57 w 183"/>
                <a:gd name="T63" fmla="*/ 469 h 634"/>
                <a:gd name="T64" fmla="*/ 66 w 183"/>
                <a:gd name="T65" fmla="*/ 469 h 634"/>
                <a:gd name="T66" fmla="*/ 76 w 183"/>
                <a:gd name="T67" fmla="*/ 492 h 634"/>
                <a:gd name="T68" fmla="*/ 65 w 183"/>
                <a:gd name="T69" fmla="*/ 425 h 634"/>
                <a:gd name="T70" fmla="*/ 57 w 183"/>
                <a:gd name="T71" fmla="*/ 428 h 634"/>
                <a:gd name="T72" fmla="*/ 41 w 183"/>
                <a:gd name="T73" fmla="*/ 413 h 634"/>
                <a:gd name="T74" fmla="*/ 25 w 183"/>
                <a:gd name="T75" fmla="*/ 355 h 634"/>
                <a:gd name="T76" fmla="*/ 30 w 183"/>
                <a:gd name="T77" fmla="*/ 345 h 634"/>
                <a:gd name="T78" fmla="*/ 33 w 183"/>
                <a:gd name="T79" fmla="*/ 264 h 634"/>
                <a:gd name="T80" fmla="*/ 22 w 183"/>
                <a:gd name="T81" fmla="*/ 219 h 634"/>
                <a:gd name="T82" fmla="*/ 21 w 183"/>
                <a:gd name="T83" fmla="*/ 153 h 634"/>
                <a:gd name="T84" fmla="*/ 17 w 183"/>
                <a:gd name="T85" fmla="*/ 7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3" h="634">
                  <a:moveTo>
                    <a:pt x="0" y="12"/>
                  </a:moveTo>
                  <a:lnTo>
                    <a:pt x="15" y="0"/>
                  </a:lnTo>
                  <a:lnTo>
                    <a:pt x="33" y="29"/>
                  </a:lnTo>
                  <a:lnTo>
                    <a:pt x="33" y="44"/>
                  </a:lnTo>
                  <a:lnTo>
                    <a:pt x="52" y="94"/>
                  </a:lnTo>
                  <a:lnTo>
                    <a:pt x="62" y="94"/>
                  </a:lnTo>
                  <a:lnTo>
                    <a:pt x="62" y="114"/>
                  </a:lnTo>
                  <a:lnTo>
                    <a:pt x="47" y="124"/>
                  </a:lnTo>
                  <a:lnTo>
                    <a:pt x="54" y="161"/>
                  </a:lnTo>
                  <a:lnTo>
                    <a:pt x="41" y="190"/>
                  </a:lnTo>
                  <a:lnTo>
                    <a:pt x="38" y="242"/>
                  </a:lnTo>
                  <a:lnTo>
                    <a:pt x="60" y="288"/>
                  </a:lnTo>
                  <a:lnTo>
                    <a:pt x="57" y="312"/>
                  </a:lnTo>
                  <a:lnTo>
                    <a:pt x="62" y="326"/>
                  </a:lnTo>
                  <a:lnTo>
                    <a:pt x="56" y="340"/>
                  </a:lnTo>
                  <a:lnTo>
                    <a:pt x="66" y="371"/>
                  </a:lnTo>
                  <a:lnTo>
                    <a:pt x="69" y="415"/>
                  </a:lnTo>
                  <a:lnTo>
                    <a:pt x="78" y="431"/>
                  </a:lnTo>
                  <a:lnTo>
                    <a:pt x="78" y="447"/>
                  </a:lnTo>
                  <a:lnTo>
                    <a:pt x="92" y="472"/>
                  </a:lnTo>
                  <a:lnTo>
                    <a:pt x="101" y="480"/>
                  </a:lnTo>
                  <a:lnTo>
                    <a:pt x="97" y="479"/>
                  </a:lnTo>
                  <a:lnTo>
                    <a:pt x="110" y="512"/>
                  </a:lnTo>
                  <a:lnTo>
                    <a:pt x="111" y="566"/>
                  </a:lnTo>
                  <a:lnTo>
                    <a:pt x="119" y="581"/>
                  </a:lnTo>
                  <a:lnTo>
                    <a:pt x="132" y="580"/>
                  </a:lnTo>
                  <a:lnTo>
                    <a:pt x="149" y="603"/>
                  </a:lnTo>
                  <a:lnTo>
                    <a:pt x="183" y="607"/>
                  </a:lnTo>
                  <a:lnTo>
                    <a:pt x="183" y="612"/>
                  </a:lnTo>
                  <a:lnTo>
                    <a:pt x="171" y="616"/>
                  </a:lnTo>
                  <a:lnTo>
                    <a:pt x="176" y="634"/>
                  </a:lnTo>
                  <a:lnTo>
                    <a:pt x="173" y="634"/>
                  </a:lnTo>
                  <a:lnTo>
                    <a:pt x="157" y="626"/>
                  </a:lnTo>
                  <a:lnTo>
                    <a:pt x="165" y="622"/>
                  </a:lnTo>
                  <a:lnTo>
                    <a:pt x="167" y="618"/>
                  </a:lnTo>
                  <a:lnTo>
                    <a:pt x="160" y="616"/>
                  </a:lnTo>
                  <a:lnTo>
                    <a:pt x="152" y="626"/>
                  </a:lnTo>
                  <a:lnTo>
                    <a:pt x="120" y="606"/>
                  </a:lnTo>
                  <a:lnTo>
                    <a:pt x="117" y="610"/>
                  </a:lnTo>
                  <a:lnTo>
                    <a:pt x="108" y="607"/>
                  </a:lnTo>
                  <a:lnTo>
                    <a:pt x="106" y="599"/>
                  </a:lnTo>
                  <a:lnTo>
                    <a:pt x="114" y="600"/>
                  </a:lnTo>
                  <a:lnTo>
                    <a:pt x="114" y="594"/>
                  </a:lnTo>
                  <a:lnTo>
                    <a:pt x="108" y="585"/>
                  </a:lnTo>
                  <a:lnTo>
                    <a:pt x="108" y="591"/>
                  </a:lnTo>
                  <a:lnTo>
                    <a:pt x="100" y="596"/>
                  </a:lnTo>
                  <a:lnTo>
                    <a:pt x="97" y="580"/>
                  </a:lnTo>
                  <a:lnTo>
                    <a:pt x="104" y="581"/>
                  </a:lnTo>
                  <a:lnTo>
                    <a:pt x="97" y="568"/>
                  </a:lnTo>
                  <a:lnTo>
                    <a:pt x="92" y="581"/>
                  </a:lnTo>
                  <a:lnTo>
                    <a:pt x="89" y="566"/>
                  </a:lnTo>
                  <a:lnTo>
                    <a:pt x="82" y="566"/>
                  </a:lnTo>
                  <a:lnTo>
                    <a:pt x="71" y="537"/>
                  </a:lnTo>
                  <a:lnTo>
                    <a:pt x="69" y="531"/>
                  </a:lnTo>
                  <a:lnTo>
                    <a:pt x="73" y="530"/>
                  </a:lnTo>
                  <a:lnTo>
                    <a:pt x="84" y="540"/>
                  </a:lnTo>
                  <a:lnTo>
                    <a:pt x="81" y="514"/>
                  </a:lnTo>
                  <a:lnTo>
                    <a:pt x="65" y="511"/>
                  </a:lnTo>
                  <a:lnTo>
                    <a:pt x="60" y="515"/>
                  </a:lnTo>
                  <a:lnTo>
                    <a:pt x="57" y="511"/>
                  </a:lnTo>
                  <a:lnTo>
                    <a:pt x="65" y="504"/>
                  </a:lnTo>
                  <a:lnTo>
                    <a:pt x="59" y="499"/>
                  </a:lnTo>
                  <a:lnTo>
                    <a:pt x="65" y="496"/>
                  </a:lnTo>
                  <a:lnTo>
                    <a:pt x="57" y="469"/>
                  </a:lnTo>
                  <a:lnTo>
                    <a:pt x="60" y="463"/>
                  </a:lnTo>
                  <a:lnTo>
                    <a:pt x="66" y="469"/>
                  </a:lnTo>
                  <a:lnTo>
                    <a:pt x="69" y="483"/>
                  </a:lnTo>
                  <a:lnTo>
                    <a:pt x="76" y="492"/>
                  </a:lnTo>
                  <a:lnTo>
                    <a:pt x="73" y="461"/>
                  </a:lnTo>
                  <a:lnTo>
                    <a:pt x="65" y="425"/>
                  </a:lnTo>
                  <a:lnTo>
                    <a:pt x="57" y="422"/>
                  </a:lnTo>
                  <a:lnTo>
                    <a:pt x="57" y="428"/>
                  </a:lnTo>
                  <a:lnTo>
                    <a:pt x="50" y="426"/>
                  </a:lnTo>
                  <a:lnTo>
                    <a:pt x="41" y="413"/>
                  </a:lnTo>
                  <a:lnTo>
                    <a:pt x="41" y="387"/>
                  </a:lnTo>
                  <a:lnTo>
                    <a:pt x="25" y="355"/>
                  </a:lnTo>
                  <a:lnTo>
                    <a:pt x="22" y="345"/>
                  </a:lnTo>
                  <a:lnTo>
                    <a:pt x="30" y="345"/>
                  </a:lnTo>
                  <a:lnTo>
                    <a:pt x="33" y="283"/>
                  </a:lnTo>
                  <a:lnTo>
                    <a:pt x="33" y="264"/>
                  </a:lnTo>
                  <a:lnTo>
                    <a:pt x="19" y="232"/>
                  </a:lnTo>
                  <a:lnTo>
                    <a:pt x="22" y="219"/>
                  </a:lnTo>
                  <a:lnTo>
                    <a:pt x="17" y="202"/>
                  </a:lnTo>
                  <a:lnTo>
                    <a:pt x="21" y="153"/>
                  </a:lnTo>
                  <a:lnTo>
                    <a:pt x="14" y="95"/>
                  </a:lnTo>
                  <a:lnTo>
                    <a:pt x="17" y="70"/>
                  </a:lnTo>
                  <a:lnTo>
                    <a:pt x="0" y="1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56" name="Freeform 7368"/>
            <p:cNvSpPr>
              <a:spLocks/>
            </p:cNvSpPr>
            <p:nvPr/>
          </p:nvSpPr>
          <p:spPr bwMode="gray">
            <a:xfrm>
              <a:off x="4617392" y="4659382"/>
              <a:ext cx="271095" cy="963961"/>
            </a:xfrm>
            <a:custGeom>
              <a:avLst/>
              <a:gdLst>
                <a:gd name="T0" fmla="*/ 15 w 183"/>
                <a:gd name="T1" fmla="*/ 0 h 634"/>
                <a:gd name="T2" fmla="*/ 33 w 183"/>
                <a:gd name="T3" fmla="*/ 44 h 634"/>
                <a:gd name="T4" fmla="*/ 62 w 183"/>
                <a:gd name="T5" fmla="*/ 94 h 634"/>
                <a:gd name="T6" fmla="*/ 47 w 183"/>
                <a:gd name="T7" fmla="*/ 124 h 634"/>
                <a:gd name="T8" fmla="*/ 41 w 183"/>
                <a:gd name="T9" fmla="*/ 190 h 634"/>
                <a:gd name="T10" fmla="*/ 60 w 183"/>
                <a:gd name="T11" fmla="*/ 288 h 634"/>
                <a:gd name="T12" fmla="*/ 62 w 183"/>
                <a:gd name="T13" fmla="*/ 326 h 634"/>
                <a:gd name="T14" fmla="*/ 66 w 183"/>
                <a:gd name="T15" fmla="*/ 371 h 634"/>
                <a:gd name="T16" fmla="*/ 78 w 183"/>
                <a:gd name="T17" fmla="*/ 431 h 634"/>
                <a:gd name="T18" fmla="*/ 92 w 183"/>
                <a:gd name="T19" fmla="*/ 472 h 634"/>
                <a:gd name="T20" fmla="*/ 97 w 183"/>
                <a:gd name="T21" fmla="*/ 479 h 634"/>
                <a:gd name="T22" fmla="*/ 111 w 183"/>
                <a:gd name="T23" fmla="*/ 566 h 634"/>
                <a:gd name="T24" fmla="*/ 132 w 183"/>
                <a:gd name="T25" fmla="*/ 580 h 634"/>
                <a:gd name="T26" fmla="*/ 183 w 183"/>
                <a:gd name="T27" fmla="*/ 607 h 634"/>
                <a:gd name="T28" fmla="*/ 171 w 183"/>
                <a:gd name="T29" fmla="*/ 616 h 634"/>
                <a:gd name="T30" fmla="*/ 173 w 183"/>
                <a:gd name="T31" fmla="*/ 634 h 634"/>
                <a:gd name="T32" fmla="*/ 165 w 183"/>
                <a:gd name="T33" fmla="*/ 622 h 634"/>
                <a:gd name="T34" fmla="*/ 160 w 183"/>
                <a:gd name="T35" fmla="*/ 616 h 634"/>
                <a:gd name="T36" fmla="*/ 120 w 183"/>
                <a:gd name="T37" fmla="*/ 606 h 634"/>
                <a:gd name="T38" fmla="*/ 108 w 183"/>
                <a:gd name="T39" fmla="*/ 607 h 634"/>
                <a:gd name="T40" fmla="*/ 114 w 183"/>
                <a:gd name="T41" fmla="*/ 600 h 634"/>
                <a:gd name="T42" fmla="*/ 108 w 183"/>
                <a:gd name="T43" fmla="*/ 585 h 634"/>
                <a:gd name="T44" fmla="*/ 100 w 183"/>
                <a:gd name="T45" fmla="*/ 596 h 634"/>
                <a:gd name="T46" fmla="*/ 104 w 183"/>
                <a:gd name="T47" fmla="*/ 581 h 634"/>
                <a:gd name="T48" fmla="*/ 92 w 183"/>
                <a:gd name="T49" fmla="*/ 581 h 634"/>
                <a:gd name="T50" fmla="*/ 82 w 183"/>
                <a:gd name="T51" fmla="*/ 566 h 634"/>
                <a:gd name="T52" fmla="*/ 69 w 183"/>
                <a:gd name="T53" fmla="*/ 531 h 634"/>
                <a:gd name="T54" fmla="*/ 84 w 183"/>
                <a:gd name="T55" fmla="*/ 540 h 634"/>
                <a:gd name="T56" fmla="*/ 65 w 183"/>
                <a:gd name="T57" fmla="*/ 511 h 634"/>
                <a:gd name="T58" fmla="*/ 57 w 183"/>
                <a:gd name="T59" fmla="*/ 511 h 634"/>
                <a:gd name="T60" fmla="*/ 59 w 183"/>
                <a:gd name="T61" fmla="*/ 499 h 634"/>
                <a:gd name="T62" fmla="*/ 57 w 183"/>
                <a:gd name="T63" fmla="*/ 469 h 634"/>
                <a:gd name="T64" fmla="*/ 66 w 183"/>
                <a:gd name="T65" fmla="*/ 469 h 634"/>
                <a:gd name="T66" fmla="*/ 76 w 183"/>
                <a:gd name="T67" fmla="*/ 492 h 634"/>
                <a:gd name="T68" fmla="*/ 65 w 183"/>
                <a:gd name="T69" fmla="*/ 425 h 634"/>
                <a:gd name="T70" fmla="*/ 57 w 183"/>
                <a:gd name="T71" fmla="*/ 428 h 634"/>
                <a:gd name="T72" fmla="*/ 41 w 183"/>
                <a:gd name="T73" fmla="*/ 413 h 634"/>
                <a:gd name="T74" fmla="*/ 25 w 183"/>
                <a:gd name="T75" fmla="*/ 355 h 634"/>
                <a:gd name="T76" fmla="*/ 30 w 183"/>
                <a:gd name="T77" fmla="*/ 345 h 634"/>
                <a:gd name="T78" fmla="*/ 33 w 183"/>
                <a:gd name="T79" fmla="*/ 264 h 634"/>
                <a:gd name="T80" fmla="*/ 22 w 183"/>
                <a:gd name="T81" fmla="*/ 219 h 634"/>
                <a:gd name="T82" fmla="*/ 21 w 183"/>
                <a:gd name="T83" fmla="*/ 153 h 634"/>
                <a:gd name="T84" fmla="*/ 17 w 183"/>
                <a:gd name="T85" fmla="*/ 7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3" h="634">
                  <a:moveTo>
                    <a:pt x="0" y="12"/>
                  </a:moveTo>
                  <a:lnTo>
                    <a:pt x="15" y="0"/>
                  </a:lnTo>
                  <a:lnTo>
                    <a:pt x="33" y="29"/>
                  </a:lnTo>
                  <a:lnTo>
                    <a:pt x="33" y="44"/>
                  </a:lnTo>
                  <a:lnTo>
                    <a:pt x="52" y="94"/>
                  </a:lnTo>
                  <a:lnTo>
                    <a:pt x="62" y="94"/>
                  </a:lnTo>
                  <a:lnTo>
                    <a:pt x="62" y="114"/>
                  </a:lnTo>
                  <a:lnTo>
                    <a:pt x="47" y="124"/>
                  </a:lnTo>
                  <a:lnTo>
                    <a:pt x="54" y="161"/>
                  </a:lnTo>
                  <a:lnTo>
                    <a:pt x="41" y="190"/>
                  </a:lnTo>
                  <a:lnTo>
                    <a:pt x="38" y="242"/>
                  </a:lnTo>
                  <a:lnTo>
                    <a:pt x="60" y="288"/>
                  </a:lnTo>
                  <a:lnTo>
                    <a:pt x="57" y="312"/>
                  </a:lnTo>
                  <a:lnTo>
                    <a:pt x="62" y="326"/>
                  </a:lnTo>
                  <a:lnTo>
                    <a:pt x="56" y="340"/>
                  </a:lnTo>
                  <a:lnTo>
                    <a:pt x="66" y="371"/>
                  </a:lnTo>
                  <a:lnTo>
                    <a:pt x="69" y="415"/>
                  </a:lnTo>
                  <a:lnTo>
                    <a:pt x="78" y="431"/>
                  </a:lnTo>
                  <a:lnTo>
                    <a:pt x="78" y="447"/>
                  </a:lnTo>
                  <a:lnTo>
                    <a:pt x="92" y="472"/>
                  </a:lnTo>
                  <a:lnTo>
                    <a:pt x="101" y="480"/>
                  </a:lnTo>
                  <a:lnTo>
                    <a:pt x="97" y="479"/>
                  </a:lnTo>
                  <a:lnTo>
                    <a:pt x="110" y="512"/>
                  </a:lnTo>
                  <a:lnTo>
                    <a:pt x="111" y="566"/>
                  </a:lnTo>
                  <a:lnTo>
                    <a:pt x="119" y="581"/>
                  </a:lnTo>
                  <a:lnTo>
                    <a:pt x="132" y="580"/>
                  </a:lnTo>
                  <a:lnTo>
                    <a:pt x="149" y="603"/>
                  </a:lnTo>
                  <a:lnTo>
                    <a:pt x="183" y="607"/>
                  </a:lnTo>
                  <a:lnTo>
                    <a:pt x="183" y="612"/>
                  </a:lnTo>
                  <a:lnTo>
                    <a:pt x="171" y="616"/>
                  </a:lnTo>
                  <a:lnTo>
                    <a:pt x="176" y="634"/>
                  </a:lnTo>
                  <a:lnTo>
                    <a:pt x="173" y="634"/>
                  </a:lnTo>
                  <a:lnTo>
                    <a:pt x="157" y="626"/>
                  </a:lnTo>
                  <a:lnTo>
                    <a:pt x="165" y="622"/>
                  </a:lnTo>
                  <a:lnTo>
                    <a:pt x="167" y="618"/>
                  </a:lnTo>
                  <a:lnTo>
                    <a:pt x="160" y="616"/>
                  </a:lnTo>
                  <a:lnTo>
                    <a:pt x="152" y="626"/>
                  </a:lnTo>
                  <a:lnTo>
                    <a:pt x="120" y="606"/>
                  </a:lnTo>
                  <a:lnTo>
                    <a:pt x="117" y="610"/>
                  </a:lnTo>
                  <a:lnTo>
                    <a:pt x="108" y="607"/>
                  </a:lnTo>
                  <a:lnTo>
                    <a:pt x="106" y="599"/>
                  </a:lnTo>
                  <a:lnTo>
                    <a:pt x="114" y="600"/>
                  </a:lnTo>
                  <a:lnTo>
                    <a:pt x="114" y="594"/>
                  </a:lnTo>
                  <a:lnTo>
                    <a:pt x="108" y="585"/>
                  </a:lnTo>
                  <a:lnTo>
                    <a:pt x="108" y="591"/>
                  </a:lnTo>
                  <a:lnTo>
                    <a:pt x="100" y="596"/>
                  </a:lnTo>
                  <a:lnTo>
                    <a:pt x="97" y="580"/>
                  </a:lnTo>
                  <a:lnTo>
                    <a:pt x="104" y="581"/>
                  </a:lnTo>
                  <a:lnTo>
                    <a:pt x="97" y="568"/>
                  </a:lnTo>
                  <a:lnTo>
                    <a:pt x="92" y="581"/>
                  </a:lnTo>
                  <a:lnTo>
                    <a:pt x="89" y="566"/>
                  </a:lnTo>
                  <a:lnTo>
                    <a:pt x="82" y="566"/>
                  </a:lnTo>
                  <a:lnTo>
                    <a:pt x="71" y="537"/>
                  </a:lnTo>
                  <a:lnTo>
                    <a:pt x="69" y="531"/>
                  </a:lnTo>
                  <a:lnTo>
                    <a:pt x="73" y="530"/>
                  </a:lnTo>
                  <a:lnTo>
                    <a:pt x="84" y="540"/>
                  </a:lnTo>
                  <a:lnTo>
                    <a:pt x="81" y="514"/>
                  </a:lnTo>
                  <a:lnTo>
                    <a:pt x="65" y="511"/>
                  </a:lnTo>
                  <a:lnTo>
                    <a:pt x="60" y="515"/>
                  </a:lnTo>
                  <a:lnTo>
                    <a:pt x="57" y="511"/>
                  </a:lnTo>
                  <a:lnTo>
                    <a:pt x="65" y="504"/>
                  </a:lnTo>
                  <a:lnTo>
                    <a:pt x="59" y="499"/>
                  </a:lnTo>
                  <a:lnTo>
                    <a:pt x="65" y="496"/>
                  </a:lnTo>
                  <a:lnTo>
                    <a:pt x="57" y="469"/>
                  </a:lnTo>
                  <a:lnTo>
                    <a:pt x="60" y="463"/>
                  </a:lnTo>
                  <a:lnTo>
                    <a:pt x="66" y="469"/>
                  </a:lnTo>
                  <a:lnTo>
                    <a:pt x="69" y="483"/>
                  </a:lnTo>
                  <a:lnTo>
                    <a:pt x="76" y="492"/>
                  </a:lnTo>
                  <a:lnTo>
                    <a:pt x="73" y="461"/>
                  </a:lnTo>
                  <a:lnTo>
                    <a:pt x="65" y="425"/>
                  </a:lnTo>
                  <a:lnTo>
                    <a:pt x="57" y="422"/>
                  </a:lnTo>
                  <a:lnTo>
                    <a:pt x="57" y="428"/>
                  </a:lnTo>
                  <a:lnTo>
                    <a:pt x="50" y="426"/>
                  </a:lnTo>
                  <a:lnTo>
                    <a:pt x="41" y="413"/>
                  </a:lnTo>
                  <a:lnTo>
                    <a:pt x="41" y="387"/>
                  </a:lnTo>
                  <a:lnTo>
                    <a:pt x="25" y="355"/>
                  </a:lnTo>
                  <a:lnTo>
                    <a:pt x="22" y="345"/>
                  </a:lnTo>
                  <a:lnTo>
                    <a:pt x="30" y="345"/>
                  </a:lnTo>
                  <a:lnTo>
                    <a:pt x="33" y="283"/>
                  </a:lnTo>
                  <a:lnTo>
                    <a:pt x="33" y="264"/>
                  </a:lnTo>
                  <a:lnTo>
                    <a:pt x="19" y="232"/>
                  </a:lnTo>
                  <a:lnTo>
                    <a:pt x="22" y="219"/>
                  </a:lnTo>
                  <a:lnTo>
                    <a:pt x="17" y="202"/>
                  </a:lnTo>
                  <a:lnTo>
                    <a:pt x="21" y="153"/>
                  </a:lnTo>
                  <a:lnTo>
                    <a:pt x="14" y="95"/>
                  </a:lnTo>
                  <a:lnTo>
                    <a:pt x="17" y="70"/>
                  </a:lnTo>
                  <a:lnTo>
                    <a:pt x="0" y="1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57" name="Freeform 7369"/>
            <p:cNvSpPr>
              <a:spLocks/>
            </p:cNvSpPr>
            <p:nvPr/>
          </p:nvSpPr>
          <p:spPr bwMode="gray">
            <a:xfrm>
              <a:off x="6442473" y="2916956"/>
              <a:ext cx="7407" cy="15205"/>
            </a:xfrm>
            <a:custGeom>
              <a:avLst/>
              <a:gdLst>
                <a:gd name="T0" fmla="*/ 0 w 5"/>
                <a:gd name="T1" fmla="*/ 0 h 10"/>
                <a:gd name="T2" fmla="*/ 5 w 5"/>
                <a:gd name="T3" fmla="*/ 10 h 10"/>
                <a:gd name="T4" fmla="*/ 5 w 5"/>
                <a:gd name="T5" fmla="*/ 6 h 10"/>
                <a:gd name="T6" fmla="*/ 2 w 5"/>
                <a:gd name="T7" fmla="*/ 2 h 10"/>
                <a:gd name="T8" fmla="*/ 0 w 5"/>
                <a:gd name="T9" fmla="*/ 0 h 10"/>
              </a:gdLst>
              <a:ahLst/>
              <a:cxnLst>
                <a:cxn ang="0">
                  <a:pos x="T0" y="T1"/>
                </a:cxn>
                <a:cxn ang="0">
                  <a:pos x="T2" y="T3"/>
                </a:cxn>
                <a:cxn ang="0">
                  <a:pos x="T4" y="T5"/>
                </a:cxn>
                <a:cxn ang="0">
                  <a:pos x="T6" y="T7"/>
                </a:cxn>
                <a:cxn ang="0">
                  <a:pos x="T8" y="T9"/>
                </a:cxn>
              </a:cxnLst>
              <a:rect l="0" t="0" r="r" b="b"/>
              <a:pathLst>
                <a:path w="5" h="10">
                  <a:moveTo>
                    <a:pt x="0" y="0"/>
                  </a:moveTo>
                  <a:lnTo>
                    <a:pt x="5" y="10"/>
                  </a:lnTo>
                  <a:lnTo>
                    <a:pt x="5" y="6"/>
                  </a:lnTo>
                  <a:lnTo>
                    <a:pt x="2" y="2"/>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58" name="Freeform 7370"/>
            <p:cNvSpPr>
              <a:spLocks/>
            </p:cNvSpPr>
            <p:nvPr/>
          </p:nvSpPr>
          <p:spPr bwMode="gray">
            <a:xfrm>
              <a:off x="6442473" y="2916956"/>
              <a:ext cx="7407" cy="15205"/>
            </a:xfrm>
            <a:custGeom>
              <a:avLst/>
              <a:gdLst>
                <a:gd name="T0" fmla="*/ 0 w 5"/>
                <a:gd name="T1" fmla="*/ 0 h 10"/>
                <a:gd name="T2" fmla="*/ 5 w 5"/>
                <a:gd name="T3" fmla="*/ 10 h 10"/>
                <a:gd name="T4" fmla="*/ 5 w 5"/>
                <a:gd name="T5" fmla="*/ 6 h 10"/>
                <a:gd name="T6" fmla="*/ 2 w 5"/>
                <a:gd name="T7" fmla="*/ 2 h 10"/>
                <a:gd name="T8" fmla="*/ 0 w 5"/>
                <a:gd name="T9" fmla="*/ 0 h 10"/>
              </a:gdLst>
              <a:ahLst/>
              <a:cxnLst>
                <a:cxn ang="0">
                  <a:pos x="T0" y="T1"/>
                </a:cxn>
                <a:cxn ang="0">
                  <a:pos x="T2" y="T3"/>
                </a:cxn>
                <a:cxn ang="0">
                  <a:pos x="T4" y="T5"/>
                </a:cxn>
                <a:cxn ang="0">
                  <a:pos x="T6" y="T7"/>
                </a:cxn>
                <a:cxn ang="0">
                  <a:pos x="T8" y="T9"/>
                </a:cxn>
              </a:cxnLst>
              <a:rect l="0" t="0" r="r" b="b"/>
              <a:pathLst>
                <a:path w="5" h="10">
                  <a:moveTo>
                    <a:pt x="0" y="0"/>
                  </a:moveTo>
                  <a:lnTo>
                    <a:pt x="5" y="10"/>
                  </a:lnTo>
                  <a:lnTo>
                    <a:pt x="5" y="6"/>
                  </a:lnTo>
                  <a:lnTo>
                    <a:pt x="2" y="2"/>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59" name="Freeform 7371"/>
            <p:cNvSpPr>
              <a:spLocks/>
            </p:cNvSpPr>
            <p:nvPr/>
          </p:nvSpPr>
          <p:spPr bwMode="gray">
            <a:xfrm>
              <a:off x="6695791" y="2790759"/>
              <a:ext cx="361461" cy="211341"/>
            </a:xfrm>
            <a:custGeom>
              <a:avLst/>
              <a:gdLst>
                <a:gd name="T0" fmla="*/ 90 w 244"/>
                <a:gd name="T1" fmla="*/ 115 h 139"/>
                <a:gd name="T2" fmla="*/ 92 w 244"/>
                <a:gd name="T3" fmla="*/ 121 h 139"/>
                <a:gd name="T4" fmla="*/ 109 w 244"/>
                <a:gd name="T5" fmla="*/ 121 h 139"/>
                <a:gd name="T6" fmla="*/ 108 w 244"/>
                <a:gd name="T7" fmla="*/ 115 h 139"/>
                <a:gd name="T8" fmla="*/ 115 w 244"/>
                <a:gd name="T9" fmla="*/ 112 h 139"/>
                <a:gd name="T10" fmla="*/ 124 w 244"/>
                <a:gd name="T11" fmla="*/ 99 h 139"/>
                <a:gd name="T12" fmla="*/ 140 w 244"/>
                <a:gd name="T13" fmla="*/ 99 h 139"/>
                <a:gd name="T14" fmla="*/ 139 w 244"/>
                <a:gd name="T15" fmla="*/ 105 h 139"/>
                <a:gd name="T16" fmla="*/ 165 w 244"/>
                <a:gd name="T17" fmla="*/ 112 h 139"/>
                <a:gd name="T18" fmla="*/ 150 w 244"/>
                <a:gd name="T19" fmla="*/ 121 h 139"/>
                <a:gd name="T20" fmla="*/ 163 w 244"/>
                <a:gd name="T21" fmla="*/ 129 h 139"/>
                <a:gd name="T22" fmla="*/ 163 w 244"/>
                <a:gd name="T23" fmla="*/ 134 h 139"/>
                <a:gd name="T24" fmla="*/ 168 w 244"/>
                <a:gd name="T25" fmla="*/ 139 h 139"/>
                <a:gd name="T26" fmla="*/ 193 w 244"/>
                <a:gd name="T27" fmla="*/ 126 h 139"/>
                <a:gd name="T28" fmla="*/ 204 w 244"/>
                <a:gd name="T29" fmla="*/ 126 h 139"/>
                <a:gd name="T30" fmla="*/ 204 w 244"/>
                <a:gd name="T31" fmla="*/ 123 h 139"/>
                <a:gd name="T32" fmla="*/ 191 w 244"/>
                <a:gd name="T33" fmla="*/ 123 h 139"/>
                <a:gd name="T34" fmla="*/ 175 w 244"/>
                <a:gd name="T35" fmla="*/ 112 h 139"/>
                <a:gd name="T36" fmla="*/ 214 w 244"/>
                <a:gd name="T37" fmla="*/ 92 h 139"/>
                <a:gd name="T38" fmla="*/ 223 w 244"/>
                <a:gd name="T39" fmla="*/ 92 h 139"/>
                <a:gd name="T40" fmla="*/ 223 w 244"/>
                <a:gd name="T41" fmla="*/ 82 h 139"/>
                <a:gd name="T42" fmla="*/ 231 w 244"/>
                <a:gd name="T43" fmla="*/ 77 h 139"/>
                <a:gd name="T44" fmla="*/ 242 w 244"/>
                <a:gd name="T45" fmla="*/ 77 h 139"/>
                <a:gd name="T46" fmla="*/ 239 w 244"/>
                <a:gd name="T47" fmla="*/ 61 h 139"/>
                <a:gd name="T48" fmla="*/ 244 w 244"/>
                <a:gd name="T49" fmla="*/ 61 h 139"/>
                <a:gd name="T50" fmla="*/ 239 w 244"/>
                <a:gd name="T51" fmla="*/ 58 h 139"/>
                <a:gd name="T52" fmla="*/ 244 w 244"/>
                <a:gd name="T53" fmla="*/ 48 h 139"/>
                <a:gd name="T54" fmla="*/ 214 w 244"/>
                <a:gd name="T55" fmla="*/ 41 h 139"/>
                <a:gd name="T56" fmla="*/ 204 w 244"/>
                <a:gd name="T57" fmla="*/ 32 h 139"/>
                <a:gd name="T58" fmla="*/ 179 w 244"/>
                <a:gd name="T59" fmla="*/ 32 h 139"/>
                <a:gd name="T60" fmla="*/ 171 w 244"/>
                <a:gd name="T61" fmla="*/ 19 h 139"/>
                <a:gd name="T62" fmla="*/ 159 w 244"/>
                <a:gd name="T63" fmla="*/ 18 h 139"/>
                <a:gd name="T64" fmla="*/ 160 w 244"/>
                <a:gd name="T65" fmla="*/ 10 h 139"/>
                <a:gd name="T66" fmla="*/ 150 w 244"/>
                <a:gd name="T67" fmla="*/ 0 h 139"/>
                <a:gd name="T68" fmla="*/ 125 w 244"/>
                <a:gd name="T69" fmla="*/ 4 h 139"/>
                <a:gd name="T70" fmla="*/ 115 w 244"/>
                <a:gd name="T71" fmla="*/ 6 h 139"/>
                <a:gd name="T72" fmla="*/ 108 w 244"/>
                <a:gd name="T73" fmla="*/ 18 h 139"/>
                <a:gd name="T74" fmla="*/ 89 w 244"/>
                <a:gd name="T75" fmla="*/ 13 h 139"/>
                <a:gd name="T76" fmla="*/ 71 w 244"/>
                <a:gd name="T77" fmla="*/ 16 h 139"/>
                <a:gd name="T78" fmla="*/ 47 w 244"/>
                <a:gd name="T79" fmla="*/ 7 h 139"/>
                <a:gd name="T80" fmla="*/ 16 w 244"/>
                <a:gd name="T81" fmla="*/ 13 h 139"/>
                <a:gd name="T82" fmla="*/ 23 w 244"/>
                <a:gd name="T83" fmla="*/ 34 h 139"/>
                <a:gd name="T84" fmla="*/ 4 w 244"/>
                <a:gd name="T85" fmla="*/ 56 h 139"/>
                <a:gd name="T86" fmla="*/ 0 w 244"/>
                <a:gd name="T87" fmla="*/ 67 h 139"/>
                <a:gd name="T88" fmla="*/ 1 w 244"/>
                <a:gd name="T89" fmla="*/ 69 h 139"/>
                <a:gd name="T90" fmla="*/ 12 w 244"/>
                <a:gd name="T91" fmla="*/ 76 h 139"/>
                <a:gd name="T92" fmla="*/ 41 w 244"/>
                <a:gd name="T93" fmla="*/ 77 h 139"/>
                <a:gd name="T94" fmla="*/ 61 w 244"/>
                <a:gd name="T95" fmla="*/ 70 h 139"/>
                <a:gd name="T96" fmla="*/ 73 w 244"/>
                <a:gd name="T97" fmla="*/ 67 h 139"/>
                <a:gd name="T98" fmla="*/ 96 w 244"/>
                <a:gd name="T99" fmla="*/ 74 h 139"/>
                <a:gd name="T100" fmla="*/ 98 w 244"/>
                <a:gd name="T101" fmla="*/ 82 h 139"/>
                <a:gd name="T102" fmla="*/ 111 w 244"/>
                <a:gd name="T103" fmla="*/ 96 h 139"/>
                <a:gd name="T104" fmla="*/ 111 w 244"/>
                <a:gd name="T105" fmla="*/ 102 h 139"/>
                <a:gd name="T106" fmla="*/ 99 w 244"/>
                <a:gd name="T107" fmla="*/ 102 h 139"/>
                <a:gd name="T108" fmla="*/ 90 w 244"/>
                <a:gd name="T109" fmla="*/ 11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 h="139">
                  <a:moveTo>
                    <a:pt x="90" y="115"/>
                  </a:moveTo>
                  <a:lnTo>
                    <a:pt x="92" y="121"/>
                  </a:lnTo>
                  <a:lnTo>
                    <a:pt x="109" y="121"/>
                  </a:lnTo>
                  <a:lnTo>
                    <a:pt x="108" y="115"/>
                  </a:lnTo>
                  <a:lnTo>
                    <a:pt x="115" y="112"/>
                  </a:lnTo>
                  <a:lnTo>
                    <a:pt x="124" y="99"/>
                  </a:lnTo>
                  <a:lnTo>
                    <a:pt x="140" y="99"/>
                  </a:lnTo>
                  <a:lnTo>
                    <a:pt x="139" y="105"/>
                  </a:lnTo>
                  <a:lnTo>
                    <a:pt x="165" y="112"/>
                  </a:lnTo>
                  <a:lnTo>
                    <a:pt x="150" y="121"/>
                  </a:lnTo>
                  <a:lnTo>
                    <a:pt x="163" y="129"/>
                  </a:lnTo>
                  <a:lnTo>
                    <a:pt x="163" y="134"/>
                  </a:lnTo>
                  <a:lnTo>
                    <a:pt x="168" y="139"/>
                  </a:lnTo>
                  <a:lnTo>
                    <a:pt x="193" y="126"/>
                  </a:lnTo>
                  <a:lnTo>
                    <a:pt x="204" y="126"/>
                  </a:lnTo>
                  <a:lnTo>
                    <a:pt x="204" y="123"/>
                  </a:lnTo>
                  <a:lnTo>
                    <a:pt x="191" y="123"/>
                  </a:lnTo>
                  <a:lnTo>
                    <a:pt x="175" y="112"/>
                  </a:lnTo>
                  <a:lnTo>
                    <a:pt x="214" y="92"/>
                  </a:lnTo>
                  <a:lnTo>
                    <a:pt x="223" y="92"/>
                  </a:lnTo>
                  <a:lnTo>
                    <a:pt x="223" y="82"/>
                  </a:lnTo>
                  <a:lnTo>
                    <a:pt x="231" y="77"/>
                  </a:lnTo>
                  <a:lnTo>
                    <a:pt x="242" y="77"/>
                  </a:lnTo>
                  <a:lnTo>
                    <a:pt x="239" y="61"/>
                  </a:lnTo>
                  <a:lnTo>
                    <a:pt x="244" y="61"/>
                  </a:lnTo>
                  <a:lnTo>
                    <a:pt x="239" y="58"/>
                  </a:lnTo>
                  <a:lnTo>
                    <a:pt x="244" y="48"/>
                  </a:lnTo>
                  <a:lnTo>
                    <a:pt x="214" y="41"/>
                  </a:lnTo>
                  <a:lnTo>
                    <a:pt x="204" y="32"/>
                  </a:lnTo>
                  <a:lnTo>
                    <a:pt x="179" y="32"/>
                  </a:lnTo>
                  <a:lnTo>
                    <a:pt x="171" y="19"/>
                  </a:lnTo>
                  <a:lnTo>
                    <a:pt x="159" y="18"/>
                  </a:lnTo>
                  <a:lnTo>
                    <a:pt x="160" y="10"/>
                  </a:lnTo>
                  <a:lnTo>
                    <a:pt x="150" y="0"/>
                  </a:lnTo>
                  <a:lnTo>
                    <a:pt x="125" y="4"/>
                  </a:lnTo>
                  <a:lnTo>
                    <a:pt x="115" y="6"/>
                  </a:lnTo>
                  <a:lnTo>
                    <a:pt x="108" y="18"/>
                  </a:lnTo>
                  <a:lnTo>
                    <a:pt x="89" y="13"/>
                  </a:lnTo>
                  <a:lnTo>
                    <a:pt x="71" y="16"/>
                  </a:lnTo>
                  <a:lnTo>
                    <a:pt x="47" y="7"/>
                  </a:lnTo>
                  <a:lnTo>
                    <a:pt x="16" y="13"/>
                  </a:lnTo>
                  <a:lnTo>
                    <a:pt x="23" y="34"/>
                  </a:lnTo>
                  <a:lnTo>
                    <a:pt x="4" y="56"/>
                  </a:lnTo>
                  <a:lnTo>
                    <a:pt x="0" y="67"/>
                  </a:lnTo>
                  <a:lnTo>
                    <a:pt x="1" y="69"/>
                  </a:lnTo>
                  <a:lnTo>
                    <a:pt x="12" y="76"/>
                  </a:lnTo>
                  <a:lnTo>
                    <a:pt x="41" y="77"/>
                  </a:lnTo>
                  <a:lnTo>
                    <a:pt x="61" y="70"/>
                  </a:lnTo>
                  <a:lnTo>
                    <a:pt x="73" y="67"/>
                  </a:lnTo>
                  <a:lnTo>
                    <a:pt x="96" y="74"/>
                  </a:lnTo>
                  <a:lnTo>
                    <a:pt x="98" y="82"/>
                  </a:lnTo>
                  <a:lnTo>
                    <a:pt x="111" y="96"/>
                  </a:lnTo>
                  <a:lnTo>
                    <a:pt x="111" y="102"/>
                  </a:lnTo>
                  <a:lnTo>
                    <a:pt x="99" y="102"/>
                  </a:lnTo>
                  <a:lnTo>
                    <a:pt x="90" y="11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60" name="Freeform 7373"/>
            <p:cNvSpPr>
              <a:spLocks/>
            </p:cNvSpPr>
            <p:nvPr/>
          </p:nvSpPr>
          <p:spPr bwMode="gray">
            <a:xfrm>
              <a:off x="7190577" y="2713217"/>
              <a:ext cx="814769" cy="375550"/>
            </a:xfrm>
            <a:custGeom>
              <a:avLst/>
              <a:gdLst>
                <a:gd name="T0" fmla="*/ 550 w 550"/>
                <a:gd name="T1" fmla="*/ 107 h 247"/>
                <a:gd name="T2" fmla="*/ 536 w 550"/>
                <a:gd name="T3" fmla="*/ 101 h 247"/>
                <a:gd name="T4" fmla="*/ 488 w 550"/>
                <a:gd name="T5" fmla="*/ 76 h 247"/>
                <a:gd name="T6" fmla="*/ 448 w 550"/>
                <a:gd name="T7" fmla="*/ 70 h 247"/>
                <a:gd name="T8" fmla="*/ 397 w 550"/>
                <a:gd name="T9" fmla="*/ 36 h 247"/>
                <a:gd name="T10" fmla="*/ 374 w 550"/>
                <a:gd name="T11" fmla="*/ 17 h 247"/>
                <a:gd name="T12" fmla="*/ 350 w 550"/>
                <a:gd name="T13" fmla="*/ 32 h 247"/>
                <a:gd name="T14" fmla="*/ 336 w 550"/>
                <a:gd name="T15" fmla="*/ 23 h 247"/>
                <a:gd name="T16" fmla="*/ 314 w 550"/>
                <a:gd name="T17" fmla="*/ 17 h 247"/>
                <a:gd name="T18" fmla="*/ 301 w 550"/>
                <a:gd name="T19" fmla="*/ 13 h 247"/>
                <a:gd name="T20" fmla="*/ 266 w 550"/>
                <a:gd name="T21" fmla="*/ 0 h 247"/>
                <a:gd name="T22" fmla="*/ 232 w 550"/>
                <a:gd name="T23" fmla="*/ 13 h 247"/>
                <a:gd name="T24" fmla="*/ 171 w 550"/>
                <a:gd name="T25" fmla="*/ 25 h 247"/>
                <a:gd name="T26" fmla="*/ 180 w 550"/>
                <a:gd name="T27" fmla="*/ 32 h 247"/>
                <a:gd name="T28" fmla="*/ 174 w 550"/>
                <a:gd name="T29" fmla="*/ 45 h 247"/>
                <a:gd name="T30" fmla="*/ 168 w 550"/>
                <a:gd name="T31" fmla="*/ 61 h 247"/>
                <a:gd name="T32" fmla="*/ 187 w 550"/>
                <a:gd name="T33" fmla="*/ 80 h 247"/>
                <a:gd name="T34" fmla="*/ 148 w 550"/>
                <a:gd name="T35" fmla="*/ 73 h 247"/>
                <a:gd name="T36" fmla="*/ 115 w 550"/>
                <a:gd name="T37" fmla="*/ 83 h 247"/>
                <a:gd name="T38" fmla="*/ 101 w 550"/>
                <a:gd name="T39" fmla="*/ 83 h 247"/>
                <a:gd name="T40" fmla="*/ 64 w 550"/>
                <a:gd name="T41" fmla="*/ 61 h 247"/>
                <a:gd name="T42" fmla="*/ 44 w 550"/>
                <a:gd name="T43" fmla="*/ 64 h 247"/>
                <a:gd name="T44" fmla="*/ 19 w 550"/>
                <a:gd name="T45" fmla="*/ 83 h 247"/>
                <a:gd name="T46" fmla="*/ 21 w 550"/>
                <a:gd name="T47" fmla="*/ 96 h 247"/>
                <a:gd name="T48" fmla="*/ 0 w 550"/>
                <a:gd name="T49" fmla="*/ 118 h 247"/>
                <a:gd name="T50" fmla="*/ 15 w 550"/>
                <a:gd name="T51" fmla="*/ 131 h 247"/>
                <a:gd name="T52" fmla="*/ 38 w 550"/>
                <a:gd name="T53" fmla="*/ 147 h 247"/>
                <a:gd name="T54" fmla="*/ 41 w 550"/>
                <a:gd name="T55" fmla="*/ 155 h 247"/>
                <a:gd name="T56" fmla="*/ 64 w 550"/>
                <a:gd name="T57" fmla="*/ 140 h 247"/>
                <a:gd name="T58" fmla="*/ 107 w 550"/>
                <a:gd name="T59" fmla="*/ 153 h 247"/>
                <a:gd name="T60" fmla="*/ 82 w 550"/>
                <a:gd name="T61" fmla="*/ 172 h 247"/>
                <a:gd name="T62" fmla="*/ 82 w 550"/>
                <a:gd name="T63" fmla="*/ 187 h 247"/>
                <a:gd name="T64" fmla="*/ 64 w 550"/>
                <a:gd name="T65" fmla="*/ 190 h 247"/>
                <a:gd name="T66" fmla="*/ 92 w 550"/>
                <a:gd name="T67" fmla="*/ 215 h 247"/>
                <a:gd name="T68" fmla="*/ 102 w 550"/>
                <a:gd name="T69" fmla="*/ 228 h 247"/>
                <a:gd name="T70" fmla="*/ 111 w 550"/>
                <a:gd name="T71" fmla="*/ 225 h 247"/>
                <a:gd name="T72" fmla="*/ 148 w 550"/>
                <a:gd name="T73" fmla="*/ 244 h 247"/>
                <a:gd name="T74" fmla="*/ 140 w 550"/>
                <a:gd name="T75" fmla="*/ 177 h 247"/>
                <a:gd name="T76" fmla="*/ 232 w 550"/>
                <a:gd name="T77" fmla="*/ 203 h 247"/>
                <a:gd name="T78" fmla="*/ 293 w 550"/>
                <a:gd name="T79" fmla="*/ 215 h 247"/>
                <a:gd name="T80" fmla="*/ 307 w 550"/>
                <a:gd name="T81" fmla="*/ 232 h 247"/>
                <a:gd name="T82" fmla="*/ 339 w 550"/>
                <a:gd name="T83" fmla="*/ 247 h 247"/>
                <a:gd name="T84" fmla="*/ 362 w 550"/>
                <a:gd name="T85" fmla="*/ 225 h 247"/>
                <a:gd name="T86" fmla="*/ 396 w 550"/>
                <a:gd name="T87" fmla="*/ 222 h 247"/>
                <a:gd name="T88" fmla="*/ 406 w 550"/>
                <a:gd name="T89" fmla="*/ 210 h 247"/>
                <a:gd name="T90" fmla="*/ 479 w 550"/>
                <a:gd name="T91" fmla="*/ 216 h 247"/>
                <a:gd name="T92" fmla="*/ 499 w 550"/>
                <a:gd name="T93" fmla="*/ 210 h 247"/>
                <a:gd name="T94" fmla="*/ 485 w 550"/>
                <a:gd name="T95" fmla="*/ 177 h 247"/>
                <a:gd name="T96" fmla="*/ 505 w 550"/>
                <a:gd name="T97" fmla="*/ 140 h 247"/>
                <a:gd name="T98" fmla="*/ 543 w 550"/>
                <a:gd name="T99" fmla="*/ 143 h 247"/>
                <a:gd name="T100" fmla="*/ 549 w 550"/>
                <a:gd name="T101" fmla="*/ 11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0" h="247">
                  <a:moveTo>
                    <a:pt x="549" y="115"/>
                  </a:moveTo>
                  <a:lnTo>
                    <a:pt x="550" y="107"/>
                  </a:lnTo>
                  <a:lnTo>
                    <a:pt x="540" y="96"/>
                  </a:lnTo>
                  <a:lnTo>
                    <a:pt x="536" y="101"/>
                  </a:lnTo>
                  <a:lnTo>
                    <a:pt x="521" y="99"/>
                  </a:lnTo>
                  <a:lnTo>
                    <a:pt x="488" y="76"/>
                  </a:lnTo>
                  <a:lnTo>
                    <a:pt x="461" y="80"/>
                  </a:lnTo>
                  <a:lnTo>
                    <a:pt x="448" y="70"/>
                  </a:lnTo>
                  <a:lnTo>
                    <a:pt x="444" y="77"/>
                  </a:lnTo>
                  <a:lnTo>
                    <a:pt x="397" y="36"/>
                  </a:lnTo>
                  <a:lnTo>
                    <a:pt x="374" y="25"/>
                  </a:lnTo>
                  <a:lnTo>
                    <a:pt x="374" y="17"/>
                  </a:lnTo>
                  <a:lnTo>
                    <a:pt x="361" y="22"/>
                  </a:lnTo>
                  <a:lnTo>
                    <a:pt x="350" y="32"/>
                  </a:lnTo>
                  <a:lnTo>
                    <a:pt x="337" y="32"/>
                  </a:lnTo>
                  <a:lnTo>
                    <a:pt x="336" y="23"/>
                  </a:lnTo>
                  <a:lnTo>
                    <a:pt x="320" y="25"/>
                  </a:lnTo>
                  <a:lnTo>
                    <a:pt x="314" y="17"/>
                  </a:lnTo>
                  <a:lnTo>
                    <a:pt x="302" y="22"/>
                  </a:lnTo>
                  <a:lnTo>
                    <a:pt x="301" y="13"/>
                  </a:lnTo>
                  <a:lnTo>
                    <a:pt x="291" y="3"/>
                  </a:lnTo>
                  <a:lnTo>
                    <a:pt x="266" y="0"/>
                  </a:lnTo>
                  <a:lnTo>
                    <a:pt x="258" y="9"/>
                  </a:lnTo>
                  <a:lnTo>
                    <a:pt x="232" y="13"/>
                  </a:lnTo>
                  <a:lnTo>
                    <a:pt x="190" y="26"/>
                  </a:lnTo>
                  <a:lnTo>
                    <a:pt x="171" y="25"/>
                  </a:lnTo>
                  <a:lnTo>
                    <a:pt x="174" y="32"/>
                  </a:lnTo>
                  <a:lnTo>
                    <a:pt x="180" y="32"/>
                  </a:lnTo>
                  <a:lnTo>
                    <a:pt x="177" y="42"/>
                  </a:lnTo>
                  <a:lnTo>
                    <a:pt x="174" y="45"/>
                  </a:lnTo>
                  <a:lnTo>
                    <a:pt x="178" y="54"/>
                  </a:lnTo>
                  <a:lnTo>
                    <a:pt x="168" y="61"/>
                  </a:lnTo>
                  <a:lnTo>
                    <a:pt x="191" y="69"/>
                  </a:lnTo>
                  <a:lnTo>
                    <a:pt x="187" y="80"/>
                  </a:lnTo>
                  <a:lnTo>
                    <a:pt x="165" y="80"/>
                  </a:lnTo>
                  <a:lnTo>
                    <a:pt x="148" y="73"/>
                  </a:lnTo>
                  <a:lnTo>
                    <a:pt x="127" y="74"/>
                  </a:lnTo>
                  <a:lnTo>
                    <a:pt x="115" y="83"/>
                  </a:lnTo>
                  <a:lnTo>
                    <a:pt x="101" y="74"/>
                  </a:lnTo>
                  <a:lnTo>
                    <a:pt x="101" y="83"/>
                  </a:lnTo>
                  <a:lnTo>
                    <a:pt x="82" y="66"/>
                  </a:lnTo>
                  <a:lnTo>
                    <a:pt x="64" y="61"/>
                  </a:lnTo>
                  <a:lnTo>
                    <a:pt x="59" y="66"/>
                  </a:lnTo>
                  <a:lnTo>
                    <a:pt x="44" y="64"/>
                  </a:lnTo>
                  <a:lnTo>
                    <a:pt x="29" y="73"/>
                  </a:lnTo>
                  <a:lnTo>
                    <a:pt x="19" y="83"/>
                  </a:lnTo>
                  <a:lnTo>
                    <a:pt x="25" y="92"/>
                  </a:lnTo>
                  <a:lnTo>
                    <a:pt x="21" y="96"/>
                  </a:lnTo>
                  <a:lnTo>
                    <a:pt x="6" y="83"/>
                  </a:lnTo>
                  <a:lnTo>
                    <a:pt x="0" y="118"/>
                  </a:lnTo>
                  <a:lnTo>
                    <a:pt x="7" y="121"/>
                  </a:lnTo>
                  <a:lnTo>
                    <a:pt x="15" y="131"/>
                  </a:lnTo>
                  <a:lnTo>
                    <a:pt x="25" y="131"/>
                  </a:lnTo>
                  <a:lnTo>
                    <a:pt x="38" y="147"/>
                  </a:lnTo>
                  <a:lnTo>
                    <a:pt x="31" y="150"/>
                  </a:lnTo>
                  <a:lnTo>
                    <a:pt x="41" y="155"/>
                  </a:lnTo>
                  <a:lnTo>
                    <a:pt x="40" y="150"/>
                  </a:lnTo>
                  <a:lnTo>
                    <a:pt x="64" y="140"/>
                  </a:lnTo>
                  <a:lnTo>
                    <a:pt x="88" y="142"/>
                  </a:lnTo>
                  <a:lnTo>
                    <a:pt x="107" y="153"/>
                  </a:lnTo>
                  <a:lnTo>
                    <a:pt x="118" y="174"/>
                  </a:lnTo>
                  <a:lnTo>
                    <a:pt x="82" y="172"/>
                  </a:lnTo>
                  <a:lnTo>
                    <a:pt x="76" y="180"/>
                  </a:lnTo>
                  <a:lnTo>
                    <a:pt x="82" y="187"/>
                  </a:lnTo>
                  <a:lnTo>
                    <a:pt x="64" y="185"/>
                  </a:lnTo>
                  <a:lnTo>
                    <a:pt x="64" y="190"/>
                  </a:lnTo>
                  <a:lnTo>
                    <a:pt x="73" y="193"/>
                  </a:lnTo>
                  <a:lnTo>
                    <a:pt x="92" y="215"/>
                  </a:lnTo>
                  <a:lnTo>
                    <a:pt x="102" y="215"/>
                  </a:lnTo>
                  <a:lnTo>
                    <a:pt x="102" y="228"/>
                  </a:lnTo>
                  <a:lnTo>
                    <a:pt x="104" y="231"/>
                  </a:lnTo>
                  <a:lnTo>
                    <a:pt x="111" y="225"/>
                  </a:lnTo>
                  <a:lnTo>
                    <a:pt x="124" y="223"/>
                  </a:lnTo>
                  <a:lnTo>
                    <a:pt x="148" y="244"/>
                  </a:lnTo>
                  <a:lnTo>
                    <a:pt x="156" y="244"/>
                  </a:lnTo>
                  <a:lnTo>
                    <a:pt x="140" y="177"/>
                  </a:lnTo>
                  <a:lnTo>
                    <a:pt x="175" y="166"/>
                  </a:lnTo>
                  <a:lnTo>
                    <a:pt x="232" y="203"/>
                  </a:lnTo>
                  <a:lnTo>
                    <a:pt x="275" y="200"/>
                  </a:lnTo>
                  <a:lnTo>
                    <a:pt x="293" y="215"/>
                  </a:lnTo>
                  <a:lnTo>
                    <a:pt x="296" y="231"/>
                  </a:lnTo>
                  <a:lnTo>
                    <a:pt x="307" y="232"/>
                  </a:lnTo>
                  <a:lnTo>
                    <a:pt x="311" y="244"/>
                  </a:lnTo>
                  <a:lnTo>
                    <a:pt x="339" y="247"/>
                  </a:lnTo>
                  <a:lnTo>
                    <a:pt x="361" y="228"/>
                  </a:lnTo>
                  <a:lnTo>
                    <a:pt x="362" y="225"/>
                  </a:lnTo>
                  <a:lnTo>
                    <a:pt x="364" y="217"/>
                  </a:lnTo>
                  <a:lnTo>
                    <a:pt x="396" y="222"/>
                  </a:lnTo>
                  <a:lnTo>
                    <a:pt x="397" y="212"/>
                  </a:lnTo>
                  <a:lnTo>
                    <a:pt x="406" y="210"/>
                  </a:lnTo>
                  <a:lnTo>
                    <a:pt x="425" y="215"/>
                  </a:lnTo>
                  <a:lnTo>
                    <a:pt x="479" y="216"/>
                  </a:lnTo>
                  <a:lnTo>
                    <a:pt x="496" y="225"/>
                  </a:lnTo>
                  <a:lnTo>
                    <a:pt x="499" y="210"/>
                  </a:lnTo>
                  <a:lnTo>
                    <a:pt x="482" y="182"/>
                  </a:lnTo>
                  <a:lnTo>
                    <a:pt x="485" y="177"/>
                  </a:lnTo>
                  <a:lnTo>
                    <a:pt x="508" y="175"/>
                  </a:lnTo>
                  <a:lnTo>
                    <a:pt x="505" y="140"/>
                  </a:lnTo>
                  <a:lnTo>
                    <a:pt x="534" y="144"/>
                  </a:lnTo>
                  <a:lnTo>
                    <a:pt x="543" y="143"/>
                  </a:lnTo>
                  <a:lnTo>
                    <a:pt x="537" y="120"/>
                  </a:lnTo>
                  <a:lnTo>
                    <a:pt x="549" y="11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61" name="Freeform 7374"/>
            <p:cNvSpPr>
              <a:spLocks/>
            </p:cNvSpPr>
            <p:nvPr/>
          </p:nvSpPr>
          <p:spPr bwMode="gray">
            <a:xfrm>
              <a:off x="7190577" y="2713217"/>
              <a:ext cx="814769" cy="375550"/>
            </a:xfrm>
            <a:custGeom>
              <a:avLst/>
              <a:gdLst>
                <a:gd name="T0" fmla="*/ 550 w 550"/>
                <a:gd name="T1" fmla="*/ 107 h 247"/>
                <a:gd name="T2" fmla="*/ 536 w 550"/>
                <a:gd name="T3" fmla="*/ 101 h 247"/>
                <a:gd name="T4" fmla="*/ 488 w 550"/>
                <a:gd name="T5" fmla="*/ 76 h 247"/>
                <a:gd name="T6" fmla="*/ 448 w 550"/>
                <a:gd name="T7" fmla="*/ 70 h 247"/>
                <a:gd name="T8" fmla="*/ 397 w 550"/>
                <a:gd name="T9" fmla="*/ 36 h 247"/>
                <a:gd name="T10" fmla="*/ 374 w 550"/>
                <a:gd name="T11" fmla="*/ 17 h 247"/>
                <a:gd name="T12" fmla="*/ 350 w 550"/>
                <a:gd name="T13" fmla="*/ 32 h 247"/>
                <a:gd name="T14" fmla="*/ 336 w 550"/>
                <a:gd name="T15" fmla="*/ 23 h 247"/>
                <a:gd name="T16" fmla="*/ 314 w 550"/>
                <a:gd name="T17" fmla="*/ 17 h 247"/>
                <a:gd name="T18" fmla="*/ 301 w 550"/>
                <a:gd name="T19" fmla="*/ 13 h 247"/>
                <a:gd name="T20" fmla="*/ 266 w 550"/>
                <a:gd name="T21" fmla="*/ 0 h 247"/>
                <a:gd name="T22" fmla="*/ 232 w 550"/>
                <a:gd name="T23" fmla="*/ 13 h 247"/>
                <a:gd name="T24" fmla="*/ 171 w 550"/>
                <a:gd name="T25" fmla="*/ 25 h 247"/>
                <a:gd name="T26" fmla="*/ 180 w 550"/>
                <a:gd name="T27" fmla="*/ 32 h 247"/>
                <a:gd name="T28" fmla="*/ 174 w 550"/>
                <a:gd name="T29" fmla="*/ 45 h 247"/>
                <a:gd name="T30" fmla="*/ 168 w 550"/>
                <a:gd name="T31" fmla="*/ 61 h 247"/>
                <a:gd name="T32" fmla="*/ 187 w 550"/>
                <a:gd name="T33" fmla="*/ 80 h 247"/>
                <a:gd name="T34" fmla="*/ 148 w 550"/>
                <a:gd name="T35" fmla="*/ 73 h 247"/>
                <a:gd name="T36" fmla="*/ 115 w 550"/>
                <a:gd name="T37" fmla="*/ 83 h 247"/>
                <a:gd name="T38" fmla="*/ 101 w 550"/>
                <a:gd name="T39" fmla="*/ 83 h 247"/>
                <a:gd name="T40" fmla="*/ 64 w 550"/>
                <a:gd name="T41" fmla="*/ 61 h 247"/>
                <a:gd name="T42" fmla="*/ 44 w 550"/>
                <a:gd name="T43" fmla="*/ 64 h 247"/>
                <a:gd name="T44" fmla="*/ 19 w 550"/>
                <a:gd name="T45" fmla="*/ 83 h 247"/>
                <a:gd name="T46" fmla="*/ 21 w 550"/>
                <a:gd name="T47" fmla="*/ 96 h 247"/>
                <a:gd name="T48" fmla="*/ 0 w 550"/>
                <a:gd name="T49" fmla="*/ 118 h 247"/>
                <a:gd name="T50" fmla="*/ 15 w 550"/>
                <a:gd name="T51" fmla="*/ 131 h 247"/>
                <a:gd name="T52" fmla="*/ 38 w 550"/>
                <a:gd name="T53" fmla="*/ 147 h 247"/>
                <a:gd name="T54" fmla="*/ 41 w 550"/>
                <a:gd name="T55" fmla="*/ 155 h 247"/>
                <a:gd name="T56" fmla="*/ 64 w 550"/>
                <a:gd name="T57" fmla="*/ 140 h 247"/>
                <a:gd name="T58" fmla="*/ 107 w 550"/>
                <a:gd name="T59" fmla="*/ 153 h 247"/>
                <a:gd name="T60" fmla="*/ 82 w 550"/>
                <a:gd name="T61" fmla="*/ 172 h 247"/>
                <a:gd name="T62" fmla="*/ 82 w 550"/>
                <a:gd name="T63" fmla="*/ 187 h 247"/>
                <a:gd name="T64" fmla="*/ 64 w 550"/>
                <a:gd name="T65" fmla="*/ 190 h 247"/>
                <a:gd name="T66" fmla="*/ 92 w 550"/>
                <a:gd name="T67" fmla="*/ 215 h 247"/>
                <a:gd name="T68" fmla="*/ 102 w 550"/>
                <a:gd name="T69" fmla="*/ 228 h 247"/>
                <a:gd name="T70" fmla="*/ 111 w 550"/>
                <a:gd name="T71" fmla="*/ 225 h 247"/>
                <a:gd name="T72" fmla="*/ 148 w 550"/>
                <a:gd name="T73" fmla="*/ 244 h 247"/>
                <a:gd name="T74" fmla="*/ 140 w 550"/>
                <a:gd name="T75" fmla="*/ 177 h 247"/>
                <a:gd name="T76" fmla="*/ 232 w 550"/>
                <a:gd name="T77" fmla="*/ 203 h 247"/>
                <a:gd name="T78" fmla="*/ 293 w 550"/>
                <a:gd name="T79" fmla="*/ 215 h 247"/>
                <a:gd name="T80" fmla="*/ 307 w 550"/>
                <a:gd name="T81" fmla="*/ 232 h 247"/>
                <a:gd name="T82" fmla="*/ 339 w 550"/>
                <a:gd name="T83" fmla="*/ 247 h 247"/>
                <a:gd name="T84" fmla="*/ 362 w 550"/>
                <a:gd name="T85" fmla="*/ 225 h 247"/>
                <a:gd name="T86" fmla="*/ 396 w 550"/>
                <a:gd name="T87" fmla="*/ 222 h 247"/>
                <a:gd name="T88" fmla="*/ 406 w 550"/>
                <a:gd name="T89" fmla="*/ 210 h 247"/>
                <a:gd name="T90" fmla="*/ 479 w 550"/>
                <a:gd name="T91" fmla="*/ 216 h 247"/>
                <a:gd name="T92" fmla="*/ 499 w 550"/>
                <a:gd name="T93" fmla="*/ 210 h 247"/>
                <a:gd name="T94" fmla="*/ 485 w 550"/>
                <a:gd name="T95" fmla="*/ 177 h 247"/>
                <a:gd name="T96" fmla="*/ 505 w 550"/>
                <a:gd name="T97" fmla="*/ 140 h 247"/>
                <a:gd name="T98" fmla="*/ 543 w 550"/>
                <a:gd name="T99" fmla="*/ 143 h 247"/>
                <a:gd name="T100" fmla="*/ 549 w 550"/>
                <a:gd name="T101" fmla="*/ 11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0" h="247">
                  <a:moveTo>
                    <a:pt x="549" y="115"/>
                  </a:moveTo>
                  <a:lnTo>
                    <a:pt x="550" y="107"/>
                  </a:lnTo>
                  <a:lnTo>
                    <a:pt x="540" y="96"/>
                  </a:lnTo>
                  <a:lnTo>
                    <a:pt x="536" y="101"/>
                  </a:lnTo>
                  <a:lnTo>
                    <a:pt x="521" y="99"/>
                  </a:lnTo>
                  <a:lnTo>
                    <a:pt x="488" y="76"/>
                  </a:lnTo>
                  <a:lnTo>
                    <a:pt x="461" y="80"/>
                  </a:lnTo>
                  <a:lnTo>
                    <a:pt x="448" y="70"/>
                  </a:lnTo>
                  <a:lnTo>
                    <a:pt x="444" y="77"/>
                  </a:lnTo>
                  <a:lnTo>
                    <a:pt x="397" y="36"/>
                  </a:lnTo>
                  <a:lnTo>
                    <a:pt x="374" y="25"/>
                  </a:lnTo>
                  <a:lnTo>
                    <a:pt x="374" y="17"/>
                  </a:lnTo>
                  <a:lnTo>
                    <a:pt x="361" y="22"/>
                  </a:lnTo>
                  <a:lnTo>
                    <a:pt x="350" y="32"/>
                  </a:lnTo>
                  <a:lnTo>
                    <a:pt x="337" y="32"/>
                  </a:lnTo>
                  <a:lnTo>
                    <a:pt x="336" y="23"/>
                  </a:lnTo>
                  <a:lnTo>
                    <a:pt x="320" y="25"/>
                  </a:lnTo>
                  <a:lnTo>
                    <a:pt x="314" y="17"/>
                  </a:lnTo>
                  <a:lnTo>
                    <a:pt x="302" y="22"/>
                  </a:lnTo>
                  <a:lnTo>
                    <a:pt x="301" y="13"/>
                  </a:lnTo>
                  <a:lnTo>
                    <a:pt x="291" y="3"/>
                  </a:lnTo>
                  <a:lnTo>
                    <a:pt x="266" y="0"/>
                  </a:lnTo>
                  <a:lnTo>
                    <a:pt x="258" y="9"/>
                  </a:lnTo>
                  <a:lnTo>
                    <a:pt x="232" y="13"/>
                  </a:lnTo>
                  <a:lnTo>
                    <a:pt x="190" y="26"/>
                  </a:lnTo>
                  <a:lnTo>
                    <a:pt x="171" y="25"/>
                  </a:lnTo>
                  <a:lnTo>
                    <a:pt x="174" y="32"/>
                  </a:lnTo>
                  <a:lnTo>
                    <a:pt x="180" y="32"/>
                  </a:lnTo>
                  <a:lnTo>
                    <a:pt x="177" y="42"/>
                  </a:lnTo>
                  <a:lnTo>
                    <a:pt x="174" y="45"/>
                  </a:lnTo>
                  <a:lnTo>
                    <a:pt x="178" y="54"/>
                  </a:lnTo>
                  <a:lnTo>
                    <a:pt x="168" y="61"/>
                  </a:lnTo>
                  <a:lnTo>
                    <a:pt x="191" y="69"/>
                  </a:lnTo>
                  <a:lnTo>
                    <a:pt x="187" y="80"/>
                  </a:lnTo>
                  <a:lnTo>
                    <a:pt x="165" y="80"/>
                  </a:lnTo>
                  <a:lnTo>
                    <a:pt x="148" y="73"/>
                  </a:lnTo>
                  <a:lnTo>
                    <a:pt x="127" y="74"/>
                  </a:lnTo>
                  <a:lnTo>
                    <a:pt x="115" y="83"/>
                  </a:lnTo>
                  <a:lnTo>
                    <a:pt x="101" y="74"/>
                  </a:lnTo>
                  <a:lnTo>
                    <a:pt x="101" y="83"/>
                  </a:lnTo>
                  <a:lnTo>
                    <a:pt x="82" y="66"/>
                  </a:lnTo>
                  <a:lnTo>
                    <a:pt x="64" y="61"/>
                  </a:lnTo>
                  <a:lnTo>
                    <a:pt x="59" y="66"/>
                  </a:lnTo>
                  <a:lnTo>
                    <a:pt x="44" y="64"/>
                  </a:lnTo>
                  <a:lnTo>
                    <a:pt x="29" y="73"/>
                  </a:lnTo>
                  <a:lnTo>
                    <a:pt x="19" y="83"/>
                  </a:lnTo>
                  <a:lnTo>
                    <a:pt x="25" y="92"/>
                  </a:lnTo>
                  <a:lnTo>
                    <a:pt x="21" y="96"/>
                  </a:lnTo>
                  <a:lnTo>
                    <a:pt x="6" y="83"/>
                  </a:lnTo>
                  <a:lnTo>
                    <a:pt x="0" y="118"/>
                  </a:lnTo>
                  <a:lnTo>
                    <a:pt x="7" y="121"/>
                  </a:lnTo>
                  <a:lnTo>
                    <a:pt x="15" y="131"/>
                  </a:lnTo>
                  <a:lnTo>
                    <a:pt x="25" y="131"/>
                  </a:lnTo>
                  <a:lnTo>
                    <a:pt x="38" y="147"/>
                  </a:lnTo>
                  <a:lnTo>
                    <a:pt x="31" y="150"/>
                  </a:lnTo>
                  <a:lnTo>
                    <a:pt x="41" y="155"/>
                  </a:lnTo>
                  <a:lnTo>
                    <a:pt x="40" y="150"/>
                  </a:lnTo>
                  <a:lnTo>
                    <a:pt x="64" y="140"/>
                  </a:lnTo>
                  <a:lnTo>
                    <a:pt x="88" y="142"/>
                  </a:lnTo>
                  <a:lnTo>
                    <a:pt x="107" y="153"/>
                  </a:lnTo>
                  <a:lnTo>
                    <a:pt x="118" y="174"/>
                  </a:lnTo>
                  <a:lnTo>
                    <a:pt x="82" y="172"/>
                  </a:lnTo>
                  <a:lnTo>
                    <a:pt x="76" y="180"/>
                  </a:lnTo>
                  <a:lnTo>
                    <a:pt x="82" y="187"/>
                  </a:lnTo>
                  <a:lnTo>
                    <a:pt x="64" y="185"/>
                  </a:lnTo>
                  <a:lnTo>
                    <a:pt x="64" y="190"/>
                  </a:lnTo>
                  <a:lnTo>
                    <a:pt x="73" y="193"/>
                  </a:lnTo>
                  <a:lnTo>
                    <a:pt x="92" y="215"/>
                  </a:lnTo>
                  <a:lnTo>
                    <a:pt x="102" y="215"/>
                  </a:lnTo>
                  <a:lnTo>
                    <a:pt x="102" y="228"/>
                  </a:lnTo>
                  <a:lnTo>
                    <a:pt x="104" y="231"/>
                  </a:lnTo>
                  <a:lnTo>
                    <a:pt x="111" y="225"/>
                  </a:lnTo>
                  <a:lnTo>
                    <a:pt x="124" y="223"/>
                  </a:lnTo>
                  <a:lnTo>
                    <a:pt x="148" y="244"/>
                  </a:lnTo>
                  <a:lnTo>
                    <a:pt x="156" y="244"/>
                  </a:lnTo>
                  <a:lnTo>
                    <a:pt x="140" y="177"/>
                  </a:lnTo>
                  <a:lnTo>
                    <a:pt x="175" y="166"/>
                  </a:lnTo>
                  <a:lnTo>
                    <a:pt x="232" y="203"/>
                  </a:lnTo>
                  <a:lnTo>
                    <a:pt x="275" y="200"/>
                  </a:lnTo>
                  <a:lnTo>
                    <a:pt x="293" y="215"/>
                  </a:lnTo>
                  <a:lnTo>
                    <a:pt x="296" y="231"/>
                  </a:lnTo>
                  <a:lnTo>
                    <a:pt x="307" y="232"/>
                  </a:lnTo>
                  <a:lnTo>
                    <a:pt x="311" y="244"/>
                  </a:lnTo>
                  <a:lnTo>
                    <a:pt x="339" y="247"/>
                  </a:lnTo>
                  <a:lnTo>
                    <a:pt x="361" y="228"/>
                  </a:lnTo>
                  <a:lnTo>
                    <a:pt x="362" y="225"/>
                  </a:lnTo>
                  <a:lnTo>
                    <a:pt x="364" y="217"/>
                  </a:lnTo>
                  <a:lnTo>
                    <a:pt x="396" y="222"/>
                  </a:lnTo>
                  <a:lnTo>
                    <a:pt x="397" y="212"/>
                  </a:lnTo>
                  <a:lnTo>
                    <a:pt x="406" y="210"/>
                  </a:lnTo>
                  <a:lnTo>
                    <a:pt x="425" y="215"/>
                  </a:lnTo>
                  <a:lnTo>
                    <a:pt x="479" y="216"/>
                  </a:lnTo>
                  <a:lnTo>
                    <a:pt x="496" y="225"/>
                  </a:lnTo>
                  <a:lnTo>
                    <a:pt x="499" y="210"/>
                  </a:lnTo>
                  <a:lnTo>
                    <a:pt x="482" y="182"/>
                  </a:lnTo>
                  <a:lnTo>
                    <a:pt x="485" y="177"/>
                  </a:lnTo>
                  <a:lnTo>
                    <a:pt x="508" y="175"/>
                  </a:lnTo>
                  <a:lnTo>
                    <a:pt x="505" y="140"/>
                  </a:lnTo>
                  <a:lnTo>
                    <a:pt x="534" y="144"/>
                  </a:lnTo>
                  <a:lnTo>
                    <a:pt x="543" y="143"/>
                  </a:lnTo>
                  <a:lnTo>
                    <a:pt x="537" y="120"/>
                  </a:lnTo>
                  <a:lnTo>
                    <a:pt x="549" y="115"/>
                  </a:lnTo>
                </a:path>
              </a:pathLst>
            </a:custGeom>
            <a:solidFill>
              <a:srgbClr val="243D7C"/>
            </a:solid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62" name="Freeform 7375"/>
            <p:cNvSpPr>
              <a:spLocks/>
            </p:cNvSpPr>
            <p:nvPr/>
          </p:nvSpPr>
          <p:spPr bwMode="gray">
            <a:xfrm>
              <a:off x="6766898" y="2200827"/>
              <a:ext cx="2814653" cy="883378"/>
            </a:xfrm>
            <a:custGeom>
              <a:avLst/>
              <a:gdLst>
                <a:gd name="T0" fmla="*/ 524 w 1900"/>
                <a:gd name="T1" fmla="*/ 125 h 581"/>
                <a:gd name="T2" fmla="*/ 512 w 1900"/>
                <a:gd name="T3" fmla="*/ 128 h 581"/>
                <a:gd name="T4" fmla="*/ 445 w 1900"/>
                <a:gd name="T5" fmla="*/ 57 h 581"/>
                <a:gd name="T6" fmla="*/ 460 w 1900"/>
                <a:gd name="T7" fmla="*/ 133 h 581"/>
                <a:gd name="T8" fmla="*/ 349 w 1900"/>
                <a:gd name="T9" fmla="*/ 131 h 581"/>
                <a:gd name="T10" fmla="*/ 231 w 1900"/>
                <a:gd name="T11" fmla="*/ 152 h 581"/>
                <a:gd name="T12" fmla="*/ 180 w 1900"/>
                <a:gd name="T13" fmla="*/ 133 h 581"/>
                <a:gd name="T14" fmla="*/ 139 w 1900"/>
                <a:gd name="T15" fmla="*/ 175 h 581"/>
                <a:gd name="T16" fmla="*/ 110 w 1900"/>
                <a:gd name="T17" fmla="*/ 200 h 581"/>
                <a:gd name="T18" fmla="*/ 146 w 1900"/>
                <a:gd name="T19" fmla="*/ 143 h 581"/>
                <a:gd name="T20" fmla="*/ 3 w 1900"/>
                <a:gd name="T21" fmla="*/ 133 h 581"/>
                <a:gd name="T22" fmla="*/ 32 w 1900"/>
                <a:gd name="T23" fmla="*/ 203 h 581"/>
                <a:gd name="T24" fmla="*/ 12 w 1900"/>
                <a:gd name="T25" fmla="*/ 279 h 581"/>
                <a:gd name="T26" fmla="*/ 60 w 1900"/>
                <a:gd name="T27" fmla="*/ 349 h 581"/>
                <a:gd name="T28" fmla="*/ 102 w 1900"/>
                <a:gd name="T29" fmla="*/ 388 h 581"/>
                <a:gd name="T30" fmla="*/ 166 w 1900"/>
                <a:gd name="T31" fmla="*/ 429 h 581"/>
                <a:gd name="T32" fmla="*/ 183 w 1900"/>
                <a:gd name="T33" fmla="*/ 465 h 581"/>
                <a:gd name="T34" fmla="*/ 168 w 1900"/>
                <a:gd name="T35" fmla="*/ 509 h 581"/>
                <a:gd name="T36" fmla="*/ 266 w 1900"/>
                <a:gd name="T37" fmla="*/ 556 h 581"/>
                <a:gd name="T38" fmla="*/ 315 w 1900"/>
                <a:gd name="T39" fmla="*/ 549 h 581"/>
                <a:gd name="T40" fmla="*/ 317 w 1900"/>
                <a:gd name="T41" fmla="*/ 487 h 581"/>
                <a:gd name="T42" fmla="*/ 292 w 1900"/>
                <a:gd name="T43" fmla="*/ 420 h 581"/>
                <a:gd name="T44" fmla="*/ 345 w 1900"/>
                <a:gd name="T45" fmla="*/ 403 h 581"/>
                <a:gd name="T46" fmla="*/ 413 w 1900"/>
                <a:gd name="T47" fmla="*/ 411 h 581"/>
                <a:gd name="T48" fmla="*/ 464 w 1900"/>
                <a:gd name="T49" fmla="*/ 391 h 581"/>
                <a:gd name="T50" fmla="*/ 476 w 1900"/>
                <a:gd name="T51" fmla="*/ 363 h 581"/>
                <a:gd name="T52" fmla="*/ 588 w 1900"/>
                <a:gd name="T53" fmla="*/ 359 h 581"/>
                <a:gd name="T54" fmla="*/ 647 w 1900"/>
                <a:gd name="T55" fmla="*/ 359 h 581"/>
                <a:gd name="T56" fmla="*/ 747 w 1900"/>
                <a:gd name="T57" fmla="*/ 417 h 581"/>
                <a:gd name="T58" fmla="*/ 835 w 1900"/>
                <a:gd name="T59" fmla="*/ 452 h 581"/>
                <a:gd name="T60" fmla="*/ 974 w 1900"/>
                <a:gd name="T61" fmla="*/ 429 h 581"/>
                <a:gd name="T62" fmla="*/ 1076 w 1900"/>
                <a:gd name="T63" fmla="*/ 420 h 581"/>
                <a:gd name="T64" fmla="*/ 1262 w 1900"/>
                <a:gd name="T65" fmla="*/ 427 h 581"/>
                <a:gd name="T66" fmla="*/ 1321 w 1900"/>
                <a:gd name="T67" fmla="*/ 382 h 581"/>
                <a:gd name="T68" fmla="*/ 1464 w 1900"/>
                <a:gd name="T69" fmla="*/ 468 h 581"/>
                <a:gd name="T70" fmla="*/ 1480 w 1900"/>
                <a:gd name="T71" fmla="*/ 521 h 581"/>
                <a:gd name="T72" fmla="*/ 1549 w 1900"/>
                <a:gd name="T73" fmla="*/ 543 h 581"/>
                <a:gd name="T74" fmla="*/ 1484 w 1900"/>
                <a:gd name="T75" fmla="*/ 359 h 581"/>
                <a:gd name="T76" fmla="*/ 1454 w 1900"/>
                <a:gd name="T77" fmla="*/ 366 h 581"/>
                <a:gd name="T78" fmla="*/ 1528 w 1900"/>
                <a:gd name="T79" fmla="*/ 276 h 581"/>
                <a:gd name="T80" fmla="*/ 1591 w 1900"/>
                <a:gd name="T81" fmla="*/ 270 h 581"/>
                <a:gd name="T82" fmla="*/ 1655 w 1900"/>
                <a:gd name="T83" fmla="*/ 238 h 581"/>
                <a:gd name="T84" fmla="*/ 1671 w 1900"/>
                <a:gd name="T85" fmla="*/ 257 h 581"/>
                <a:gd name="T86" fmla="*/ 1757 w 1900"/>
                <a:gd name="T87" fmla="*/ 413 h 581"/>
                <a:gd name="T88" fmla="*/ 1754 w 1900"/>
                <a:gd name="T89" fmla="*/ 354 h 581"/>
                <a:gd name="T90" fmla="*/ 1735 w 1900"/>
                <a:gd name="T91" fmla="*/ 300 h 581"/>
                <a:gd name="T92" fmla="*/ 1725 w 1900"/>
                <a:gd name="T93" fmla="*/ 257 h 581"/>
                <a:gd name="T94" fmla="*/ 1804 w 1900"/>
                <a:gd name="T95" fmla="*/ 230 h 581"/>
                <a:gd name="T96" fmla="*/ 1800 w 1900"/>
                <a:gd name="T97" fmla="*/ 182 h 581"/>
                <a:gd name="T98" fmla="*/ 1900 w 1900"/>
                <a:gd name="T99" fmla="*/ 195 h 581"/>
                <a:gd name="T100" fmla="*/ 1713 w 1900"/>
                <a:gd name="T101" fmla="*/ 121 h 581"/>
                <a:gd name="T102" fmla="*/ 1581 w 1900"/>
                <a:gd name="T103" fmla="*/ 114 h 581"/>
                <a:gd name="T104" fmla="*/ 1438 w 1900"/>
                <a:gd name="T105" fmla="*/ 95 h 581"/>
                <a:gd name="T106" fmla="*/ 1220 w 1900"/>
                <a:gd name="T107" fmla="*/ 86 h 581"/>
                <a:gd name="T108" fmla="*/ 1089 w 1900"/>
                <a:gd name="T109" fmla="*/ 82 h 581"/>
                <a:gd name="T110" fmla="*/ 957 w 1900"/>
                <a:gd name="T111" fmla="*/ 63 h 581"/>
                <a:gd name="T112" fmla="*/ 890 w 1900"/>
                <a:gd name="T113" fmla="*/ 55 h 581"/>
                <a:gd name="T114" fmla="*/ 874 w 1900"/>
                <a:gd name="T115" fmla="*/ 33 h 581"/>
                <a:gd name="T116" fmla="*/ 737 w 1900"/>
                <a:gd name="T117" fmla="*/ 0 h 581"/>
                <a:gd name="T118" fmla="*/ 609 w 1900"/>
                <a:gd name="T119" fmla="*/ 51 h 581"/>
                <a:gd name="T120" fmla="*/ 512 w 1900"/>
                <a:gd name="T121" fmla="*/ 8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0" h="581">
                  <a:moveTo>
                    <a:pt x="499" y="74"/>
                  </a:moveTo>
                  <a:lnTo>
                    <a:pt x="486" y="89"/>
                  </a:lnTo>
                  <a:lnTo>
                    <a:pt x="505" y="99"/>
                  </a:lnTo>
                  <a:lnTo>
                    <a:pt x="505" y="112"/>
                  </a:lnTo>
                  <a:lnTo>
                    <a:pt x="512" y="121"/>
                  </a:lnTo>
                  <a:lnTo>
                    <a:pt x="524" y="125"/>
                  </a:lnTo>
                  <a:lnTo>
                    <a:pt x="536" y="143"/>
                  </a:lnTo>
                  <a:lnTo>
                    <a:pt x="525" y="155"/>
                  </a:lnTo>
                  <a:lnTo>
                    <a:pt x="508" y="163"/>
                  </a:lnTo>
                  <a:lnTo>
                    <a:pt x="492" y="157"/>
                  </a:lnTo>
                  <a:lnTo>
                    <a:pt x="511" y="147"/>
                  </a:lnTo>
                  <a:lnTo>
                    <a:pt x="512" y="128"/>
                  </a:lnTo>
                  <a:lnTo>
                    <a:pt x="498" y="122"/>
                  </a:lnTo>
                  <a:lnTo>
                    <a:pt x="482" y="92"/>
                  </a:lnTo>
                  <a:lnTo>
                    <a:pt x="470" y="86"/>
                  </a:lnTo>
                  <a:lnTo>
                    <a:pt x="470" y="68"/>
                  </a:lnTo>
                  <a:lnTo>
                    <a:pt x="454" y="63"/>
                  </a:lnTo>
                  <a:lnTo>
                    <a:pt x="445" y="57"/>
                  </a:lnTo>
                  <a:lnTo>
                    <a:pt x="435" y="60"/>
                  </a:lnTo>
                  <a:lnTo>
                    <a:pt x="419" y="89"/>
                  </a:lnTo>
                  <a:lnTo>
                    <a:pt x="428" y="100"/>
                  </a:lnTo>
                  <a:lnTo>
                    <a:pt x="429" y="112"/>
                  </a:lnTo>
                  <a:lnTo>
                    <a:pt x="461" y="125"/>
                  </a:lnTo>
                  <a:lnTo>
                    <a:pt x="460" y="133"/>
                  </a:lnTo>
                  <a:lnTo>
                    <a:pt x="336" y="100"/>
                  </a:lnTo>
                  <a:lnTo>
                    <a:pt x="333" y="105"/>
                  </a:lnTo>
                  <a:lnTo>
                    <a:pt x="368" y="122"/>
                  </a:lnTo>
                  <a:lnTo>
                    <a:pt x="356" y="128"/>
                  </a:lnTo>
                  <a:lnTo>
                    <a:pt x="358" y="133"/>
                  </a:lnTo>
                  <a:lnTo>
                    <a:pt x="349" y="131"/>
                  </a:lnTo>
                  <a:lnTo>
                    <a:pt x="346" y="122"/>
                  </a:lnTo>
                  <a:lnTo>
                    <a:pt x="305" y="130"/>
                  </a:lnTo>
                  <a:lnTo>
                    <a:pt x="302" y="136"/>
                  </a:lnTo>
                  <a:lnTo>
                    <a:pt x="288" y="122"/>
                  </a:lnTo>
                  <a:lnTo>
                    <a:pt x="229" y="143"/>
                  </a:lnTo>
                  <a:lnTo>
                    <a:pt x="231" y="152"/>
                  </a:lnTo>
                  <a:lnTo>
                    <a:pt x="222" y="155"/>
                  </a:lnTo>
                  <a:lnTo>
                    <a:pt x="193" y="147"/>
                  </a:lnTo>
                  <a:lnTo>
                    <a:pt x="210" y="140"/>
                  </a:lnTo>
                  <a:lnTo>
                    <a:pt x="204" y="133"/>
                  </a:lnTo>
                  <a:lnTo>
                    <a:pt x="168" y="128"/>
                  </a:lnTo>
                  <a:lnTo>
                    <a:pt x="180" y="133"/>
                  </a:lnTo>
                  <a:lnTo>
                    <a:pt x="180" y="150"/>
                  </a:lnTo>
                  <a:lnTo>
                    <a:pt x="188" y="153"/>
                  </a:lnTo>
                  <a:lnTo>
                    <a:pt x="191" y="160"/>
                  </a:lnTo>
                  <a:lnTo>
                    <a:pt x="185" y="166"/>
                  </a:lnTo>
                  <a:lnTo>
                    <a:pt x="164" y="160"/>
                  </a:lnTo>
                  <a:lnTo>
                    <a:pt x="139" y="175"/>
                  </a:lnTo>
                  <a:lnTo>
                    <a:pt x="153" y="190"/>
                  </a:lnTo>
                  <a:lnTo>
                    <a:pt x="108" y="181"/>
                  </a:lnTo>
                  <a:lnTo>
                    <a:pt x="102" y="185"/>
                  </a:lnTo>
                  <a:lnTo>
                    <a:pt x="123" y="192"/>
                  </a:lnTo>
                  <a:lnTo>
                    <a:pt x="124" y="200"/>
                  </a:lnTo>
                  <a:lnTo>
                    <a:pt x="110" y="200"/>
                  </a:lnTo>
                  <a:lnTo>
                    <a:pt x="83" y="190"/>
                  </a:lnTo>
                  <a:lnTo>
                    <a:pt x="79" y="168"/>
                  </a:lnTo>
                  <a:lnTo>
                    <a:pt x="47" y="150"/>
                  </a:lnTo>
                  <a:lnTo>
                    <a:pt x="121" y="166"/>
                  </a:lnTo>
                  <a:lnTo>
                    <a:pt x="152" y="156"/>
                  </a:lnTo>
                  <a:lnTo>
                    <a:pt x="146" y="143"/>
                  </a:lnTo>
                  <a:lnTo>
                    <a:pt x="95" y="124"/>
                  </a:lnTo>
                  <a:lnTo>
                    <a:pt x="48" y="111"/>
                  </a:lnTo>
                  <a:lnTo>
                    <a:pt x="25" y="112"/>
                  </a:lnTo>
                  <a:lnTo>
                    <a:pt x="6" y="122"/>
                  </a:lnTo>
                  <a:lnTo>
                    <a:pt x="2" y="124"/>
                  </a:lnTo>
                  <a:lnTo>
                    <a:pt x="3" y="133"/>
                  </a:lnTo>
                  <a:lnTo>
                    <a:pt x="19" y="141"/>
                  </a:lnTo>
                  <a:lnTo>
                    <a:pt x="13" y="152"/>
                  </a:lnTo>
                  <a:lnTo>
                    <a:pt x="25" y="168"/>
                  </a:lnTo>
                  <a:lnTo>
                    <a:pt x="23" y="184"/>
                  </a:lnTo>
                  <a:lnTo>
                    <a:pt x="35" y="195"/>
                  </a:lnTo>
                  <a:lnTo>
                    <a:pt x="32" y="203"/>
                  </a:lnTo>
                  <a:lnTo>
                    <a:pt x="48" y="219"/>
                  </a:lnTo>
                  <a:lnTo>
                    <a:pt x="7" y="254"/>
                  </a:lnTo>
                  <a:lnTo>
                    <a:pt x="16" y="254"/>
                  </a:lnTo>
                  <a:lnTo>
                    <a:pt x="28" y="263"/>
                  </a:lnTo>
                  <a:lnTo>
                    <a:pt x="13" y="271"/>
                  </a:lnTo>
                  <a:lnTo>
                    <a:pt x="12" y="279"/>
                  </a:lnTo>
                  <a:lnTo>
                    <a:pt x="0" y="281"/>
                  </a:lnTo>
                  <a:lnTo>
                    <a:pt x="12" y="295"/>
                  </a:lnTo>
                  <a:lnTo>
                    <a:pt x="9" y="300"/>
                  </a:lnTo>
                  <a:lnTo>
                    <a:pt x="22" y="324"/>
                  </a:lnTo>
                  <a:lnTo>
                    <a:pt x="58" y="334"/>
                  </a:lnTo>
                  <a:lnTo>
                    <a:pt x="60" y="349"/>
                  </a:lnTo>
                  <a:lnTo>
                    <a:pt x="75" y="365"/>
                  </a:lnTo>
                  <a:lnTo>
                    <a:pt x="86" y="369"/>
                  </a:lnTo>
                  <a:lnTo>
                    <a:pt x="80" y="376"/>
                  </a:lnTo>
                  <a:lnTo>
                    <a:pt x="67" y="376"/>
                  </a:lnTo>
                  <a:lnTo>
                    <a:pt x="77" y="392"/>
                  </a:lnTo>
                  <a:lnTo>
                    <a:pt x="102" y="388"/>
                  </a:lnTo>
                  <a:lnTo>
                    <a:pt x="112" y="398"/>
                  </a:lnTo>
                  <a:lnTo>
                    <a:pt x="111" y="406"/>
                  </a:lnTo>
                  <a:lnTo>
                    <a:pt x="123" y="407"/>
                  </a:lnTo>
                  <a:lnTo>
                    <a:pt x="131" y="420"/>
                  </a:lnTo>
                  <a:lnTo>
                    <a:pt x="156" y="420"/>
                  </a:lnTo>
                  <a:lnTo>
                    <a:pt x="166" y="429"/>
                  </a:lnTo>
                  <a:lnTo>
                    <a:pt x="196" y="436"/>
                  </a:lnTo>
                  <a:lnTo>
                    <a:pt x="191" y="446"/>
                  </a:lnTo>
                  <a:lnTo>
                    <a:pt x="196" y="449"/>
                  </a:lnTo>
                  <a:lnTo>
                    <a:pt x="191" y="449"/>
                  </a:lnTo>
                  <a:lnTo>
                    <a:pt x="194" y="465"/>
                  </a:lnTo>
                  <a:lnTo>
                    <a:pt x="183" y="465"/>
                  </a:lnTo>
                  <a:lnTo>
                    <a:pt x="175" y="470"/>
                  </a:lnTo>
                  <a:lnTo>
                    <a:pt x="175" y="480"/>
                  </a:lnTo>
                  <a:lnTo>
                    <a:pt x="191" y="480"/>
                  </a:lnTo>
                  <a:lnTo>
                    <a:pt x="171" y="486"/>
                  </a:lnTo>
                  <a:lnTo>
                    <a:pt x="178" y="493"/>
                  </a:lnTo>
                  <a:lnTo>
                    <a:pt x="168" y="509"/>
                  </a:lnTo>
                  <a:lnTo>
                    <a:pt x="162" y="511"/>
                  </a:lnTo>
                  <a:lnTo>
                    <a:pt x="162" y="514"/>
                  </a:lnTo>
                  <a:lnTo>
                    <a:pt x="164" y="514"/>
                  </a:lnTo>
                  <a:lnTo>
                    <a:pt x="210" y="541"/>
                  </a:lnTo>
                  <a:lnTo>
                    <a:pt x="250" y="547"/>
                  </a:lnTo>
                  <a:lnTo>
                    <a:pt x="266" y="556"/>
                  </a:lnTo>
                  <a:lnTo>
                    <a:pt x="283" y="554"/>
                  </a:lnTo>
                  <a:lnTo>
                    <a:pt x="302" y="568"/>
                  </a:lnTo>
                  <a:lnTo>
                    <a:pt x="317" y="581"/>
                  </a:lnTo>
                  <a:lnTo>
                    <a:pt x="326" y="581"/>
                  </a:lnTo>
                  <a:lnTo>
                    <a:pt x="333" y="569"/>
                  </a:lnTo>
                  <a:lnTo>
                    <a:pt x="315" y="549"/>
                  </a:lnTo>
                  <a:lnTo>
                    <a:pt x="314" y="537"/>
                  </a:lnTo>
                  <a:lnTo>
                    <a:pt x="301" y="519"/>
                  </a:lnTo>
                  <a:lnTo>
                    <a:pt x="309" y="498"/>
                  </a:lnTo>
                  <a:lnTo>
                    <a:pt x="318" y="500"/>
                  </a:lnTo>
                  <a:lnTo>
                    <a:pt x="327" y="492"/>
                  </a:lnTo>
                  <a:lnTo>
                    <a:pt x="317" y="487"/>
                  </a:lnTo>
                  <a:lnTo>
                    <a:pt x="324" y="484"/>
                  </a:lnTo>
                  <a:lnTo>
                    <a:pt x="311" y="468"/>
                  </a:lnTo>
                  <a:lnTo>
                    <a:pt x="301" y="468"/>
                  </a:lnTo>
                  <a:lnTo>
                    <a:pt x="293" y="458"/>
                  </a:lnTo>
                  <a:lnTo>
                    <a:pt x="286" y="455"/>
                  </a:lnTo>
                  <a:lnTo>
                    <a:pt x="292" y="420"/>
                  </a:lnTo>
                  <a:lnTo>
                    <a:pt x="307" y="433"/>
                  </a:lnTo>
                  <a:lnTo>
                    <a:pt x="311" y="429"/>
                  </a:lnTo>
                  <a:lnTo>
                    <a:pt x="305" y="420"/>
                  </a:lnTo>
                  <a:lnTo>
                    <a:pt x="315" y="410"/>
                  </a:lnTo>
                  <a:lnTo>
                    <a:pt x="330" y="401"/>
                  </a:lnTo>
                  <a:lnTo>
                    <a:pt x="345" y="403"/>
                  </a:lnTo>
                  <a:lnTo>
                    <a:pt x="350" y="398"/>
                  </a:lnTo>
                  <a:lnTo>
                    <a:pt x="368" y="403"/>
                  </a:lnTo>
                  <a:lnTo>
                    <a:pt x="387" y="420"/>
                  </a:lnTo>
                  <a:lnTo>
                    <a:pt x="387" y="411"/>
                  </a:lnTo>
                  <a:lnTo>
                    <a:pt x="401" y="420"/>
                  </a:lnTo>
                  <a:lnTo>
                    <a:pt x="413" y="411"/>
                  </a:lnTo>
                  <a:lnTo>
                    <a:pt x="434" y="410"/>
                  </a:lnTo>
                  <a:lnTo>
                    <a:pt x="451" y="417"/>
                  </a:lnTo>
                  <a:lnTo>
                    <a:pt x="473" y="417"/>
                  </a:lnTo>
                  <a:lnTo>
                    <a:pt x="477" y="406"/>
                  </a:lnTo>
                  <a:lnTo>
                    <a:pt x="454" y="398"/>
                  </a:lnTo>
                  <a:lnTo>
                    <a:pt x="464" y="391"/>
                  </a:lnTo>
                  <a:lnTo>
                    <a:pt x="460" y="382"/>
                  </a:lnTo>
                  <a:lnTo>
                    <a:pt x="463" y="379"/>
                  </a:lnTo>
                  <a:lnTo>
                    <a:pt x="466" y="369"/>
                  </a:lnTo>
                  <a:lnTo>
                    <a:pt x="460" y="369"/>
                  </a:lnTo>
                  <a:lnTo>
                    <a:pt x="457" y="362"/>
                  </a:lnTo>
                  <a:lnTo>
                    <a:pt x="476" y="363"/>
                  </a:lnTo>
                  <a:lnTo>
                    <a:pt x="518" y="350"/>
                  </a:lnTo>
                  <a:lnTo>
                    <a:pt x="544" y="346"/>
                  </a:lnTo>
                  <a:lnTo>
                    <a:pt x="552" y="337"/>
                  </a:lnTo>
                  <a:lnTo>
                    <a:pt x="577" y="340"/>
                  </a:lnTo>
                  <a:lnTo>
                    <a:pt x="587" y="350"/>
                  </a:lnTo>
                  <a:lnTo>
                    <a:pt x="588" y="359"/>
                  </a:lnTo>
                  <a:lnTo>
                    <a:pt x="600" y="354"/>
                  </a:lnTo>
                  <a:lnTo>
                    <a:pt x="606" y="362"/>
                  </a:lnTo>
                  <a:lnTo>
                    <a:pt x="622" y="360"/>
                  </a:lnTo>
                  <a:lnTo>
                    <a:pt x="623" y="369"/>
                  </a:lnTo>
                  <a:lnTo>
                    <a:pt x="636" y="369"/>
                  </a:lnTo>
                  <a:lnTo>
                    <a:pt x="647" y="359"/>
                  </a:lnTo>
                  <a:lnTo>
                    <a:pt x="660" y="354"/>
                  </a:lnTo>
                  <a:lnTo>
                    <a:pt x="660" y="362"/>
                  </a:lnTo>
                  <a:lnTo>
                    <a:pt x="683" y="373"/>
                  </a:lnTo>
                  <a:lnTo>
                    <a:pt x="730" y="414"/>
                  </a:lnTo>
                  <a:lnTo>
                    <a:pt x="734" y="407"/>
                  </a:lnTo>
                  <a:lnTo>
                    <a:pt x="747" y="417"/>
                  </a:lnTo>
                  <a:lnTo>
                    <a:pt x="774" y="413"/>
                  </a:lnTo>
                  <a:lnTo>
                    <a:pt x="807" y="436"/>
                  </a:lnTo>
                  <a:lnTo>
                    <a:pt x="822" y="438"/>
                  </a:lnTo>
                  <a:lnTo>
                    <a:pt x="826" y="433"/>
                  </a:lnTo>
                  <a:lnTo>
                    <a:pt x="836" y="444"/>
                  </a:lnTo>
                  <a:lnTo>
                    <a:pt x="835" y="452"/>
                  </a:lnTo>
                  <a:lnTo>
                    <a:pt x="847" y="446"/>
                  </a:lnTo>
                  <a:lnTo>
                    <a:pt x="849" y="438"/>
                  </a:lnTo>
                  <a:lnTo>
                    <a:pt x="890" y="420"/>
                  </a:lnTo>
                  <a:lnTo>
                    <a:pt x="922" y="422"/>
                  </a:lnTo>
                  <a:lnTo>
                    <a:pt x="940" y="430"/>
                  </a:lnTo>
                  <a:lnTo>
                    <a:pt x="974" y="429"/>
                  </a:lnTo>
                  <a:lnTo>
                    <a:pt x="974" y="417"/>
                  </a:lnTo>
                  <a:lnTo>
                    <a:pt x="965" y="404"/>
                  </a:lnTo>
                  <a:lnTo>
                    <a:pt x="976" y="392"/>
                  </a:lnTo>
                  <a:lnTo>
                    <a:pt x="1017" y="403"/>
                  </a:lnTo>
                  <a:lnTo>
                    <a:pt x="1041" y="422"/>
                  </a:lnTo>
                  <a:lnTo>
                    <a:pt x="1076" y="420"/>
                  </a:lnTo>
                  <a:lnTo>
                    <a:pt x="1147" y="442"/>
                  </a:lnTo>
                  <a:lnTo>
                    <a:pt x="1184" y="436"/>
                  </a:lnTo>
                  <a:lnTo>
                    <a:pt x="1201" y="425"/>
                  </a:lnTo>
                  <a:lnTo>
                    <a:pt x="1227" y="430"/>
                  </a:lnTo>
                  <a:lnTo>
                    <a:pt x="1249" y="436"/>
                  </a:lnTo>
                  <a:lnTo>
                    <a:pt x="1262" y="427"/>
                  </a:lnTo>
                  <a:lnTo>
                    <a:pt x="1258" y="403"/>
                  </a:lnTo>
                  <a:lnTo>
                    <a:pt x="1262" y="398"/>
                  </a:lnTo>
                  <a:lnTo>
                    <a:pt x="1248" y="382"/>
                  </a:lnTo>
                  <a:lnTo>
                    <a:pt x="1252" y="376"/>
                  </a:lnTo>
                  <a:lnTo>
                    <a:pt x="1281" y="371"/>
                  </a:lnTo>
                  <a:lnTo>
                    <a:pt x="1321" y="382"/>
                  </a:lnTo>
                  <a:lnTo>
                    <a:pt x="1362" y="414"/>
                  </a:lnTo>
                  <a:lnTo>
                    <a:pt x="1381" y="436"/>
                  </a:lnTo>
                  <a:lnTo>
                    <a:pt x="1405" y="438"/>
                  </a:lnTo>
                  <a:lnTo>
                    <a:pt x="1432" y="449"/>
                  </a:lnTo>
                  <a:lnTo>
                    <a:pt x="1451" y="468"/>
                  </a:lnTo>
                  <a:lnTo>
                    <a:pt x="1464" y="468"/>
                  </a:lnTo>
                  <a:lnTo>
                    <a:pt x="1493" y="455"/>
                  </a:lnTo>
                  <a:lnTo>
                    <a:pt x="1502" y="470"/>
                  </a:lnTo>
                  <a:lnTo>
                    <a:pt x="1497" y="476"/>
                  </a:lnTo>
                  <a:lnTo>
                    <a:pt x="1503" y="514"/>
                  </a:lnTo>
                  <a:lnTo>
                    <a:pt x="1487" y="512"/>
                  </a:lnTo>
                  <a:lnTo>
                    <a:pt x="1480" y="521"/>
                  </a:lnTo>
                  <a:lnTo>
                    <a:pt x="1496" y="544"/>
                  </a:lnTo>
                  <a:lnTo>
                    <a:pt x="1497" y="557"/>
                  </a:lnTo>
                  <a:lnTo>
                    <a:pt x="1502" y="557"/>
                  </a:lnTo>
                  <a:lnTo>
                    <a:pt x="1505" y="546"/>
                  </a:lnTo>
                  <a:lnTo>
                    <a:pt x="1530" y="556"/>
                  </a:lnTo>
                  <a:lnTo>
                    <a:pt x="1549" y="543"/>
                  </a:lnTo>
                  <a:lnTo>
                    <a:pt x="1549" y="527"/>
                  </a:lnTo>
                  <a:lnTo>
                    <a:pt x="1560" y="503"/>
                  </a:lnTo>
                  <a:lnTo>
                    <a:pt x="1565" y="455"/>
                  </a:lnTo>
                  <a:lnTo>
                    <a:pt x="1538" y="413"/>
                  </a:lnTo>
                  <a:lnTo>
                    <a:pt x="1521" y="373"/>
                  </a:lnTo>
                  <a:lnTo>
                    <a:pt x="1484" y="359"/>
                  </a:lnTo>
                  <a:lnTo>
                    <a:pt x="1474" y="359"/>
                  </a:lnTo>
                  <a:lnTo>
                    <a:pt x="1474" y="366"/>
                  </a:lnTo>
                  <a:lnTo>
                    <a:pt x="1465" y="369"/>
                  </a:lnTo>
                  <a:lnTo>
                    <a:pt x="1458" y="357"/>
                  </a:lnTo>
                  <a:lnTo>
                    <a:pt x="1452" y="359"/>
                  </a:lnTo>
                  <a:lnTo>
                    <a:pt x="1454" y="366"/>
                  </a:lnTo>
                  <a:lnTo>
                    <a:pt x="1441" y="350"/>
                  </a:lnTo>
                  <a:lnTo>
                    <a:pt x="1417" y="346"/>
                  </a:lnTo>
                  <a:lnTo>
                    <a:pt x="1430" y="330"/>
                  </a:lnTo>
                  <a:lnTo>
                    <a:pt x="1446" y="279"/>
                  </a:lnTo>
                  <a:lnTo>
                    <a:pt x="1462" y="273"/>
                  </a:lnTo>
                  <a:lnTo>
                    <a:pt x="1528" y="276"/>
                  </a:lnTo>
                  <a:lnTo>
                    <a:pt x="1522" y="267"/>
                  </a:lnTo>
                  <a:lnTo>
                    <a:pt x="1528" y="267"/>
                  </a:lnTo>
                  <a:lnTo>
                    <a:pt x="1553" y="270"/>
                  </a:lnTo>
                  <a:lnTo>
                    <a:pt x="1566" y="281"/>
                  </a:lnTo>
                  <a:lnTo>
                    <a:pt x="1608" y="276"/>
                  </a:lnTo>
                  <a:lnTo>
                    <a:pt x="1591" y="270"/>
                  </a:lnTo>
                  <a:lnTo>
                    <a:pt x="1586" y="263"/>
                  </a:lnTo>
                  <a:lnTo>
                    <a:pt x="1589" y="238"/>
                  </a:lnTo>
                  <a:lnTo>
                    <a:pt x="1626" y="232"/>
                  </a:lnTo>
                  <a:lnTo>
                    <a:pt x="1632" y="242"/>
                  </a:lnTo>
                  <a:lnTo>
                    <a:pt x="1648" y="254"/>
                  </a:lnTo>
                  <a:lnTo>
                    <a:pt x="1655" y="238"/>
                  </a:lnTo>
                  <a:lnTo>
                    <a:pt x="1661" y="235"/>
                  </a:lnTo>
                  <a:lnTo>
                    <a:pt x="1649" y="223"/>
                  </a:lnTo>
                  <a:lnTo>
                    <a:pt x="1668" y="223"/>
                  </a:lnTo>
                  <a:lnTo>
                    <a:pt x="1664" y="226"/>
                  </a:lnTo>
                  <a:lnTo>
                    <a:pt x="1683" y="249"/>
                  </a:lnTo>
                  <a:lnTo>
                    <a:pt x="1671" y="257"/>
                  </a:lnTo>
                  <a:lnTo>
                    <a:pt x="1667" y="295"/>
                  </a:lnTo>
                  <a:lnTo>
                    <a:pt x="1654" y="299"/>
                  </a:lnTo>
                  <a:lnTo>
                    <a:pt x="1664" y="312"/>
                  </a:lnTo>
                  <a:lnTo>
                    <a:pt x="1658" y="315"/>
                  </a:lnTo>
                  <a:lnTo>
                    <a:pt x="1675" y="340"/>
                  </a:lnTo>
                  <a:lnTo>
                    <a:pt x="1757" y="413"/>
                  </a:lnTo>
                  <a:lnTo>
                    <a:pt x="1763" y="401"/>
                  </a:lnTo>
                  <a:lnTo>
                    <a:pt x="1754" y="382"/>
                  </a:lnTo>
                  <a:lnTo>
                    <a:pt x="1757" y="376"/>
                  </a:lnTo>
                  <a:lnTo>
                    <a:pt x="1767" y="376"/>
                  </a:lnTo>
                  <a:lnTo>
                    <a:pt x="1753" y="360"/>
                  </a:lnTo>
                  <a:lnTo>
                    <a:pt x="1754" y="354"/>
                  </a:lnTo>
                  <a:lnTo>
                    <a:pt x="1769" y="353"/>
                  </a:lnTo>
                  <a:lnTo>
                    <a:pt x="1770" y="349"/>
                  </a:lnTo>
                  <a:lnTo>
                    <a:pt x="1747" y="327"/>
                  </a:lnTo>
                  <a:lnTo>
                    <a:pt x="1763" y="325"/>
                  </a:lnTo>
                  <a:lnTo>
                    <a:pt x="1744" y="315"/>
                  </a:lnTo>
                  <a:lnTo>
                    <a:pt x="1735" y="300"/>
                  </a:lnTo>
                  <a:lnTo>
                    <a:pt x="1721" y="299"/>
                  </a:lnTo>
                  <a:lnTo>
                    <a:pt x="1712" y="293"/>
                  </a:lnTo>
                  <a:lnTo>
                    <a:pt x="1709" y="279"/>
                  </a:lnTo>
                  <a:lnTo>
                    <a:pt x="1699" y="265"/>
                  </a:lnTo>
                  <a:lnTo>
                    <a:pt x="1716" y="265"/>
                  </a:lnTo>
                  <a:lnTo>
                    <a:pt x="1725" y="257"/>
                  </a:lnTo>
                  <a:lnTo>
                    <a:pt x="1735" y="267"/>
                  </a:lnTo>
                  <a:lnTo>
                    <a:pt x="1737" y="260"/>
                  </a:lnTo>
                  <a:lnTo>
                    <a:pt x="1747" y="254"/>
                  </a:lnTo>
                  <a:lnTo>
                    <a:pt x="1783" y="264"/>
                  </a:lnTo>
                  <a:lnTo>
                    <a:pt x="1781" y="257"/>
                  </a:lnTo>
                  <a:lnTo>
                    <a:pt x="1804" y="230"/>
                  </a:lnTo>
                  <a:lnTo>
                    <a:pt x="1816" y="223"/>
                  </a:lnTo>
                  <a:lnTo>
                    <a:pt x="1846" y="226"/>
                  </a:lnTo>
                  <a:lnTo>
                    <a:pt x="1846" y="220"/>
                  </a:lnTo>
                  <a:lnTo>
                    <a:pt x="1776" y="187"/>
                  </a:lnTo>
                  <a:lnTo>
                    <a:pt x="1792" y="188"/>
                  </a:lnTo>
                  <a:lnTo>
                    <a:pt x="1800" y="182"/>
                  </a:lnTo>
                  <a:lnTo>
                    <a:pt x="1795" y="173"/>
                  </a:lnTo>
                  <a:lnTo>
                    <a:pt x="1781" y="168"/>
                  </a:lnTo>
                  <a:lnTo>
                    <a:pt x="1783" y="163"/>
                  </a:lnTo>
                  <a:lnTo>
                    <a:pt x="1808" y="175"/>
                  </a:lnTo>
                  <a:lnTo>
                    <a:pt x="1839" y="176"/>
                  </a:lnTo>
                  <a:lnTo>
                    <a:pt x="1900" y="195"/>
                  </a:lnTo>
                  <a:lnTo>
                    <a:pt x="1883" y="175"/>
                  </a:lnTo>
                  <a:lnTo>
                    <a:pt x="1896" y="175"/>
                  </a:lnTo>
                  <a:lnTo>
                    <a:pt x="1897" y="166"/>
                  </a:lnTo>
                  <a:lnTo>
                    <a:pt x="1856" y="155"/>
                  </a:lnTo>
                  <a:lnTo>
                    <a:pt x="1820" y="152"/>
                  </a:lnTo>
                  <a:lnTo>
                    <a:pt x="1713" y="121"/>
                  </a:lnTo>
                  <a:lnTo>
                    <a:pt x="1654" y="111"/>
                  </a:lnTo>
                  <a:lnTo>
                    <a:pt x="1585" y="106"/>
                  </a:lnTo>
                  <a:lnTo>
                    <a:pt x="1611" y="121"/>
                  </a:lnTo>
                  <a:lnTo>
                    <a:pt x="1601" y="125"/>
                  </a:lnTo>
                  <a:lnTo>
                    <a:pt x="1569" y="114"/>
                  </a:lnTo>
                  <a:lnTo>
                    <a:pt x="1581" y="114"/>
                  </a:lnTo>
                  <a:lnTo>
                    <a:pt x="1578" y="111"/>
                  </a:lnTo>
                  <a:lnTo>
                    <a:pt x="1562" y="108"/>
                  </a:lnTo>
                  <a:lnTo>
                    <a:pt x="1559" y="117"/>
                  </a:lnTo>
                  <a:lnTo>
                    <a:pt x="1484" y="114"/>
                  </a:lnTo>
                  <a:lnTo>
                    <a:pt x="1464" y="103"/>
                  </a:lnTo>
                  <a:lnTo>
                    <a:pt x="1438" y="95"/>
                  </a:lnTo>
                  <a:lnTo>
                    <a:pt x="1368" y="96"/>
                  </a:lnTo>
                  <a:lnTo>
                    <a:pt x="1314" y="77"/>
                  </a:lnTo>
                  <a:lnTo>
                    <a:pt x="1201" y="67"/>
                  </a:lnTo>
                  <a:lnTo>
                    <a:pt x="1198" y="71"/>
                  </a:lnTo>
                  <a:lnTo>
                    <a:pt x="1198" y="76"/>
                  </a:lnTo>
                  <a:lnTo>
                    <a:pt x="1220" y="86"/>
                  </a:lnTo>
                  <a:lnTo>
                    <a:pt x="1171" y="83"/>
                  </a:lnTo>
                  <a:lnTo>
                    <a:pt x="1160" y="89"/>
                  </a:lnTo>
                  <a:lnTo>
                    <a:pt x="1130" y="80"/>
                  </a:lnTo>
                  <a:lnTo>
                    <a:pt x="1138" y="92"/>
                  </a:lnTo>
                  <a:lnTo>
                    <a:pt x="1136" y="96"/>
                  </a:lnTo>
                  <a:lnTo>
                    <a:pt x="1089" y="82"/>
                  </a:lnTo>
                  <a:lnTo>
                    <a:pt x="1086" y="68"/>
                  </a:lnTo>
                  <a:lnTo>
                    <a:pt x="1064" y="61"/>
                  </a:lnTo>
                  <a:lnTo>
                    <a:pt x="997" y="55"/>
                  </a:lnTo>
                  <a:lnTo>
                    <a:pt x="1013" y="64"/>
                  </a:lnTo>
                  <a:lnTo>
                    <a:pt x="976" y="64"/>
                  </a:lnTo>
                  <a:lnTo>
                    <a:pt x="957" y="63"/>
                  </a:lnTo>
                  <a:lnTo>
                    <a:pt x="953" y="55"/>
                  </a:lnTo>
                  <a:lnTo>
                    <a:pt x="901" y="57"/>
                  </a:lnTo>
                  <a:lnTo>
                    <a:pt x="883" y="45"/>
                  </a:lnTo>
                  <a:lnTo>
                    <a:pt x="868" y="44"/>
                  </a:lnTo>
                  <a:lnTo>
                    <a:pt x="866" y="45"/>
                  </a:lnTo>
                  <a:lnTo>
                    <a:pt x="890" y="55"/>
                  </a:lnTo>
                  <a:lnTo>
                    <a:pt x="857" y="49"/>
                  </a:lnTo>
                  <a:lnTo>
                    <a:pt x="852" y="54"/>
                  </a:lnTo>
                  <a:lnTo>
                    <a:pt x="863" y="57"/>
                  </a:lnTo>
                  <a:lnTo>
                    <a:pt x="829" y="63"/>
                  </a:lnTo>
                  <a:lnTo>
                    <a:pt x="829" y="55"/>
                  </a:lnTo>
                  <a:lnTo>
                    <a:pt x="874" y="33"/>
                  </a:lnTo>
                  <a:lnTo>
                    <a:pt x="868" y="26"/>
                  </a:lnTo>
                  <a:lnTo>
                    <a:pt x="826" y="14"/>
                  </a:lnTo>
                  <a:lnTo>
                    <a:pt x="779" y="16"/>
                  </a:lnTo>
                  <a:lnTo>
                    <a:pt x="782" y="10"/>
                  </a:lnTo>
                  <a:lnTo>
                    <a:pt x="762" y="4"/>
                  </a:lnTo>
                  <a:lnTo>
                    <a:pt x="737" y="0"/>
                  </a:lnTo>
                  <a:lnTo>
                    <a:pt x="717" y="10"/>
                  </a:lnTo>
                  <a:lnTo>
                    <a:pt x="714" y="20"/>
                  </a:lnTo>
                  <a:lnTo>
                    <a:pt x="650" y="22"/>
                  </a:lnTo>
                  <a:lnTo>
                    <a:pt x="612" y="32"/>
                  </a:lnTo>
                  <a:lnTo>
                    <a:pt x="597" y="41"/>
                  </a:lnTo>
                  <a:lnTo>
                    <a:pt x="609" y="51"/>
                  </a:lnTo>
                  <a:lnTo>
                    <a:pt x="544" y="57"/>
                  </a:lnTo>
                  <a:lnTo>
                    <a:pt x="561" y="73"/>
                  </a:lnTo>
                  <a:lnTo>
                    <a:pt x="588" y="82"/>
                  </a:lnTo>
                  <a:lnTo>
                    <a:pt x="577" y="83"/>
                  </a:lnTo>
                  <a:lnTo>
                    <a:pt x="524" y="70"/>
                  </a:lnTo>
                  <a:lnTo>
                    <a:pt x="512" y="80"/>
                  </a:lnTo>
                  <a:lnTo>
                    <a:pt x="547" y="93"/>
                  </a:lnTo>
                  <a:lnTo>
                    <a:pt x="509" y="89"/>
                  </a:lnTo>
                  <a:lnTo>
                    <a:pt x="499" y="7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63" name="Freeform 7377"/>
            <p:cNvSpPr>
              <a:spLocks/>
            </p:cNvSpPr>
            <p:nvPr/>
          </p:nvSpPr>
          <p:spPr bwMode="gray">
            <a:xfrm>
              <a:off x="7397973" y="2965609"/>
              <a:ext cx="389608" cy="226546"/>
            </a:xfrm>
            <a:custGeom>
              <a:avLst/>
              <a:gdLst>
                <a:gd name="T0" fmla="*/ 181 w 263"/>
                <a:gd name="T1" fmla="*/ 146 h 149"/>
                <a:gd name="T2" fmla="*/ 199 w 263"/>
                <a:gd name="T3" fmla="*/ 149 h 149"/>
                <a:gd name="T4" fmla="*/ 205 w 263"/>
                <a:gd name="T5" fmla="*/ 132 h 149"/>
                <a:gd name="T6" fmla="*/ 199 w 263"/>
                <a:gd name="T7" fmla="*/ 117 h 149"/>
                <a:gd name="T8" fmla="*/ 186 w 263"/>
                <a:gd name="T9" fmla="*/ 110 h 149"/>
                <a:gd name="T10" fmla="*/ 189 w 263"/>
                <a:gd name="T11" fmla="*/ 107 h 149"/>
                <a:gd name="T12" fmla="*/ 202 w 263"/>
                <a:gd name="T13" fmla="*/ 105 h 149"/>
                <a:gd name="T14" fmla="*/ 202 w 263"/>
                <a:gd name="T15" fmla="*/ 100 h 149"/>
                <a:gd name="T16" fmla="*/ 210 w 263"/>
                <a:gd name="T17" fmla="*/ 97 h 149"/>
                <a:gd name="T18" fmla="*/ 209 w 263"/>
                <a:gd name="T19" fmla="*/ 86 h 149"/>
                <a:gd name="T20" fmla="*/ 222 w 263"/>
                <a:gd name="T21" fmla="*/ 81 h 149"/>
                <a:gd name="T22" fmla="*/ 229 w 263"/>
                <a:gd name="T23" fmla="*/ 97 h 149"/>
                <a:gd name="T24" fmla="*/ 234 w 263"/>
                <a:gd name="T25" fmla="*/ 97 h 149"/>
                <a:gd name="T26" fmla="*/ 248 w 263"/>
                <a:gd name="T27" fmla="*/ 94 h 149"/>
                <a:gd name="T28" fmla="*/ 263 w 263"/>
                <a:gd name="T29" fmla="*/ 84 h 149"/>
                <a:gd name="T30" fmla="*/ 238 w 263"/>
                <a:gd name="T31" fmla="*/ 72 h 149"/>
                <a:gd name="T32" fmla="*/ 237 w 263"/>
                <a:gd name="T33" fmla="*/ 81 h 149"/>
                <a:gd name="T34" fmla="*/ 218 w 263"/>
                <a:gd name="T35" fmla="*/ 73 h 149"/>
                <a:gd name="T36" fmla="*/ 229 w 263"/>
                <a:gd name="T37" fmla="*/ 62 h 149"/>
                <a:gd name="T38" fmla="*/ 222 w 263"/>
                <a:gd name="T39" fmla="*/ 59 h 149"/>
                <a:gd name="T40" fmla="*/ 221 w 263"/>
                <a:gd name="T41" fmla="*/ 62 h 149"/>
                <a:gd name="T42" fmla="*/ 199 w 263"/>
                <a:gd name="T43" fmla="*/ 81 h 149"/>
                <a:gd name="T44" fmla="*/ 171 w 263"/>
                <a:gd name="T45" fmla="*/ 78 h 149"/>
                <a:gd name="T46" fmla="*/ 167 w 263"/>
                <a:gd name="T47" fmla="*/ 66 h 149"/>
                <a:gd name="T48" fmla="*/ 156 w 263"/>
                <a:gd name="T49" fmla="*/ 65 h 149"/>
                <a:gd name="T50" fmla="*/ 153 w 263"/>
                <a:gd name="T51" fmla="*/ 49 h 149"/>
                <a:gd name="T52" fmla="*/ 135 w 263"/>
                <a:gd name="T53" fmla="*/ 34 h 149"/>
                <a:gd name="T54" fmla="*/ 92 w 263"/>
                <a:gd name="T55" fmla="*/ 37 h 149"/>
                <a:gd name="T56" fmla="*/ 35 w 263"/>
                <a:gd name="T57" fmla="*/ 0 h 149"/>
                <a:gd name="T58" fmla="*/ 0 w 263"/>
                <a:gd name="T59" fmla="*/ 11 h 149"/>
                <a:gd name="T60" fmla="*/ 16 w 263"/>
                <a:gd name="T61" fmla="*/ 78 h 149"/>
                <a:gd name="T62" fmla="*/ 29 w 263"/>
                <a:gd name="T63" fmla="*/ 78 h 149"/>
                <a:gd name="T64" fmla="*/ 28 w 263"/>
                <a:gd name="T65" fmla="*/ 65 h 149"/>
                <a:gd name="T66" fmla="*/ 40 w 263"/>
                <a:gd name="T67" fmla="*/ 56 h 149"/>
                <a:gd name="T68" fmla="*/ 43 w 263"/>
                <a:gd name="T69" fmla="*/ 53 h 149"/>
                <a:gd name="T70" fmla="*/ 47 w 263"/>
                <a:gd name="T71" fmla="*/ 49 h 149"/>
                <a:gd name="T72" fmla="*/ 67 w 263"/>
                <a:gd name="T73" fmla="*/ 60 h 149"/>
                <a:gd name="T74" fmla="*/ 73 w 263"/>
                <a:gd name="T75" fmla="*/ 75 h 149"/>
                <a:gd name="T76" fmla="*/ 99 w 263"/>
                <a:gd name="T77" fmla="*/ 81 h 149"/>
                <a:gd name="T78" fmla="*/ 117 w 263"/>
                <a:gd name="T79" fmla="*/ 101 h 149"/>
                <a:gd name="T80" fmla="*/ 164 w 263"/>
                <a:gd name="T81" fmla="*/ 130 h 149"/>
                <a:gd name="T82" fmla="*/ 178 w 263"/>
                <a:gd name="T83" fmla="*/ 133 h 149"/>
                <a:gd name="T84" fmla="*/ 181 w 263"/>
                <a:gd name="T85"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149">
                  <a:moveTo>
                    <a:pt x="181" y="146"/>
                  </a:moveTo>
                  <a:lnTo>
                    <a:pt x="199" y="149"/>
                  </a:lnTo>
                  <a:lnTo>
                    <a:pt x="205" y="132"/>
                  </a:lnTo>
                  <a:lnTo>
                    <a:pt x="199" y="117"/>
                  </a:lnTo>
                  <a:lnTo>
                    <a:pt x="186" y="110"/>
                  </a:lnTo>
                  <a:lnTo>
                    <a:pt x="189" y="107"/>
                  </a:lnTo>
                  <a:lnTo>
                    <a:pt x="202" y="105"/>
                  </a:lnTo>
                  <a:lnTo>
                    <a:pt x="202" y="100"/>
                  </a:lnTo>
                  <a:lnTo>
                    <a:pt x="210" y="97"/>
                  </a:lnTo>
                  <a:lnTo>
                    <a:pt x="209" y="86"/>
                  </a:lnTo>
                  <a:lnTo>
                    <a:pt x="222" y="81"/>
                  </a:lnTo>
                  <a:lnTo>
                    <a:pt x="229" y="97"/>
                  </a:lnTo>
                  <a:lnTo>
                    <a:pt x="234" y="97"/>
                  </a:lnTo>
                  <a:lnTo>
                    <a:pt x="248" y="94"/>
                  </a:lnTo>
                  <a:lnTo>
                    <a:pt x="263" y="84"/>
                  </a:lnTo>
                  <a:lnTo>
                    <a:pt x="238" y="72"/>
                  </a:lnTo>
                  <a:lnTo>
                    <a:pt x="237" y="81"/>
                  </a:lnTo>
                  <a:lnTo>
                    <a:pt x="218" y="73"/>
                  </a:lnTo>
                  <a:lnTo>
                    <a:pt x="229" y="62"/>
                  </a:lnTo>
                  <a:lnTo>
                    <a:pt x="222" y="59"/>
                  </a:lnTo>
                  <a:lnTo>
                    <a:pt x="221" y="62"/>
                  </a:lnTo>
                  <a:lnTo>
                    <a:pt x="199" y="81"/>
                  </a:lnTo>
                  <a:lnTo>
                    <a:pt x="171" y="78"/>
                  </a:lnTo>
                  <a:lnTo>
                    <a:pt x="167" y="66"/>
                  </a:lnTo>
                  <a:lnTo>
                    <a:pt x="156" y="65"/>
                  </a:lnTo>
                  <a:lnTo>
                    <a:pt x="153" y="49"/>
                  </a:lnTo>
                  <a:lnTo>
                    <a:pt x="135" y="34"/>
                  </a:lnTo>
                  <a:lnTo>
                    <a:pt x="92" y="37"/>
                  </a:lnTo>
                  <a:lnTo>
                    <a:pt x="35" y="0"/>
                  </a:lnTo>
                  <a:lnTo>
                    <a:pt x="0" y="11"/>
                  </a:lnTo>
                  <a:lnTo>
                    <a:pt x="16" y="78"/>
                  </a:lnTo>
                  <a:lnTo>
                    <a:pt x="29" y="78"/>
                  </a:lnTo>
                  <a:lnTo>
                    <a:pt x="28" y="65"/>
                  </a:lnTo>
                  <a:lnTo>
                    <a:pt x="40" y="56"/>
                  </a:lnTo>
                  <a:lnTo>
                    <a:pt x="43" y="53"/>
                  </a:lnTo>
                  <a:lnTo>
                    <a:pt x="47" y="49"/>
                  </a:lnTo>
                  <a:lnTo>
                    <a:pt x="67" y="60"/>
                  </a:lnTo>
                  <a:lnTo>
                    <a:pt x="73" y="75"/>
                  </a:lnTo>
                  <a:lnTo>
                    <a:pt x="99" y="81"/>
                  </a:lnTo>
                  <a:lnTo>
                    <a:pt x="117" y="101"/>
                  </a:lnTo>
                  <a:lnTo>
                    <a:pt x="164" y="130"/>
                  </a:lnTo>
                  <a:lnTo>
                    <a:pt x="178" y="133"/>
                  </a:lnTo>
                  <a:lnTo>
                    <a:pt x="181" y="14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64" name="Freeform 7378"/>
            <p:cNvSpPr>
              <a:spLocks/>
            </p:cNvSpPr>
            <p:nvPr/>
          </p:nvSpPr>
          <p:spPr bwMode="gray">
            <a:xfrm>
              <a:off x="7397973" y="2965609"/>
              <a:ext cx="389608" cy="226546"/>
            </a:xfrm>
            <a:custGeom>
              <a:avLst/>
              <a:gdLst>
                <a:gd name="T0" fmla="*/ 181 w 263"/>
                <a:gd name="T1" fmla="*/ 146 h 149"/>
                <a:gd name="T2" fmla="*/ 199 w 263"/>
                <a:gd name="T3" fmla="*/ 149 h 149"/>
                <a:gd name="T4" fmla="*/ 205 w 263"/>
                <a:gd name="T5" fmla="*/ 132 h 149"/>
                <a:gd name="T6" fmla="*/ 199 w 263"/>
                <a:gd name="T7" fmla="*/ 117 h 149"/>
                <a:gd name="T8" fmla="*/ 186 w 263"/>
                <a:gd name="T9" fmla="*/ 110 h 149"/>
                <a:gd name="T10" fmla="*/ 189 w 263"/>
                <a:gd name="T11" fmla="*/ 107 h 149"/>
                <a:gd name="T12" fmla="*/ 202 w 263"/>
                <a:gd name="T13" fmla="*/ 105 h 149"/>
                <a:gd name="T14" fmla="*/ 202 w 263"/>
                <a:gd name="T15" fmla="*/ 100 h 149"/>
                <a:gd name="T16" fmla="*/ 210 w 263"/>
                <a:gd name="T17" fmla="*/ 97 h 149"/>
                <a:gd name="T18" fmla="*/ 209 w 263"/>
                <a:gd name="T19" fmla="*/ 86 h 149"/>
                <a:gd name="T20" fmla="*/ 222 w 263"/>
                <a:gd name="T21" fmla="*/ 81 h 149"/>
                <a:gd name="T22" fmla="*/ 229 w 263"/>
                <a:gd name="T23" fmla="*/ 97 h 149"/>
                <a:gd name="T24" fmla="*/ 234 w 263"/>
                <a:gd name="T25" fmla="*/ 97 h 149"/>
                <a:gd name="T26" fmla="*/ 248 w 263"/>
                <a:gd name="T27" fmla="*/ 94 h 149"/>
                <a:gd name="T28" fmla="*/ 263 w 263"/>
                <a:gd name="T29" fmla="*/ 84 h 149"/>
                <a:gd name="T30" fmla="*/ 238 w 263"/>
                <a:gd name="T31" fmla="*/ 72 h 149"/>
                <a:gd name="T32" fmla="*/ 237 w 263"/>
                <a:gd name="T33" fmla="*/ 81 h 149"/>
                <a:gd name="T34" fmla="*/ 218 w 263"/>
                <a:gd name="T35" fmla="*/ 73 h 149"/>
                <a:gd name="T36" fmla="*/ 229 w 263"/>
                <a:gd name="T37" fmla="*/ 62 h 149"/>
                <a:gd name="T38" fmla="*/ 222 w 263"/>
                <a:gd name="T39" fmla="*/ 59 h 149"/>
                <a:gd name="T40" fmla="*/ 221 w 263"/>
                <a:gd name="T41" fmla="*/ 62 h 149"/>
                <a:gd name="T42" fmla="*/ 199 w 263"/>
                <a:gd name="T43" fmla="*/ 81 h 149"/>
                <a:gd name="T44" fmla="*/ 171 w 263"/>
                <a:gd name="T45" fmla="*/ 78 h 149"/>
                <a:gd name="T46" fmla="*/ 167 w 263"/>
                <a:gd name="T47" fmla="*/ 66 h 149"/>
                <a:gd name="T48" fmla="*/ 156 w 263"/>
                <a:gd name="T49" fmla="*/ 65 h 149"/>
                <a:gd name="T50" fmla="*/ 153 w 263"/>
                <a:gd name="T51" fmla="*/ 49 h 149"/>
                <a:gd name="T52" fmla="*/ 135 w 263"/>
                <a:gd name="T53" fmla="*/ 34 h 149"/>
                <a:gd name="T54" fmla="*/ 92 w 263"/>
                <a:gd name="T55" fmla="*/ 37 h 149"/>
                <a:gd name="T56" fmla="*/ 35 w 263"/>
                <a:gd name="T57" fmla="*/ 0 h 149"/>
                <a:gd name="T58" fmla="*/ 0 w 263"/>
                <a:gd name="T59" fmla="*/ 11 h 149"/>
                <a:gd name="T60" fmla="*/ 16 w 263"/>
                <a:gd name="T61" fmla="*/ 78 h 149"/>
                <a:gd name="T62" fmla="*/ 29 w 263"/>
                <a:gd name="T63" fmla="*/ 78 h 149"/>
                <a:gd name="T64" fmla="*/ 28 w 263"/>
                <a:gd name="T65" fmla="*/ 65 h 149"/>
                <a:gd name="T66" fmla="*/ 40 w 263"/>
                <a:gd name="T67" fmla="*/ 56 h 149"/>
                <a:gd name="T68" fmla="*/ 43 w 263"/>
                <a:gd name="T69" fmla="*/ 53 h 149"/>
                <a:gd name="T70" fmla="*/ 47 w 263"/>
                <a:gd name="T71" fmla="*/ 49 h 149"/>
                <a:gd name="T72" fmla="*/ 67 w 263"/>
                <a:gd name="T73" fmla="*/ 60 h 149"/>
                <a:gd name="T74" fmla="*/ 73 w 263"/>
                <a:gd name="T75" fmla="*/ 75 h 149"/>
                <a:gd name="T76" fmla="*/ 99 w 263"/>
                <a:gd name="T77" fmla="*/ 81 h 149"/>
                <a:gd name="T78" fmla="*/ 117 w 263"/>
                <a:gd name="T79" fmla="*/ 101 h 149"/>
                <a:gd name="T80" fmla="*/ 164 w 263"/>
                <a:gd name="T81" fmla="*/ 130 h 149"/>
                <a:gd name="T82" fmla="*/ 178 w 263"/>
                <a:gd name="T83" fmla="*/ 133 h 149"/>
                <a:gd name="T84" fmla="*/ 181 w 263"/>
                <a:gd name="T85"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149">
                  <a:moveTo>
                    <a:pt x="181" y="146"/>
                  </a:moveTo>
                  <a:lnTo>
                    <a:pt x="199" y="149"/>
                  </a:lnTo>
                  <a:lnTo>
                    <a:pt x="205" y="132"/>
                  </a:lnTo>
                  <a:lnTo>
                    <a:pt x="199" y="117"/>
                  </a:lnTo>
                  <a:lnTo>
                    <a:pt x="186" y="110"/>
                  </a:lnTo>
                  <a:lnTo>
                    <a:pt x="189" y="107"/>
                  </a:lnTo>
                  <a:lnTo>
                    <a:pt x="202" y="105"/>
                  </a:lnTo>
                  <a:lnTo>
                    <a:pt x="202" y="100"/>
                  </a:lnTo>
                  <a:lnTo>
                    <a:pt x="210" y="97"/>
                  </a:lnTo>
                  <a:lnTo>
                    <a:pt x="209" y="86"/>
                  </a:lnTo>
                  <a:lnTo>
                    <a:pt x="222" y="81"/>
                  </a:lnTo>
                  <a:lnTo>
                    <a:pt x="229" y="97"/>
                  </a:lnTo>
                  <a:lnTo>
                    <a:pt x="234" y="97"/>
                  </a:lnTo>
                  <a:lnTo>
                    <a:pt x="248" y="94"/>
                  </a:lnTo>
                  <a:lnTo>
                    <a:pt x="263" y="84"/>
                  </a:lnTo>
                  <a:lnTo>
                    <a:pt x="238" y="72"/>
                  </a:lnTo>
                  <a:lnTo>
                    <a:pt x="237" y="81"/>
                  </a:lnTo>
                  <a:lnTo>
                    <a:pt x="218" y="73"/>
                  </a:lnTo>
                  <a:lnTo>
                    <a:pt x="229" y="62"/>
                  </a:lnTo>
                  <a:lnTo>
                    <a:pt x="222" y="59"/>
                  </a:lnTo>
                  <a:lnTo>
                    <a:pt x="221" y="62"/>
                  </a:lnTo>
                  <a:lnTo>
                    <a:pt x="199" y="81"/>
                  </a:lnTo>
                  <a:lnTo>
                    <a:pt x="171" y="78"/>
                  </a:lnTo>
                  <a:lnTo>
                    <a:pt x="167" y="66"/>
                  </a:lnTo>
                  <a:lnTo>
                    <a:pt x="156" y="65"/>
                  </a:lnTo>
                  <a:lnTo>
                    <a:pt x="153" y="49"/>
                  </a:lnTo>
                  <a:lnTo>
                    <a:pt x="135" y="34"/>
                  </a:lnTo>
                  <a:lnTo>
                    <a:pt x="92" y="37"/>
                  </a:lnTo>
                  <a:lnTo>
                    <a:pt x="35" y="0"/>
                  </a:lnTo>
                  <a:lnTo>
                    <a:pt x="0" y="11"/>
                  </a:lnTo>
                  <a:lnTo>
                    <a:pt x="16" y="78"/>
                  </a:lnTo>
                  <a:lnTo>
                    <a:pt x="29" y="78"/>
                  </a:lnTo>
                  <a:lnTo>
                    <a:pt x="28" y="65"/>
                  </a:lnTo>
                  <a:lnTo>
                    <a:pt x="40" y="56"/>
                  </a:lnTo>
                  <a:lnTo>
                    <a:pt x="43" y="53"/>
                  </a:lnTo>
                  <a:lnTo>
                    <a:pt x="47" y="49"/>
                  </a:lnTo>
                  <a:lnTo>
                    <a:pt x="67" y="60"/>
                  </a:lnTo>
                  <a:lnTo>
                    <a:pt x="73" y="75"/>
                  </a:lnTo>
                  <a:lnTo>
                    <a:pt x="99" y="81"/>
                  </a:lnTo>
                  <a:lnTo>
                    <a:pt x="117" y="101"/>
                  </a:lnTo>
                  <a:lnTo>
                    <a:pt x="164" y="130"/>
                  </a:lnTo>
                  <a:lnTo>
                    <a:pt x="178" y="133"/>
                  </a:lnTo>
                  <a:lnTo>
                    <a:pt x="181" y="14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65" name="Freeform 7379"/>
            <p:cNvSpPr>
              <a:spLocks/>
            </p:cNvSpPr>
            <p:nvPr/>
          </p:nvSpPr>
          <p:spPr bwMode="gray">
            <a:xfrm>
              <a:off x="7673512" y="3088766"/>
              <a:ext cx="174805" cy="115554"/>
            </a:xfrm>
            <a:custGeom>
              <a:avLst/>
              <a:gdLst>
                <a:gd name="T0" fmla="*/ 19 w 118"/>
                <a:gd name="T1" fmla="*/ 71 h 76"/>
                <a:gd name="T2" fmla="*/ 35 w 118"/>
                <a:gd name="T3" fmla="*/ 68 h 76"/>
                <a:gd name="T4" fmla="*/ 39 w 118"/>
                <a:gd name="T5" fmla="*/ 61 h 76"/>
                <a:gd name="T6" fmla="*/ 48 w 118"/>
                <a:gd name="T7" fmla="*/ 61 h 76"/>
                <a:gd name="T8" fmla="*/ 55 w 118"/>
                <a:gd name="T9" fmla="*/ 45 h 76"/>
                <a:gd name="T10" fmla="*/ 67 w 118"/>
                <a:gd name="T11" fmla="*/ 55 h 76"/>
                <a:gd name="T12" fmla="*/ 73 w 118"/>
                <a:gd name="T13" fmla="*/ 76 h 76"/>
                <a:gd name="T14" fmla="*/ 96 w 118"/>
                <a:gd name="T15" fmla="*/ 64 h 76"/>
                <a:gd name="T16" fmla="*/ 118 w 118"/>
                <a:gd name="T17" fmla="*/ 67 h 76"/>
                <a:gd name="T18" fmla="*/ 112 w 118"/>
                <a:gd name="T19" fmla="*/ 46 h 76"/>
                <a:gd name="T20" fmla="*/ 99 w 118"/>
                <a:gd name="T21" fmla="*/ 45 h 76"/>
                <a:gd name="T22" fmla="*/ 94 w 118"/>
                <a:gd name="T23" fmla="*/ 39 h 76"/>
                <a:gd name="T24" fmla="*/ 94 w 118"/>
                <a:gd name="T25" fmla="*/ 27 h 76"/>
                <a:gd name="T26" fmla="*/ 70 w 118"/>
                <a:gd name="T27" fmla="*/ 32 h 76"/>
                <a:gd name="T28" fmla="*/ 58 w 118"/>
                <a:gd name="T29" fmla="*/ 26 h 76"/>
                <a:gd name="T30" fmla="*/ 29 w 118"/>
                <a:gd name="T31" fmla="*/ 26 h 76"/>
                <a:gd name="T32" fmla="*/ 24 w 118"/>
                <a:gd name="T33" fmla="*/ 19 h 76"/>
                <a:gd name="T34" fmla="*/ 43 w 118"/>
                <a:gd name="T35" fmla="*/ 19 h 76"/>
                <a:gd name="T36" fmla="*/ 48 w 118"/>
                <a:gd name="T37" fmla="*/ 16 h 76"/>
                <a:gd name="T38" fmla="*/ 43 w 118"/>
                <a:gd name="T39" fmla="*/ 16 h 76"/>
                <a:gd name="T40" fmla="*/ 36 w 118"/>
                <a:gd name="T41" fmla="*/ 0 h 76"/>
                <a:gd name="T42" fmla="*/ 23 w 118"/>
                <a:gd name="T43" fmla="*/ 5 h 76"/>
                <a:gd name="T44" fmla="*/ 24 w 118"/>
                <a:gd name="T45" fmla="*/ 16 h 76"/>
                <a:gd name="T46" fmla="*/ 16 w 118"/>
                <a:gd name="T47" fmla="*/ 19 h 76"/>
                <a:gd name="T48" fmla="*/ 16 w 118"/>
                <a:gd name="T49" fmla="*/ 24 h 76"/>
                <a:gd name="T50" fmla="*/ 3 w 118"/>
                <a:gd name="T51" fmla="*/ 26 h 76"/>
                <a:gd name="T52" fmla="*/ 0 w 118"/>
                <a:gd name="T53" fmla="*/ 29 h 76"/>
                <a:gd name="T54" fmla="*/ 13 w 118"/>
                <a:gd name="T55" fmla="*/ 36 h 76"/>
                <a:gd name="T56" fmla="*/ 19 w 118"/>
                <a:gd name="T57" fmla="*/ 51 h 76"/>
                <a:gd name="T58" fmla="*/ 13 w 118"/>
                <a:gd name="T59" fmla="*/ 68 h 76"/>
                <a:gd name="T60" fmla="*/ 19 w 118"/>
                <a:gd name="T61" fmla="*/ 7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76">
                  <a:moveTo>
                    <a:pt x="19" y="71"/>
                  </a:moveTo>
                  <a:lnTo>
                    <a:pt x="35" y="68"/>
                  </a:lnTo>
                  <a:lnTo>
                    <a:pt x="39" y="61"/>
                  </a:lnTo>
                  <a:lnTo>
                    <a:pt x="48" y="61"/>
                  </a:lnTo>
                  <a:lnTo>
                    <a:pt x="55" y="45"/>
                  </a:lnTo>
                  <a:lnTo>
                    <a:pt x="67" y="55"/>
                  </a:lnTo>
                  <a:lnTo>
                    <a:pt x="73" y="76"/>
                  </a:lnTo>
                  <a:lnTo>
                    <a:pt x="96" y="64"/>
                  </a:lnTo>
                  <a:lnTo>
                    <a:pt x="118" y="67"/>
                  </a:lnTo>
                  <a:lnTo>
                    <a:pt x="112" y="46"/>
                  </a:lnTo>
                  <a:lnTo>
                    <a:pt x="99" y="45"/>
                  </a:lnTo>
                  <a:lnTo>
                    <a:pt x="94" y="39"/>
                  </a:lnTo>
                  <a:lnTo>
                    <a:pt x="94" y="27"/>
                  </a:lnTo>
                  <a:lnTo>
                    <a:pt x="70" y="32"/>
                  </a:lnTo>
                  <a:lnTo>
                    <a:pt x="58" y="26"/>
                  </a:lnTo>
                  <a:lnTo>
                    <a:pt x="29" y="26"/>
                  </a:lnTo>
                  <a:lnTo>
                    <a:pt x="24" y="19"/>
                  </a:lnTo>
                  <a:lnTo>
                    <a:pt x="43" y="19"/>
                  </a:lnTo>
                  <a:lnTo>
                    <a:pt x="48" y="16"/>
                  </a:lnTo>
                  <a:lnTo>
                    <a:pt x="43" y="16"/>
                  </a:lnTo>
                  <a:lnTo>
                    <a:pt x="36" y="0"/>
                  </a:lnTo>
                  <a:lnTo>
                    <a:pt x="23" y="5"/>
                  </a:lnTo>
                  <a:lnTo>
                    <a:pt x="24" y="16"/>
                  </a:lnTo>
                  <a:lnTo>
                    <a:pt x="16" y="19"/>
                  </a:lnTo>
                  <a:lnTo>
                    <a:pt x="16" y="24"/>
                  </a:lnTo>
                  <a:lnTo>
                    <a:pt x="3" y="26"/>
                  </a:lnTo>
                  <a:lnTo>
                    <a:pt x="0" y="29"/>
                  </a:lnTo>
                  <a:lnTo>
                    <a:pt x="13" y="36"/>
                  </a:lnTo>
                  <a:lnTo>
                    <a:pt x="19" y="51"/>
                  </a:lnTo>
                  <a:lnTo>
                    <a:pt x="13" y="68"/>
                  </a:lnTo>
                  <a:lnTo>
                    <a:pt x="19" y="7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66" name="Freeform 7380"/>
            <p:cNvSpPr>
              <a:spLocks/>
            </p:cNvSpPr>
            <p:nvPr/>
          </p:nvSpPr>
          <p:spPr bwMode="gray">
            <a:xfrm>
              <a:off x="7673512" y="3088766"/>
              <a:ext cx="174805" cy="115554"/>
            </a:xfrm>
            <a:custGeom>
              <a:avLst/>
              <a:gdLst>
                <a:gd name="T0" fmla="*/ 19 w 118"/>
                <a:gd name="T1" fmla="*/ 71 h 76"/>
                <a:gd name="T2" fmla="*/ 35 w 118"/>
                <a:gd name="T3" fmla="*/ 68 h 76"/>
                <a:gd name="T4" fmla="*/ 39 w 118"/>
                <a:gd name="T5" fmla="*/ 61 h 76"/>
                <a:gd name="T6" fmla="*/ 48 w 118"/>
                <a:gd name="T7" fmla="*/ 61 h 76"/>
                <a:gd name="T8" fmla="*/ 55 w 118"/>
                <a:gd name="T9" fmla="*/ 45 h 76"/>
                <a:gd name="T10" fmla="*/ 67 w 118"/>
                <a:gd name="T11" fmla="*/ 55 h 76"/>
                <a:gd name="T12" fmla="*/ 73 w 118"/>
                <a:gd name="T13" fmla="*/ 76 h 76"/>
                <a:gd name="T14" fmla="*/ 96 w 118"/>
                <a:gd name="T15" fmla="*/ 64 h 76"/>
                <a:gd name="T16" fmla="*/ 118 w 118"/>
                <a:gd name="T17" fmla="*/ 67 h 76"/>
                <a:gd name="T18" fmla="*/ 112 w 118"/>
                <a:gd name="T19" fmla="*/ 46 h 76"/>
                <a:gd name="T20" fmla="*/ 99 w 118"/>
                <a:gd name="T21" fmla="*/ 45 h 76"/>
                <a:gd name="T22" fmla="*/ 94 w 118"/>
                <a:gd name="T23" fmla="*/ 39 h 76"/>
                <a:gd name="T24" fmla="*/ 94 w 118"/>
                <a:gd name="T25" fmla="*/ 27 h 76"/>
                <a:gd name="T26" fmla="*/ 70 w 118"/>
                <a:gd name="T27" fmla="*/ 32 h 76"/>
                <a:gd name="T28" fmla="*/ 58 w 118"/>
                <a:gd name="T29" fmla="*/ 26 h 76"/>
                <a:gd name="T30" fmla="*/ 29 w 118"/>
                <a:gd name="T31" fmla="*/ 26 h 76"/>
                <a:gd name="T32" fmla="*/ 24 w 118"/>
                <a:gd name="T33" fmla="*/ 19 h 76"/>
                <a:gd name="T34" fmla="*/ 43 w 118"/>
                <a:gd name="T35" fmla="*/ 19 h 76"/>
                <a:gd name="T36" fmla="*/ 48 w 118"/>
                <a:gd name="T37" fmla="*/ 16 h 76"/>
                <a:gd name="T38" fmla="*/ 43 w 118"/>
                <a:gd name="T39" fmla="*/ 16 h 76"/>
                <a:gd name="T40" fmla="*/ 36 w 118"/>
                <a:gd name="T41" fmla="*/ 0 h 76"/>
                <a:gd name="T42" fmla="*/ 23 w 118"/>
                <a:gd name="T43" fmla="*/ 5 h 76"/>
                <a:gd name="T44" fmla="*/ 24 w 118"/>
                <a:gd name="T45" fmla="*/ 16 h 76"/>
                <a:gd name="T46" fmla="*/ 16 w 118"/>
                <a:gd name="T47" fmla="*/ 19 h 76"/>
                <a:gd name="T48" fmla="*/ 16 w 118"/>
                <a:gd name="T49" fmla="*/ 24 h 76"/>
                <a:gd name="T50" fmla="*/ 3 w 118"/>
                <a:gd name="T51" fmla="*/ 26 h 76"/>
                <a:gd name="T52" fmla="*/ 0 w 118"/>
                <a:gd name="T53" fmla="*/ 29 h 76"/>
                <a:gd name="T54" fmla="*/ 13 w 118"/>
                <a:gd name="T55" fmla="*/ 36 h 76"/>
                <a:gd name="T56" fmla="*/ 19 w 118"/>
                <a:gd name="T57" fmla="*/ 51 h 76"/>
                <a:gd name="T58" fmla="*/ 13 w 118"/>
                <a:gd name="T59" fmla="*/ 68 h 76"/>
                <a:gd name="T60" fmla="*/ 19 w 118"/>
                <a:gd name="T61" fmla="*/ 7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76">
                  <a:moveTo>
                    <a:pt x="19" y="71"/>
                  </a:moveTo>
                  <a:lnTo>
                    <a:pt x="35" y="68"/>
                  </a:lnTo>
                  <a:lnTo>
                    <a:pt x="39" y="61"/>
                  </a:lnTo>
                  <a:lnTo>
                    <a:pt x="48" y="61"/>
                  </a:lnTo>
                  <a:lnTo>
                    <a:pt x="55" y="45"/>
                  </a:lnTo>
                  <a:lnTo>
                    <a:pt x="67" y="55"/>
                  </a:lnTo>
                  <a:lnTo>
                    <a:pt x="73" y="76"/>
                  </a:lnTo>
                  <a:lnTo>
                    <a:pt x="96" y="64"/>
                  </a:lnTo>
                  <a:lnTo>
                    <a:pt x="118" y="67"/>
                  </a:lnTo>
                  <a:lnTo>
                    <a:pt x="112" y="46"/>
                  </a:lnTo>
                  <a:lnTo>
                    <a:pt x="99" y="45"/>
                  </a:lnTo>
                  <a:lnTo>
                    <a:pt x="94" y="39"/>
                  </a:lnTo>
                  <a:lnTo>
                    <a:pt x="94" y="27"/>
                  </a:lnTo>
                  <a:lnTo>
                    <a:pt x="70" y="32"/>
                  </a:lnTo>
                  <a:lnTo>
                    <a:pt x="58" y="26"/>
                  </a:lnTo>
                  <a:lnTo>
                    <a:pt x="29" y="26"/>
                  </a:lnTo>
                  <a:lnTo>
                    <a:pt x="24" y="19"/>
                  </a:lnTo>
                  <a:lnTo>
                    <a:pt x="43" y="19"/>
                  </a:lnTo>
                  <a:lnTo>
                    <a:pt x="48" y="16"/>
                  </a:lnTo>
                  <a:lnTo>
                    <a:pt x="43" y="16"/>
                  </a:lnTo>
                  <a:lnTo>
                    <a:pt x="36" y="0"/>
                  </a:lnTo>
                  <a:lnTo>
                    <a:pt x="23" y="5"/>
                  </a:lnTo>
                  <a:lnTo>
                    <a:pt x="24" y="16"/>
                  </a:lnTo>
                  <a:lnTo>
                    <a:pt x="16" y="19"/>
                  </a:lnTo>
                  <a:lnTo>
                    <a:pt x="16" y="24"/>
                  </a:lnTo>
                  <a:lnTo>
                    <a:pt x="3" y="26"/>
                  </a:lnTo>
                  <a:lnTo>
                    <a:pt x="0" y="29"/>
                  </a:lnTo>
                  <a:lnTo>
                    <a:pt x="13" y="36"/>
                  </a:lnTo>
                  <a:lnTo>
                    <a:pt x="19" y="51"/>
                  </a:lnTo>
                  <a:lnTo>
                    <a:pt x="13" y="68"/>
                  </a:lnTo>
                  <a:lnTo>
                    <a:pt x="19" y="7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67" name="Freeform 7381"/>
            <p:cNvSpPr>
              <a:spLocks/>
            </p:cNvSpPr>
            <p:nvPr/>
          </p:nvSpPr>
          <p:spPr bwMode="gray">
            <a:xfrm>
              <a:off x="7709067" y="3032510"/>
              <a:ext cx="216284" cy="104911"/>
            </a:xfrm>
            <a:custGeom>
              <a:avLst/>
              <a:gdLst>
                <a:gd name="T0" fmla="*/ 24 w 146"/>
                <a:gd name="T1" fmla="*/ 53 h 69"/>
                <a:gd name="T2" fmla="*/ 19 w 146"/>
                <a:gd name="T3" fmla="*/ 56 h 69"/>
                <a:gd name="T4" fmla="*/ 0 w 146"/>
                <a:gd name="T5" fmla="*/ 56 h 69"/>
                <a:gd name="T6" fmla="*/ 5 w 146"/>
                <a:gd name="T7" fmla="*/ 63 h 69"/>
                <a:gd name="T8" fmla="*/ 34 w 146"/>
                <a:gd name="T9" fmla="*/ 63 h 69"/>
                <a:gd name="T10" fmla="*/ 46 w 146"/>
                <a:gd name="T11" fmla="*/ 69 h 69"/>
                <a:gd name="T12" fmla="*/ 70 w 146"/>
                <a:gd name="T13" fmla="*/ 64 h 69"/>
                <a:gd name="T14" fmla="*/ 70 w 146"/>
                <a:gd name="T15" fmla="*/ 56 h 69"/>
                <a:gd name="T16" fmla="*/ 79 w 146"/>
                <a:gd name="T17" fmla="*/ 47 h 69"/>
                <a:gd name="T18" fmla="*/ 104 w 146"/>
                <a:gd name="T19" fmla="*/ 47 h 69"/>
                <a:gd name="T20" fmla="*/ 107 w 146"/>
                <a:gd name="T21" fmla="*/ 40 h 69"/>
                <a:gd name="T22" fmla="*/ 123 w 146"/>
                <a:gd name="T23" fmla="*/ 37 h 69"/>
                <a:gd name="T24" fmla="*/ 145 w 146"/>
                <a:gd name="T25" fmla="*/ 21 h 69"/>
                <a:gd name="T26" fmla="*/ 146 w 146"/>
                <a:gd name="T27" fmla="*/ 15 h 69"/>
                <a:gd name="T28" fmla="*/ 129 w 146"/>
                <a:gd name="T29" fmla="*/ 6 h 69"/>
                <a:gd name="T30" fmla="*/ 75 w 146"/>
                <a:gd name="T31" fmla="*/ 5 h 69"/>
                <a:gd name="T32" fmla="*/ 56 w 146"/>
                <a:gd name="T33" fmla="*/ 0 h 69"/>
                <a:gd name="T34" fmla="*/ 47 w 146"/>
                <a:gd name="T35" fmla="*/ 2 h 69"/>
                <a:gd name="T36" fmla="*/ 46 w 146"/>
                <a:gd name="T37" fmla="*/ 12 h 69"/>
                <a:gd name="T38" fmla="*/ 14 w 146"/>
                <a:gd name="T39" fmla="*/ 7 h 69"/>
                <a:gd name="T40" fmla="*/ 12 w 146"/>
                <a:gd name="T41" fmla="*/ 15 h 69"/>
                <a:gd name="T42" fmla="*/ 19 w 146"/>
                <a:gd name="T43" fmla="*/ 18 h 69"/>
                <a:gd name="T44" fmla="*/ 8 w 146"/>
                <a:gd name="T45" fmla="*/ 29 h 69"/>
                <a:gd name="T46" fmla="*/ 27 w 146"/>
                <a:gd name="T47" fmla="*/ 37 h 69"/>
                <a:gd name="T48" fmla="*/ 28 w 146"/>
                <a:gd name="T49" fmla="*/ 28 h 69"/>
                <a:gd name="T50" fmla="*/ 53 w 146"/>
                <a:gd name="T51" fmla="*/ 40 h 69"/>
                <a:gd name="T52" fmla="*/ 38 w 146"/>
                <a:gd name="T53" fmla="*/ 50 h 69"/>
                <a:gd name="T54" fmla="*/ 24 w 146"/>
                <a:gd name="T55"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69">
                  <a:moveTo>
                    <a:pt x="24" y="53"/>
                  </a:moveTo>
                  <a:lnTo>
                    <a:pt x="19" y="56"/>
                  </a:lnTo>
                  <a:lnTo>
                    <a:pt x="0" y="56"/>
                  </a:lnTo>
                  <a:lnTo>
                    <a:pt x="5" y="63"/>
                  </a:lnTo>
                  <a:lnTo>
                    <a:pt x="34" y="63"/>
                  </a:lnTo>
                  <a:lnTo>
                    <a:pt x="46" y="69"/>
                  </a:lnTo>
                  <a:lnTo>
                    <a:pt x="70" y="64"/>
                  </a:lnTo>
                  <a:lnTo>
                    <a:pt x="70" y="56"/>
                  </a:lnTo>
                  <a:lnTo>
                    <a:pt x="79" y="47"/>
                  </a:lnTo>
                  <a:lnTo>
                    <a:pt x="104" y="47"/>
                  </a:lnTo>
                  <a:lnTo>
                    <a:pt x="107" y="40"/>
                  </a:lnTo>
                  <a:lnTo>
                    <a:pt x="123" y="37"/>
                  </a:lnTo>
                  <a:lnTo>
                    <a:pt x="145" y="21"/>
                  </a:lnTo>
                  <a:lnTo>
                    <a:pt x="146" y="15"/>
                  </a:lnTo>
                  <a:lnTo>
                    <a:pt x="129" y="6"/>
                  </a:lnTo>
                  <a:lnTo>
                    <a:pt x="75" y="5"/>
                  </a:lnTo>
                  <a:lnTo>
                    <a:pt x="56" y="0"/>
                  </a:lnTo>
                  <a:lnTo>
                    <a:pt x="47" y="2"/>
                  </a:lnTo>
                  <a:lnTo>
                    <a:pt x="46" y="12"/>
                  </a:lnTo>
                  <a:lnTo>
                    <a:pt x="14" y="7"/>
                  </a:lnTo>
                  <a:lnTo>
                    <a:pt x="12" y="15"/>
                  </a:lnTo>
                  <a:lnTo>
                    <a:pt x="19" y="18"/>
                  </a:lnTo>
                  <a:lnTo>
                    <a:pt x="8" y="29"/>
                  </a:lnTo>
                  <a:lnTo>
                    <a:pt x="27" y="37"/>
                  </a:lnTo>
                  <a:lnTo>
                    <a:pt x="28" y="28"/>
                  </a:lnTo>
                  <a:lnTo>
                    <a:pt x="53" y="40"/>
                  </a:lnTo>
                  <a:lnTo>
                    <a:pt x="38" y="50"/>
                  </a:lnTo>
                  <a:lnTo>
                    <a:pt x="24" y="5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68" name="Freeform 7382"/>
            <p:cNvSpPr>
              <a:spLocks/>
            </p:cNvSpPr>
            <p:nvPr/>
          </p:nvSpPr>
          <p:spPr bwMode="gray">
            <a:xfrm>
              <a:off x="7709067" y="3032510"/>
              <a:ext cx="216284" cy="104911"/>
            </a:xfrm>
            <a:custGeom>
              <a:avLst/>
              <a:gdLst>
                <a:gd name="T0" fmla="*/ 24 w 146"/>
                <a:gd name="T1" fmla="*/ 53 h 69"/>
                <a:gd name="T2" fmla="*/ 19 w 146"/>
                <a:gd name="T3" fmla="*/ 56 h 69"/>
                <a:gd name="T4" fmla="*/ 0 w 146"/>
                <a:gd name="T5" fmla="*/ 56 h 69"/>
                <a:gd name="T6" fmla="*/ 5 w 146"/>
                <a:gd name="T7" fmla="*/ 63 h 69"/>
                <a:gd name="T8" fmla="*/ 34 w 146"/>
                <a:gd name="T9" fmla="*/ 63 h 69"/>
                <a:gd name="T10" fmla="*/ 46 w 146"/>
                <a:gd name="T11" fmla="*/ 69 h 69"/>
                <a:gd name="T12" fmla="*/ 70 w 146"/>
                <a:gd name="T13" fmla="*/ 64 h 69"/>
                <a:gd name="T14" fmla="*/ 70 w 146"/>
                <a:gd name="T15" fmla="*/ 56 h 69"/>
                <a:gd name="T16" fmla="*/ 79 w 146"/>
                <a:gd name="T17" fmla="*/ 47 h 69"/>
                <a:gd name="T18" fmla="*/ 104 w 146"/>
                <a:gd name="T19" fmla="*/ 47 h 69"/>
                <a:gd name="T20" fmla="*/ 107 w 146"/>
                <a:gd name="T21" fmla="*/ 40 h 69"/>
                <a:gd name="T22" fmla="*/ 123 w 146"/>
                <a:gd name="T23" fmla="*/ 37 h 69"/>
                <a:gd name="T24" fmla="*/ 145 w 146"/>
                <a:gd name="T25" fmla="*/ 21 h 69"/>
                <a:gd name="T26" fmla="*/ 146 w 146"/>
                <a:gd name="T27" fmla="*/ 15 h 69"/>
                <a:gd name="T28" fmla="*/ 129 w 146"/>
                <a:gd name="T29" fmla="*/ 6 h 69"/>
                <a:gd name="T30" fmla="*/ 75 w 146"/>
                <a:gd name="T31" fmla="*/ 5 h 69"/>
                <a:gd name="T32" fmla="*/ 56 w 146"/>
                <a:gd name="T33" fmla="*/ 0 h 69"/>
                <a:gd name="T34" fmla="*/ 47 w 146"/>
                <a:gd name="T35" fmla="*/ 2 h 69"/>
                <a:gd name="T36" fmla="*/ 46 w 146"/>
                <a:gd name="T37" fmla="*/ 12 h 69"/>
                <a:gd name="T38" fmla="*/ 14 w 146"/>
                <a:gd name="T39" fmla="*/ 7 h 69"/>
                <a:gd name="T40" fmla="*/ 12 w 146"/>
                <a:gd name="T41" fmla="*/ 15 h 69"/>
                <a:gd name="T42" fmla="*/ 19 w 146"/>
                <a:gd name="T43" fmla="*/ 18 h 69"/>
                <a:gd name="T44" fmla="*/ 8 w 146"/>
                <a:gd name="T45" fmla="*/ 29 h 69"/>
                <a:gd name="T46" fmla="*/ 27 w 146"/>
                <a:gd name="T47" fmla="*/ 37 h 69"/>
                <a:gd name="T48" fmla="*/ 28 w 146"/>
                <a:gd name="T49" fmla="*/ 28 h 69"/>
                <a:gd name="T50" fmla="*/ 53 w 146"/>
                <a:gd name="T51" fmla="*/ 40 h 69"/>
                <a:gd name="T52" fmla="*/ 38 w 146"/>
                <a:gd name="T53" fmla="*/ 50 h 69"/>
                <a:gd name="T54" fmla="*/ 24 w 146"/>
                <a:gd name="T55"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69">
                  <a:moveTo>
                    <a:pt x="24" y="53"/>
                  </a:moveTo>
                  <a:lnTo>
                    <a:pt x="19" y="56"/>
                  </a:lnTo>
                  <a:lnTo>
                    <a:pt x="0" y="56"/>
                  </a:lnTo>
                  <a:lnTo>
                    <a:pt x="5" y="63"/>
                  </a:lnTo>
                  <a:lnTo>
                    <a:pt x="34" y="63"/>
                  </a:lnTo>
                  <a:lnTo>
                    <a:pt x="46" y="69"/>
                  </a:lnTo>
                  <a:lnTo>
                    <a:pt x="70" y="64"/>
                  </a:lnTo>
                  <a:lnTo>
                    <a:pt x="70" y="56"/>
                  </a:lnTo>
                  <a:lnTo>
                    <a:pt x="79" y="47"/>
                  </a:lnTo>
                  <a:lnTo>
                    <a:pt x="104" y="47"/>
                  </a:lnTo>
                  <a:lnTo>
                    <a:pt x="107" y="40"/>
                  </a:lnTo>
                  <a:lnTo>
                    <a:pt x="123" y="37"/>
                  </a:lnTo>
                  <a:lnTo>
                    <a:pt x="145" y="21"/>
                  </a:lnTo>
                  <a:lnTo>
                    <a:pt x="146" y="15"/>
                  </a:lnTo>
                  <a:lnTo>
                    <a:pt x="129" y="6"/>
                  </a:lnTo>
                  <a:lnTo>
                    <a:pt x="75" y="5"/>
                  </a:lnTo>
                  <a:lnTo>
                    <a:pt x="56" y="0"/>
                  </a:lnTo>
                  <a:lnTo>
                    <a:pt x="47" y="2"/>
                  </a:lnTo>
                  <a:lnTo>
                    <a:pt x="46" y="12"/>
                  </a:lnTo>
                  <a:lnTo>
                    <a:pt x="14" y="7"/>
                  </a:lnTo>
                  <a:lnTo>
                    <a:pt x="12" y="15"/>
                  </a:lnTo>
                  <a:lnTo>
                    <a:pt x="19" y="18"/>
                  </a:lnTo>
                  <a:lnTo>
                    <a:pt x="8" y="29"/>
                  </a:lnTo>
                  <a:lnTo>
                    <a:pt x="27" y="37"/>
                  </a:lnTo>
                  <a:lnTo>
                    <a:pt x="28" y="28"/>
                  </a:lnTo>
                  <a:lnTo>
                    <a:pt x="53" y="40"/>
                  </a:lnTo>
                  <a:lnTo>
                    <a:pt x="38" y="50"/>
                  </a:lnTo>
                  <a:lnTo>
                    <a:pt x="24" y="5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69" name="Freeform 7383"/>
            <p:cNvSpPr>
              <a:spLocks/>
            </p:cNvSpPr>
            <p:nvPr/>
          </p:nvSpPr>
          <p:spPr bwMode="gray">
            <a:xfrm>
              <a:off x="7344643" y="3040111"/>
              <a:ext cx="321464" cy="196138"/>
            </a:xfrm>
            <a:custGeom>
              <a:avLst/>
              <a:gdLst>
                <a:gd name="T0" fmla="*/ 52 w 217"/>
                <a:gd name="T1" fmla="*/ 29 h 129"/>
                <a:gd name="T2" fmla="*/ 65 w 217"/>
                <a:gd name="T3" fmla="*/ 29 h 129"/>
                <a:gd name="T4" fmla="*/ 64 w 217"/>
                <a:gd name="T5" fmla="*/ 16 h 129"/>
                <a:gd name="T6" fmla="*/ 76 w 217"/>
                <a:gd name="T7" fmla="*/ 7 h 129"/>
                <a:gd name="T8" fmla="*/ 79 w 217"/>
                <a:gd name="T9" fmla="*/ 4 h 129"/>
                <a:gd name="T10" fmla="*/ 83 w 217"/>
                <a:gd name="T11" fmla="*/ 0 h 129"/>
                <a:gd name="T12" fmla="*/ 103 w 217"/>
                <a:gd name="T13" fmla="*/ 11 h 129"/>
                <a:gd name="T14" fmla="*/ 109 w 217"/>
                <a:gd name="T15" fmla="*/ 26 h 129"/>
                <a:gd name="T16" fmla="*/ 135 w 217"/>
                <a:gd name="T17" fmla="*/ 32 h 129"/>
                <a:gd name="T18" fmla="*/ 153 w 217"/>
                <a:gd name="T19" fmla="*/ 52 h 129"/>
                <a:gd name="T20" fmla="*/ 200 w 217"/>
                <a:gd name="T21" fmla="*/ 81 h 129"/>
                <a:gd name="T22" fmla="*/ 214 w 217"/>
                <a:gd name="T23" fmla="*/ 84 h 129"/>
                <a:gd name="T24" fmla="*/ 217 w 217"/>
                <a:gd name="T25" fmla="*/ 97 h 129"/>
                <a:gd name="T26" fmla="*/ 206 w 217"/>
                <a:gd name="T27" fmla="*/ 93 h 129"/>
                <a:gd name="T28" fmla="*/ 203 w 217"/>
                <a:gd name="T29" fmla="*/ 99 h 129"/>
                <a:gd name="T30" fmla="*/ 195 w 217"/>
                <a:gd name="T31" fmla="*/ 99 h 129"/>
                <a:gd name="T32" fmla="*/ 192 w 217"/>
                <a:gd name="T33" fmla="*/ 115 h 129"/>
                <a:gd name="T34" fmla="*/ 176 w 217"/>
                <a:gd name="T35" fmla="*/ 122 h 129"/>
                <a:gd name="T36" fmla="*/ 171 w 217"/>
                <a:gd name="T37" fmla="*/ 129 h 129"/>
                <a:gd name="T38" fmla="*/ 147 w 217"/>
                <a:gd name="T39" fmla="*/ 122 h 129"/>
                <a:gd name="T40" fmla="*/ 146 w 217"/>
                <a:gd name="T41" fmla="*/ 115 h 129"/>
                <a:gd name="T42" fmla="*/ 79 w 217"/>
                <a:gd name="T43" fmla="*/ 80 h 129"/>
                <a:gd name="T44" fmla="*/ 55 w 217"/>
                <a:gd name="T45" fmla="*/ 83 h 129"/>
                <a:gd name="T46" fmla="*/ 35 w 217"/>
                <a:gd name="T47" fmla="*/ 96 h 129"/>
                <a:gd name="T48" fmla="*/ 32 w 217"/>
                <a:gd name="T49" fmla="*/ 67 h 129"/>
                <a:gd name="T50" fmla="*/ 26 w 217"/>
                <a:gd name="T51" fmla="*/ 64 h 129"/>
                <a:gd name="T52" fmla="*/ 20 w 217"/>
                <a:gd name="T53" fmla="*/ 51 h 129"/>
                <a:gd name="T54" fmla="*/ 10 w 217"/>
                <a:gd name="T55" fmla="*/ 51 h 129"/>
                <a:gd name="T56" fmla="*/ 9 w 217"/>
                <a:gd name="T57" fmla="*/ 45 h 129"/>
                <a:gd name="T58" fmla="*/ 10 w 217"/>
                <a:gd name="T59" fmla="*/ 36 h 129"/>
                <a:gd name="T60" fmla="*/ 29 w 217"/>
                <a:gd name="T61" fmla="*/ 39 h 129"/>
                <a:gd name="T62" fmla="*/ 36 w 217"/>
                <a:gd name="T63" fmla="*/ 32 h 129"/>
                <a:gd name="T64" fmla="*/ 16 w 217"/>
                <a:gd name="T65" fmla="*/ 13 h 129"/>
                <a:gd name="T66" fmla="*/ 7 w 217"/>
                <a:gd name="T67" fmla="*/ 16 h 129"/>
                <a:gd name="T68" fmla="*/ 7 w 217"/>
                <a:gd name="T69" fmla="*/ 29 h 129"/>
                <a:gd name="T70" fmla="*/ 0 w 217"/>
                <a:gd name="T71" fmla="*/ 16 h 129"/>
                <a:gd name="T72" fmla="*/ 7 w 217"/>
                <a:gd name="T73" fmla="*/ 10 h 129"/>
                <a:gd name="T74" fmla="*/ 20 w 217"/>
                <a:gd name="T75" fmla="*/ 8 h 129"/>
                <a:gd name="T76" fmla="*/ 44 w 217"/>
                <a:gd name="T77" fmla="*/ 29 h 129"/>
                <a:gd name="T78" fmla="*/ 52 w 217"/>
                <a:gd name="T79" fmla="*/ 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 h="129">
                  <a:moveTo>
                    <a:pt x="52" y="29"/>
                  </a:moveTo>
                  <a:lnTo>
                    <a:pt x="65" y="29"/>
                  </a:lnTo>
                  <a:lnTo>
                    <a:pt x="64" y="16"/>
                  </a:lnTo>
                  <a:lnTo>
                    <a:pt x="76" y="7"/>
                  </a:lnTo>
                  <a:lnTo>
                    <a:pt x="79" y="4"/>
                  </a:lnTo>
                  <a:lnTo>
                    <a:pt x="83" y="0"/>
                  </a:lnTo>
                  <a:lnTo>
                    <a:pt x="103" y="11"/>
                  </a:lnTo>
                  <a:lnTo>
                    <a:pt x="109" y="26"/>
                  </a:lnTo>
                  <a:lnTo>
                    <a:pt x="135" y="32"/>
                  </a:lnTo>
                  <a:lnTo>
                    <a:pt x="153" y="52"/>
                  </a:lnTo>
                  <a:lnTo>
                    <a:pt x="200" y="81"/>
                  </a:lnTo>
                  <a:lnTo>
                    <a:pt x="214" y="84"/>
                  </a:lnTo>
                  <a:lnTo>
                    <a:pt x="217" y="97"/>
                  </a:lnTo>
                  <a:lnTo>
                    <a:pt x="206" y="93"/>
                  </a:lnTo>
                  <a:lnTo>
                    <a:pt x="203" y="99"/>
                  </a:lnTo>
                  <a:lnTo>
                    <a:pt x="195" y="99"/>
                  </a:lnTo>
                  <a:lnTo>
                    <a:pt x="192" y="115"/>
                  </a:lnTo>
                  <a:lnTo>
                    <a:pt x="176" y="122"/>
                  </a:lnTo>
                  <a:lnTo>
                    <a:pt x="171" y="129"/>
                  </a:lnTo>
                  <a:lnTo>
                    <a:pt x="147" y="122"/>
                  </a:lnTo>
                  <a:lnTo>
                    <a:pt x="146" y="115"/>
                  </a:lnTo>
                  <a:lnTo>
                    <a:pt x="79" y="80"/>
                  </a:lnTo>
                  <a:lnTo>
                    <a:pt x="55" y="83"/>
                  </a:lnTo>
                  <a:lnTo>
                    <a:pt x="35" y="96"/>
                  </a:lnTo>
                  <a:lnTo>
                    <a:pt x="32" y="67"/>
                  </a:lnTo>
                  <a:lnTo>
                    <a:pt x="26" y="64"/>
                  </a:lnTo>
                  <a:lnTo>
                    <a:pt x="20" y="51"/>
                  </a:lnTo>
                  <a:lnTo>
                    <a:pt x="10" y="51"/>
                  </a:lnTo>
                  <a:lnTo>
                    <a:pt x="9" y="45"/>
                  </a:lnTo>
                  <a:lnTo>
                    <a:pt x="10" y="36"/>
                  </a:lnTo>
                  <a:lnTo>
                    <a:pt x="29" y="39"/>
                  </a:lnTo>
                  <a:lnTo>
                    <a:pt x="36" y="32"/>
                  </a:lnTo>
                  <a:lnTo>
                    <a:pt x="16" y="13"/>
                  </a:lnTo>
                  <a:lnTo>
                    <a:pt x="7" y="16"/>
                  </a:lnTo>
                  <a:lnTo>
                    <a:pt x="7" y="29"/>
                  </a:lnTo>
                  <a:lnTo>
                    <a:pt x="0" y="16"/>
                  </a:lnTo>
                  <a:lnTo>
                    <a:pt x="7" y="10"/>
                  </a:lnTo>
                  <a:lnTo>
                    <a:pt x="20" y="8"/>
                  </a:lnTo>
                  <a:lnTo>
                    <a:pt x="44" y="29"/>
                  </a:lnTo>
                  <a:lnTo>
                    <a:pt x="52" y="2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70" name="Freeform 7384"/>
            <p:cNvSpPr>
              <a:spLocks/>
            </p:cNvSpPr>
            <p:nvPr/>
          </p:nvSpPr>
          <p:spPr bwMode="gray">
            <a:xfrm>
              <a:off x="7344643" y="3040111"/>
              <a:ext cx="321464" cy="196138"/>
            </a:xfrm>
            <a:custGeom>
              <a:avLst/>
              <a:gdLst>
                <a:gd name="T0" fmla="*/ 52 w 217"/>
                <a:gd name="T1" fmla="*/ 29 h 129"/>
                <a:gd name="T2" fmla="*/ 65 w 217"/>
                <a:gd name="T3" fmla="*/ 29 h 129"/>
                <a:gd name="T4" fmla="*/ 64 w 217"/>
                <a:gd name="T5" fmla="*/ 16 h 129"/>
                <a:gd name="T6" fmla="*/ 76 w 217"/>
                <a:gd name="T7" fmla="*/ 7 h 129"/>
                <a:gd name="T8" fmla="*/ 79 w 217"/>
                <a:gd name="T9" fmla="*/ 4 h 129"/>
                <a:gd name="T10" fmla="*/ 83 w 217"/>
                <a:gd name="T11" fmla="*/ 0 h 129"/>
                <a:gd name="T12" fmla="*/ 103 w 217"/>
                <a:gd name="T13" fmla="*/ 11 h 129"/>
                <a:gd name="T14" fmla="*/ 109 w 217"/>
                <a:gd name="T15" fmla="*/ 26 h 129"/>
                <a:gd name="T16" fmla="*/ 135 w 217"/>
                <a:gd name="T17" fmla="*/ 32 h 129"/>
                <a:gd name="T18" fmla="*/ 153 w 217"/>
                <a:gd name="T19" fmla="*/ 52 h 129"/>
                <a:gd name="T20" fmla="*/ 200 w 217"/>
                <a:gd name="T21" fmla="*/ 81 h 129"/>
                <a:gd name="T22" fmla="*/ 214 w 217"/>
                <a:gd name="T23" fmla="*/ 84 h 129"/>
                <a:gd name="T24" fmla="*/ 217 w 217"/>
                <a:gd name="T25" fmla="*/ 97 h 129"/>
                <a:gd name="T26" fmla="*/ 206 w 217"/>
                <a:gd name="T27" fmla="*/ 93 h 129"/>
                <a:gd name="T28" fmla="*/ 203 w 217"/>
                <a:gd name="T29" fmla="*/ 99 h 129"/>
                <a:gd name="T30" fmla="*/ 195 w 217"/>
                <a:gd name="T31" fmla="*/ 99 h 129"/>
                <a:gd name="T32" fmla="*/ 192 w 217"/>
                <a:gd name="T33" fmla="*/ 115 h 129"/>
                <a:gd name="T34" fmla="*/ 176 w 217"/>
                <a:gd name="T35" fmla="*/ 122 h 129"/>
                <a:gd name="T36" fmla="*/ 171 w 217"/>
                <a:gd name="T37" fmla="*/ 129 h 129"/>
                <a:gd name="T38" fmla="*/ 147 w 217"/>
                <a:gd name="T39" fmla="*/ 122 h 129"/>
                <a:gd name="T40" fmla="*/ 146 w 217"/>
                <a:gd name="T41" fmla="*/ 115 h 129"/>
                <a:gd name="T42" fmla="*/ 79 w 217"/>
                <a:gd name="T43" fmla="*/ 80 h 129"/>
                <a:gd name="T44" fmla="*/ 55 w 217"/>
                <a:gd name="T45" fmla="*/ 83 h 129"/>
                <a:gd name="T46" fmla="*/ 35 w 217"/>
                <a:gd name="T47" fmla="*/ 96 h 129"/>
                <a:gd name="T48" fmla="*/ 32 w 217"/>
                <a:gd name="T49" fmla="*/ 67 h 129"/>
                <a:gd name="T50" fmla="*/ 26 w 217"/>
                <a:gd name="T51" fmla="*/ 64 h 129"/>
                <a:gd name="T52" fmla="*/ 20 w 217"/>
                <a:gd name="T53" fmla="*/ 51 h 129"/>
                <a:gd name="T54" fmla="*/ 10 w 217"/>
                <a:gd name="T55" fmla="*/ 51 h 129"/>
                <a:gd name="T56" fmla="*/ 9 w 217"/>
                <a:gd name="T57" fmla="*/ 45 h 129"/>
                <a:gd name="T58" fmla="*/ 10 w 217"/>
                <a:gd name="T59" fmla="*/ 36 h 129"/>
                <a:gd name="T60" fmla="*/ 29 w 217"/>
                <a:gd name="T61" fmla="*/ 39 h 129"/>
                <a:gd name="T62" fmla="*/ 36 w 217"/>
                <a:gd name="T63" fmla="*/ 32 h 129"/>
                <a:gd name="T64" fmla="*/ 16 w 217"/>
                <a:gd name="T65" fmla="*/ 13 h 129"/>
                <a:gd name="T66" fmla="*/ 7 w 217"/>
                <a:gd name="T67" fmla="*/ 16 h 129"/>
                <a:gd name="T68" fmla="*/ 7 w 217"/>
                <a:gd name="T69" fmla="*/ 29 h 129"/>
                <a:gd name="T70" fmla="*/ 0 w 217"/>
                <a:gd name="T71" fmla="*/ 16 h 129"/>
                <a:gd name="T72" fmla="*/ 7 w 217"/>
                <a:gd name="T73" fmla="*/ 10 h 129"/>
                <a:gd name="T74" fmla="*/ 20 w 217"/>
                <a:gd name="T75" fmla="*/ 8 h 129"/>
                <a:gd name="T76" fmla="*/ 44 w 217"/>
                <a:gd name="T77" fmla="*/ 29 h 129"/>
                <a:gd name="T78" fmla="*/ 52 w 217"/>
                <a:gd name="T79" fmla="*/ 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7" h="129">
                  <a:moveTo>
                    <a:pt x="52" y="29"/>
                  </a:moveTo>
                  <a:lnTo>
                    <a:pt x="65" y="29"/>
                  </a:lnTo>
                  <a:lnTo>
                    <a:pt x="64" y="16"/>
                  </a:lnTo>
                  <a:lnTo>
                    <a:pt x="76" y="7"/>
                  </a:lnTo>
                  <a:lnTo>
                    <a:pt x="79" y="4"/>
                  </a:lnTo>
                  <a:lnTo>
                    <a:pt x="83" y="0"/>
                  </a:lnTo>
                  <a:lnTo>
                    <a:pt x="103" y="11"/>
                  </a:lnTo>
                  <a:lnTo>
                    <a:pt x="109" y="26"/>
                  </a:lnTo>
                  <a:lnTo>
                    <a:pt x="135" y="32"/>
                  </a:lnTo>
                  <a:lnTo>
                    <a:pt x="153" y="52"/>
                  </a:lnTo>
                  <a:lnTo>
                    <a:pt x="200" y="81"/>
                  </a:lnTo>
                  <a:lnTo>
                    <a:pt x="214" y="84"/>
                  </a:lnTo>
                  <a:lnTo>
                    <a:pt x="217" y="97"/>
                  </a:lnTo>
                  <a:lnTo>
                    <a:pt x="206" y="93"/>
                  </a:lnTo>
                  <a:lnTo>
                    <a:pt x="203" y="99"/>
                  </a:lnTo>
                  <a:lnTo>
                    <a:pt x="195" y="99"/>
                  </a:lnTo>
                  <a:lnTo>
                    <a:pt x="192" y="115"/>
                  </a:lnTo>
                  <a:lnTo>
                    <a:pt x="176" y="122"/>
                  </a:lnTo>
                  <a:lnTo>
                    <a:pt x="171" y="129"/>
                  </a:lnTo>
                  <a:lnTo>
                    <a:pt x="147" y="122"/>
                  </a:lnTo>
                  <a:lnTo>
                    <a:pt x="146" y="115"/>
                  </a:lnTo>
                  <a:lnTo>
                    <a:pt x="79" y="80"/>
                  </a:lnTo>
                  <a:lnTo>
                    <a:pt x="55" y="83"/>
                  </a:lnTo>
                  <a:lnTo>
                    <a:pt x="35" y="96"/>
                  </a:lnTo>
                  <a:lnTo>
                    <a:pt x="32" y="67"/>
                  </a:lnTo>
                  <a:lnTo>
                    <a:pt x="26" y="64"/>
                  </a:lnTo>
                  <a:lnTo>
                    <a:pt x="20" y="51"/>
                  </a:lnTo>
                  <a:lnTo>
                    <a:pt x="10" y="51"/>
                  </a:lnTo>
                  <a:lnTo>
                    <a:pt x="9" y="45"/>
                  </a:lnTo>
                  <a:lnTo>
                    <a:pt x="10" y="36"/>
                  </a:lnTo>
                  <a:lnTo>
                    <a:pt x="29" y="39"/>
                  </a:lnTo>
                  <a:lnTo>
                    <a:pt x="36" y="32"/>
                  </a:lnTo>
                  <a:lnTo>
                    <a:pt x="16" y="13"/>
                  </a:lnTo>
                  <a:lnTo>
                    <a:pt x="7" y="16"/>
                  </a:lnTo>
                  <a:lnTo>
                    <a:pt x="7" y="29"/>
                  </a:lnTo>
                  <a:lnTo>
                    <a:pt x="0" y="16"/>
                  </a:lnTo>
                  <a:lnTo>
                    <a:pt x="7" y="10"/>
                  </a:lnTo>
                  <a:lnTo>
                    <a:pt x="20" y="8"/>
                  </a:lnTo>
                  <a:lnTo>
                    <a:pt x="44" y="29"/>
                  </a:lnTo>
                  <a:lnTo>
                    <a:pt x="52" y="29"/>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71" name="Freeform 7385"/>
            <p:cNvSpPr>
              <a:spLocks/>
            </p:cNvSpPr>
            <p:nvPr/>
          </p:nvSpPr>
          <p:spPr bwMode="gray">
            <a:xfrm>
              <a:off x="6715050" y="2693450"/>
              <a:ext cx="179249" cy="124677"/>
            </a:xfrm>
            <a:custGeom>
              <a:avLst/>
              <a:gdLst>
                <a:gd name="T0" fmla="*/ 6 w 121"/>
                <a:gd name="T1" fmla="*/ 55 h 82"/>
                <a:gd name="T2" fmla="*/ 0 w 121"/>
                <a:gd name="T3" fmla="*/ 67 h 82"/>
                <a:gd name="T4" fmla="*/ 3 w 121"/>
                <a:gd name="T5" fmla="*/ 77 h 82"/>
                <a:gd name="T6" fmla="*/ 34 w 121"/>
                <a:gd name="T7" fmla="*/ 71 h 82"/>
                <a:gd name="T8" fmla="*/ 58 w 121"/>
                <a:gd name="T9" fmla="*/ 80 h 82"/>
                <a:gd name="T10" fmla="*/ 76 w 121"/>
                <a:gd name="T11" fmla="*/ 77 h 82"/>
                <a:gd name="T12" fmla="*/ 95 w 121"/>
                <a:gd name="T13" fmla="*/ 82 h 82"/>
                <a:gd name="T14" fmla="*/ 102 w 121"/>
                <a:gd name="T15" fmla="*/ 70 h 82"/>
                <a:gd name="T16" fmla="*/ 112 w 121"/>
                <a:gd name="T17" fmla="*/ 68 h 82"/>
                <a:gd name="T18" fmla="*/ 102 w 121"/>
                <a:gd name="T19" fmla="*/ 52 h 82"/>
                <a:gd name="T20" fmla="*/ 115 w 121"/>
                <a:gd name="T21" fmla="*/ 52 h 82"/>
                <a:gd name="T22" fmla="*/ 121 w 121"/>
                <a:gd name="T23" fmla="*/ 45 h 82"/>
                <a:gd name="T24" fmla="*/ 110 w 121"/>
                <a:gd name="T25" fmla="*/ 41 h 82"/>
                <a:gd name="T26" fmla="*/ 95 w 121"/>
                <a:gd name="T27" fmla="*/ 25 h 82"/>
                <a:gd name="T28" fmla="*/ 93 w 121"/>
                <a:gd name="T29" fmla="*/ 10 h 82"/>
                <a:gd name="T30" fmla="*/ 57 w 121"/>
                <a:gd name="T31" fmla="*/ 0 h 82"/>
                <a:gd name="T32" fmla="*/ 39 w 121"/>
                <a:gd name="T33" fmla="*/ 10 h 82"/>
                <a:gd name="T34" fmla="*/ 38 w 121"/>
                <a:gd name="T35" fmla="*/ 19 h 82"/>
                <a:gd name="T36" fmla="*/ 28 w 121"/>
                <a:gd name="T37" fmla="*/ 22 h 82"/>
                <a:gd name="T38" fmla="*/ 29 w 121"/>
                <a:gd name="T39" fmla="*/ 33 h 82"/>
                <a:gd name="T40" fmla="*/ 0 w 121"/>
                <a:gd name="T41" fmla="*/ 36 h 82"/>
                <a:gd name="T42" fmla="*/ 6 w 121"/>
                <a:gd name="T43" fmla="*/ 5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82">
                  <a:moveTo>
                    <a:pt x="6" y="55"/>
                  </a:moveTo>
                  <a:lnTo>
                    <a:pt x="0" y="67"/>
                  </a:lnTo>
                  <a:lnTo>
                    <a:pt x="3" y="77"/>
                  </a:lnTo>
                  <a:lnTo>
                    <a:pt x="34" y="71"/>
                  </a:lnTo>
                  <a:lnTo>
                    <a:pt x="58" y="80"/>
                  </a:lnTo>
                  <a:lnTo>
                    <a:pt x="76" y="77"/>
                  </a:lnTo>
                  <a:lnTo>
                    <a:pt x="95" y="82"/>
                  </a:lnTo>
                  <a:lnTo>
                    <a:pt x="102" y="70"/>
                  </a:lnTo>
                  <a:lnTo>
                    <a:pt x="112" y="68"/>
                  </a:lnTo>
                  <a:lnTo>
                    <a:pt x="102" y="52"/>
                  </a:lnTo>
                  <a:lnTo>
                    <a:pt x="115" y="52"/>
                  </a:lnTo>
                  <a:lnTo>
                    <a:pt x="121" y="45"/>
                  </a:lnTo>
                  <a:lnTo>
                    <a:pt x="110" y="41"/>
                  </a:lnTo>
                  <a:lnTo>
                    <a:pt x="95" y="25"/>
                  </a:lnTo>
                  <a:lnTo>
                    <a:pt x="93" y="10"/>
                  </a:lnTo>
                  <a:lnTo>
                    <a:pt x="57" y="0"/>
                  </a:lnTo>
                  <a:lnTo>
                    <a:pt x="39" y="10"/>
                  </a:lnTo>
                  <a:lnTo>
                    <a:pt x="38" y="19"/>
                  </a:lnTo>
                  <a:lnTo>
                    <a:pt x="28" y="22"/>
                  </a:lnTo>
                  <a:lnTo>
                    <a:pt x="29" y="33"/>
                  </a:lnTo>
                  <a:lnTo>
                    <a:pt x="0" y="36"/>
                  </a:lnTo>
                  <a:lnTo>
                    <a:pt x="6" y="5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72" name="Freeform 7386"/>
            <p:cNvSpPr>
              <a:spLocks/>
            </p:cNvSpPr>
            <p:nvPr/>
          </p:nvSpPr>
          <p:spPr bwMode="gray">
            <a:xfrm>
              <a:off x="6715050" y="2693450"/>
              <a:ext cx="179249" cy="124677"/>
            </a:xfrm>
            <a:custGeom>
              <a:avLst/>
              <a:gdLst>
                <a:gd name="T0" fmla="*/ 6 w 121"/>
                <a:gd name="T1" fmla="*/ 55 h 82"/>
                <a:gd name="T2" fmla="*/ 0 w 121"/>
                <a:gd name="T3" fmla="*/ 67 h 82"/>
                <a:gd name="T4" fmla="*/ 3 w 121"/>
                <a:gd name="T5" fmla="*/ 77 h 82"/>
                <a:gd name="T6" fmla="*/ 34 w 121"/>
                <a:gd name="T7" fmla="*/ 71 h 82"/>
                <a:gd name="T8" fmla="*/ 58 w 121"/>
                <a:gd name="T9" fmla="*/ 80 h 82"/>
                <a:gd name="T10" fmla="*/ 76 w 121"/>
                <a:gd name="T11" fmla="*/ 77 h 82"/>
                <a:gd name="T12" fmla="*/ 95 w 121"/>
                <a:gd name="T13" fmla="*/ 82 h 82"/>
                <a:gd name="T14" fmla="*/ 102 w 121"/>
                <a:gd name="T15" fmla="*/ 70 h 82"/>
                <a:gd name="T16" fmla="*/ 112 w 121"/>
                <a:gd name="T17" fmla="*/ 68 h 82"/>
                <a:gd name="T18" fmla="*/ 102 w 121"/>
                <a:gd name="T19" fmla="*/ 52 h 82"/>
                <a:gd name="T20" fmla="*/ 115 w 121"/>
                <a:gd name="T21" fmla="*/ 52 h 82"/>
                <a:gd name="T22" fmla="*/ 121 w 121"/>
                <a:gd name="T23" fmla="*/ 45 h 82"/>
                <a:gd name="T24" fmla="*/ 110 w 121"/>
                <a:gd name="T25" fmla="*/ 41 h 82"/>
                <a:gd name="T26" fmla="*/ 95 w 121"/>
                <a:gd name="T27" fmla="*/ 25 h 82"/>
                <a:gd name="T28" fmla="*/ 93 w 121"/>
                <a:gd name="T29" fmla="*/ 10 h 82"/>
                <a:gd name="T30" fmla="*/ 57 w 121"/>
                <a:gd name="T31" fmla="*/ 0 h 82"/>
                <a:gd name="T32" fmla="*/ 39 w 121"/>
                <a:gd name="T33" fmla="*/ 10 h 82"/>
                <a:gd name="T34" fmla="*/ 38 w 121"/>
                <a:gd name="T35" fmla="*/ 19 h 82"/>
                <a:gd name="T36" fmla="*/ 28 w 121"/>
                <a:gd name="T37" fmla="*/ 22 h 82"/>
                <a:gd name="T38" fmla="*/ 29 w 121"/>
                <a:gd name="T39" fmla="*/ 33 h 82"/>
                <a:gd name="T40" fmla="*/ 0 w 121"/>
                <a:gd name="T41" fmla="*/ 36 h 82"/>
                <a:gd name="T42" fmla="*/ 6 w 121"/>
                <a:gd name="T43" fmla="*/ 5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82">
                  <a:moveTo>
                    <a:pt x="6" y="55"/>
                  </a:moveTo>
                  <a:lnTo>
                    <a:pt x="0" y="67"/>
                  </a:lnTo>
                  <a:lnTo>
                    <a:pt x="3" y="77"/>
                  </a:lnTo>
                  <a:lnTo>
                    <a:pt x="34" y="71"/>
                  </a:lnTo>
                  <a:lnTo>
                    <a:pt x="58" y="80"/>
                  </a:lnTo>
                  <a:lnTo>
                    <a:pt x="76" y="77"/>
                  </a:lnTo>
                  <a:lnTo>
                    <a:pt x="95" y="82"/>
                  </a:lnTo>
                  <a:lnTo>
                    <a:pt x="102" y="70"/>
                  </a:lnTo>
                  <a:lnTo>
                    <a:pt x="112" y="68"/>
                  </a:lnTo>
                  <a:lnTo>
                    <a:pt x="102" y="52"/>
                  </a:lnTo>
                  <a:lnTo>
                    <a:pt x="115" y="52"/>
                  </a:lnTo>
                  <a:lnTo>
                    <a:pt x="121" y="45"/>
                  </a:lnTo>
                  <a:lnTo>
                    <a:pt x="110" y="41"/>
                  </a:lnTo>
                  <a:lnTo>
                    <a:pt x="95" y="25"/>
                  </a:lnTo>
                  <a:lnTo>
                    <a:pt x="93" y="10"/>
                  </a:lnTo>
                  <a:lnTo>
                    <a:pt x="57" y="0"/>
                  </a:lnTo>
                  <a:lnTo>
                    <a:pt x="39" y="10"/>
                  </a:lnTo>
                  <a:lnTo>
                    <a:pt x="38" y="19"/>
                  </a:lnTo>
                  <a:lnTo>
                    <a:pt x="28" y="22"/>
                  </a:lnTo>
                  <a:lnTo>
                    <a:pt x="29" y="33"/>
                  </a:lnTo>
                  <a:lnTo>
                    <a:pt x="0" y="36"/>
                  </a:lnTo>
                  <a:lnTo>
                    <a:pt x="6" y="5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73" name="Freeform 7387"/>
            <p:cNvSpPr>
              <a:spLocks/>
            </p:cNvSpPr>
            <p:nvPr/>
          </p:nvSpPr>
          <p:spPr bwMode="gray">
            <a:xfrm>
              <a:off x="6704680" y="2611347"/>
              <a:ext cx="81476" cy="45614"/>
            </a:xfrm>
            <a:custGeom>
              <a:avLst/>
              <a:gdLst>
                <a:gd name="T0" fmla="*/ 13 w 55"/>
                <a:gd name="T1" fmla="*/ 28 h 30"/>
                <a:gd name="T2" fmla="*/ 11 w 55"/>
                <a:gd name="T3" fmla="*/ 20 h 30"/>
                <a:gd name="T4" fmla="*/ 6 w 55"/>
                <a:gd name="T5" fmla="*/ 20 h 30"/>
                <a:gd name="T6" fmla="*/ 0 w 55"/>
                <a:gd name="T7" fmla="*/ 6 h 30"/>
                <a:gd name="T8" fmla="*/ 29 w 55"/>
                <a:gd name="T9" fmla="*/ 0 h 30"/>
                <a:gd name="T10" fmla="*/ 55 w 55"/>
                <a:gd name="T11" fmla="*/ 1 h 30"/>
                <a:gd name="T12" fmla="*/ 54 w 55"/>
                <a:gd name="T13" fmla="*/ 9 h 30"/>
                <a:gd name="T14" fmla="*/ 42 w 55"/>
                <a:gd name="T15" fmla="*/ 11 h 30"/>
                <a:gd name="T16" fmla="*/ 54 w 55"/>
                <a:gd name="T17" fmla="*/ 25 h 30"/>
                <a:gd name="T18" fmla="*/ 51 w 55"/>
                <a:gd name="T19" fmla="*/ 30 h 30"/>
                <a:gd name="T20" fmla="*/ 22 w 55"/>
                <a:gd name="T21" fmla="*/ 25 h 30"/>
                <a:gd name="T22" fmla="*/ 13 w 55"/>
                <a:gd name="T23"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0">
                  <a:moveTo>
                    <a:pt x="13" y="28"/>
                  </a:moveTo>
                  <a:lnTo>
                    <a:pt x="11" y="20"/>
                  </a:lnTo>
                  <a:lnTo>
                    <a:pt x="6" y="20"/>
                  </a:lnTo>
                  <a:lnTo>
                    <a:pt x="0" y="6"/>
                  </a:lnTo>
                  <a:lnTo>
                    <a:pt x="29" y="0"/>
                  </a:lnTo>
                  <a:lnTo>
                    <a:pt x="55" y="1"/>
                  </a:lnTo>
                  <a:lnTo>
                    <a:pt x="54" y="9"/>
                  </a:lnTo>
                  <a:lnTo>
                    <a:pt x="42" y="11"/>
                  </a:lnTo>
                  <a:lnTo>
                    <a:pt x="54" y="25"/>
                  </a:lnTo>
                  <a:lnTo>
                    <a:pt x="51" y="30"/>
                  </a:lnTo>
                  <a:lnTo>
                    <a:pt x="22" y="25"/>
                  </a:lnTo>
                  <a:lnTo>
                    <a:pt x="13" y="2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74" name="Freeform 7388"/>
            <p:cNvSpPr>
              <a:spLocks/>
            </p:cNvSpPr>
            <p:nvPr/>
          </p:nvSpPr>
          <p:spPr bwMode="gray">
            <a:xfrm>
              <a:off x="6704680" y="2611347"/>
              <a:ext cx="81476" cy="45614"/>
            </a:xfrm>
            <a:custGeom>
              <a:avLst/>
              <a:gdLst>
                <a:gd name="T0" fmla="*/ 13 w 55"/>
                <a:gd name="T1" fmla="*/ 28 h 30"/>
                <a:gd name="T2" fmla="*/ 11 w 55"/>
                <a:gd name="T3" fmla="*/ 20 h 30"/>
                <a:gd name="T4" fmla="*/ 6 w 55"/>
                <a:gd name="T5" fmla="*/ 20 h 30"/>
                <a:gd name="T6" fmla="*/ 0 w 55"/>
                <a:gd name="T7" fmla="*/ 6 h 30"/>
                <a:gd name="T8" fmla="*/ 29 w 55"/>
                <a:gd name="T9" fmla="*/ 0 h 30"/>
                <a:gd name="T10" fmla="*/ 55 w 55"/>
                <a:gd name="T11" fmla="*/ 1 h 30"/>
                <a:gd name="T12" fmla="*/ 54 w 55"/>
                <a:gd name="T13" fmla="*/ 9 h 30"/>
                <a:gd name="T14" fmla="*/ 42 w 55"/>
                <a:gd name="T15" fmla="*/ 11 h 30"/>
                <a:gd name="T16" fmla="*/ 54 w 55"/>
                <a:gd name="T17" fmla="*/ 25 h 30"/>
                <a:gd name="T18" fmla="*/ 51 w 55"/>
                <a:gd name="T19" fmla="*/ 30 h 30"/>
                <a:gd name="T20" fmla="*/ 22 w 55"/>
                <a:gd name="T21" fmla="*/ 25 h 30"/>
                <a:gd name="T22" fmla="*/ 13 w 55"/>
                <a:gd name="T23"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0">
                  <a:moveTo>
                    <a:pt x="13" y="28"/>
                  </a:moveTo>
                  <a:lnTo>
                    <a:pt x="11" y="20"/>
                  </a:lnTo>
                  <a:lnTo>
                    <a:pt x="6" y="20"/>
                  </a:lnTo>
                  <a:lnTo>
                    <a:pt x="0" y="6"/>
                  </a:lnTo>
                  <a:lnTo>
                    <a:pt x="29" y="0"/>
                  </a:lnTo>
                  <a:lnTo>
                    <a:pt x="55" y="1"/>
                  </a:lnTo>
                  <a:lnTo>
                    <a:pt x="54" y="9"/>
                  </a:lnTo>
                  <a:lnTo>
                    <a:pt x="42" y="11"/>
                  </a:lnTo>
                  <a:lnTo>
                    <a:pt x="54" y="25"/>
                  </a:lnTo>
                  <a:lnTo>
                    <a:pt x="51" y="30"/>
                  </a:lnTo>
                  <a:lnTo>
                    <a:pt x="22" y="25"/>
                  </a:lnTo>
                  <a:lnTo>
                    <a:pt x="13" y="2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75" name="Freeform 7389"/>
            <p:cNvSpPr>
              <a:spLocks/>
            </p:cNvSpPr>
            <p:nvPr/>
          </p:nvSpPr>
          <p:spPr bwMode="gray">
            <a:xfrm>
              <a:off x="6661720" y="2649357"/>
              <a:ext cx="137770" cy="59297"/>
            </a:xfrm>
            <a:custGeom>
              <a:avLst/>
              <a:gdLst>
                <a:gd name="T0" fmla="*/ 0 w 93"/>
                <a:gd name="T1" fmla="*/ 32 h 39"/>
                <a:gd name="T2" fmla="*/ 1 w 93"/>
                <a:gd name="T3" fmla="*/ 20 h 39"/>
                <a:gd name="T4" fmla="*/ 8 w 93"/>
                <a:gd name="T5" fmla="*/ 7 h 39"/>
                <a:gd name="T6" fmla="*/ 19 w 93"/>
                <a:gd name="T7" fmla="*/ 5 h 39"/>
                <a:gd name="T8" fmla="*/ 36 w 93"/>
                <a:gd name="T9" fmla="*/ 17 h 39"/>
                <a:gd name="T10" fmla="*/ 43 w 93"/>
                <a:gd name="T11" fmla="*/ 13 h 39"/>
                <a:gd name="T12" fmla="*/ 42 w 93"/>
                <a:gd name="T13" fmla="*/ 3 h 39"/>
                <a:gd name="T14" fmla="*/ 51 w 93"/>
                <a:gd name="T15" fmla="*/ 0 h 39"/>
                <a:gd name="T16" fmla="*/ 80 w 93"/>
                <a:gd name="T17" fmla="*/ 5 h 39"/>
                <a:gd name="T18" fmla="*/ 93 w 93"/>
                <a:gd name="T19" fmla="*/ 29 h 39"/>
                <a:gd name="T20" fmla="*/ 75 w 93"/>
                <a:gd name="T21" fmla="*/ 39 h 39"/>
                <a:gd name="T22" fmla="*/ 49 w 93"/>
                <a:gd name="T23" fmla="*/ 26 h 39"/>
                <a:gd name="T24" fmla="*/ 14 w 93"/>
                <a:gd name="T25" fmla="*/ 26 h 39"/>
                <a:gd name="T26" fmla="*/ 0 w 93"/>
                <a:gd name="T27"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39">
                  <a:moveTo>
                    <a:pt x="0" y="32"/>
                  </a:moveTo>
                  <a:lnTo>
                    <a:pt x="1" y="20"/>
                  </a:lnTo>
                  <a:lnTo>
                    <a:pt x="8" y="7"/>
                  </a:lnTo>
                  <a:lnTo>
                    <a:pt x="19" y="5"/>
                  </a:lnTo>
                  <a:lnTo>
                    <a:pt x="36" y="17"/>
                  </a:lnTo>
                  <a:lnTo>
                    <a:pt x="43" y="13"/>
                  </a:lnTo>
                  <a:lnTo>
                    <a:pt x="42" y="3"/>
                  </a:lnTo>
                  <a:lnTo>
                    <a:pt x="51" y="0"/>
                  </a:lnTo>
                  <a:lnTo>
                    <a:pt x="80" y="5"/>
                  </a:lnTo>
                  <a:lnTo>
                    <a:pt x="93" y="29"/>
                  </a:lnTo>
                  <a:lnTo>
                    <a:pt x="75" y="39"/>
                  </a:lnTo>
                  <a:lnTo>
                    <a:pt x="49" y="26"/>
                  </a:lnTo>
                  <a:lnTo>
                    <a:pt x="14" y="26"/>
                  </a:lnTo>
                  <a:lnTo>
                    <a:pt x="0" y="3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76" name="Freeform 7390"/>
            <p:cNvSpPr>
              <a:spLocks/>
            </p:cNvSpPr>
            <p:nvPr/>
          </p:nvSpPr>
          <p:spPr bwMode="gray">
            <a:xfrm>
              <a:off x="6661720" y="2649357"/>
              <a:ext cx="137770" cy="59297"/>
            </a:xfrm>
            <a:custGeom>
              <a:avLst/>
              <a:gdLst>
                <a:gd name="T0" fmla="*/ 0 w 93"/>
                <a:gd name="T1" fmla="*/ 32 h 39"/>
                <a:gd name="T2" fmla="*/ 1 w 93"/>
                <a:gd name="T3" fmla="*/ 20 h 39"/>
                <a:gd name="T4" fmla="*/ 8 w 93"/>
                <a:gd name="T5" fmla="*/ 7 h 39"/>
                <a:gd name="T6" fmla="*/ 19 w 93"/>
                <a:gd name="T7" fmla="*/ 5 h 39"/>
                <a:gd name="T8" fmla="*/ 36 w 93"/>
                <a:gd name="T9" fmla="*/ 17 h 39"/>
                <a:gd name="T10" fmla="*/ 43 w 93"/>
                <a:gd name="T11" fmla="*/ 13 h 39"/>
                <a:gd name="T12" fmla="*/ 42 w 93"/>
                <a:gd name="T13" fmla="*/ 3 h 39"/>
                <a:gd name="T14" fmla="*/ 51 w 93"/>
                <a:gd name="T15" fmla="*/ 0 h 39"/>
                <a:gd name="T16" fmla="*/ 80 w 93"/>
                <a:gd name="T17" fmla="*/ 5 h 39"/>
                <a:gd name="T18" fmla="*/ 93 w 93"/>
                <a:gd name="T19" fmla="*/ 29 h 39"/>
                <a:gd name="T20" fmla="*/ 75 w 93"/>
                <a:gd name="T21" fmla="*/ 39 h 39"/>
                <a:gd name="T22" fmla="*/ 49 w 93"/>
                <a:gd name="T23" fmla="*/ 26 h 39"/>
                <a:gd name="T24" fmla="*/ 14 w 93"/>
                <a:gd name="T25" fmla="*/ 26 h 39"/>
                <a:gd name="T26" fmla="*/ 0 w 93"/>
                <a:gd name="T27"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39">
                  <a:moveTo>
                    <a:pt x="0" y="32"/>
                  </a:moveTo>
                  <a:lnTo>
                    <a:pt x="1" y="20"/>
                  </a:lnTo>
                  <a:lnTo>
                    <a:pt x="8" y="7"/>
                  </a:lnTo>
                  <a:lnTo>
                    <a:pt x="19" y="5"/>
                  </a:lnTo>
                  <a:lnTo>
                    <a:pt x="36" y="17"/>
                  </a:lnTo>
                  <a:lnTo>
                    <a:pt x="43" y="13"/>
                  </a:lnTo>
                  <a:lnTo>
                    <a:pt x="42" y="3"/>
                  </a:lnTo>
                  <a:lnTo>
                    <a:pt x="51" y="0"/>
                  </a:lnTo>
                  <a:lnTo>
                    <a:pt x="80" y="5"/>
                  </a:lnTo>
                  <a:lnTo>
                    <a:pt x="93" y="29"/>
                  </a:lnTo>
                  <a:lnTo>
                    <a:pt x="75" y="39"/>
                  </a:lnTo>
                  <a:lnTo>
                    <a:pt x="49" y="26"/>
                  </a:lnTo>
                  <a:lnTo>
                    <a:pt x="14" y="26"/>
                  </a:lnTo>
                  <a:lnTo>
                    <a:pt x="0" y="3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77" name="Freeform 7391"/>
            <p:cNvSpPr>
              <a:spLocks/>
            </p:cNvSpPr>
            <p:nvPr/>
          </p:nvSpPr>
          <p:spPr bwMode="gray">
            <a:xfrm>
              <a:off x="6661720" y="2688889"/>
              <a:ext cx="111105" cy="59297"/>
            </a:xfrm>
            <a:custGeom>
              <a:avLst/>
              <a:gdLst>
                <a:gd name="T0" fmla="*/ 36 w 75"/>
                <a:gd name="T1" fmla="*/ 39 h 39"/>
                <a:gd name="T2" fmla="*/ 26 w 75"/>
                <a:gd name="T3" fmla="*/ 33 h 39"/>
                <a:gd name="T4" fmla="*/ 23 w 75"/>
                <a:gd name="T5" fmla="*/ 23 h 39"/>
                <a:gd name="T6" fmla="*/ 0 w 75"/>
                <a:gd name="T7" fmla="*/ 22 h 39"/>
                <a:gd name="T8" fmla="*/ 0 w 75"/>
                <a:gd name="T9" fmla="*/ 6 h 39"/>
                <a:gd name="T10" fmla="*/ 14 w 75"/>
                <a:gd name="T11" fmla="*/ 0 h 39"/>
                <a:gd name="T12" fmla="*/ 49 w 75"/>
                <a:gd name="T13" fmla="*/ 0 h 39"/>
                <a:gd name="T14" fmla="*/ 75 w 75"/>
                <a:gd name="T15" fmla="*/ 13 h 39"/>
                <a:gd name="T16" fmla="*/ 74 w 75"/>
                <a:gd name="T17" fmla="*/ 22 h 39"/>
                <a:gd name="T18" fmla="*/ 64 w 75"/>
                <a:gd name="T19" fmla="*/ 25 h 39"/>
                <a:gd name="T20" fmla="*/ 65 w 75"/>
                <a:gd name="T21" fmla="*/ 36 h 39"/>
                <a:gd name="T22" fmla="*/ 36 w 75"/>
                <a:gd name="T2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9">
                  <a:moveTo>
                    <a:pt x="36" y="39"/>
                  </a:moveTo>
                  <a:lnTo>
                    <a:pt x="26" y="33"/>
                  </a:lnTo>
                  <a:lnTo>
                    <a:pt x="23" y="23"/>
                  </a:lnTo>
                  <a:lnTo>
                    <a:pt x="0" y="22"/>
                  </a:lnTo>
                  <a:lnTo>
                    <a:pt x="0" y="6"/>
                  </a:lnTo>
                  <a:lnTo>
                    <a:pt x="14" y="0"/>
                  </a:lnTo>
                  <a:lnTo>
                    <a:pt x="49" y="0"/>
                  </a:lnTo>
                  <a:lnTo>
                    <a:pt x="75" y="13"/>
                  </a:lnTo>
                  <a:lnTo>
                    <a:pt x="74" y="22"/>
                  </a:lnTo>
                  <a:lnTo>
                    <a:pt x="64" y="25"/>
                  </a:lnTo>
                  <a:lnTo>
                    <a:pt x="65" y="36"/>
                  </a:lnTo>
                  <a:lnTo>
                    <a:pt x="36" y="3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78" name="Freeform 7392"/>
            <p:cNvSpPr>
              <a:spLocks/>
            </p:cNvSpPr>
            <p:nvPr/>
          </p:nvSpPr>
          <p:spPr bwMode="gray">
            <a:xfrm>
              <a:off x="6661720" y="2688889"/>
              <a:ext cx="111105" cy="59297"/>
            </a:xfrm>
            <a:custGeom>
              <a:avLst/>
              <a:gdLst>
                <a:gd name="T0" fmla="*/ 36 w 75"/>
                <a:gd name="T1" fmla="*/ 39 h 39"/>
                <a:gd name="T2" fmla="*/ 26 w 75"/>
                <a:gd name="T3" fmla="*/ 33 h 39"/>
                <a:gd name="T4" fmla="*/ 23 w 75"/>
                <a:gd name="T5" fmla="*/ 23 h 39"/>
                <a:gd name="T6" fmla="*/ 0 w 75"/>
                <a:gd name="T7" fmla="*/ 22 h 39"/>
                <a:gd name="T8" fmla="*/ 0 w 75"/>
                <a:gd name="T9" fmla="*/ 6 h 39"/>
                <a:gd name="T10" fmla="*/ 14 w 75"/>
                <a:gd name="T11" fmla="*/ 0 h 39"/>
                <a:gd name="T12" fmla="*/ 49 w 75"/>
                <a:gd name="T13" fmla="*/ 0 h 39"/>
                <a:gd name="T14" fmla="*/ 75 w 75"/>
                <a:gd name="T15" fmla="*/ 13 h 39"/>
                <a:gd name="T16" fmla="*/ 74 w 75"/>
                <a:gd name="T17" fmla="*/ 22 h 39"/>
                <a:gd name="T18" fmla="*/ 64 w 75"/>
                <a:gd name="T19" fmla="*/ 25 h 39"/>
                <a:gd name="T20" fmla="*/ 65 w 75"/>
                <a:gd name="T21" fmla="*/ 36 h 39"/>
                <a:gd name="T22" fmla="*/ 36 w 75"/>
                <a:gd name="T2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9">
                  <a:moveTo>
                    <a:pt x="36" y="39"/>
                  </a:moveTo>
                  <a:lnTo>
                    <a:pt x="26" y="33"/>
                  </a:lnTo>
                  <a:lnTo>
                    <a:pt x="23" y="23"/>
                  </a:lnTo>
                  <a:lnTo>
                    <a:pt x="0" y="22"/>
                  </a:lnTo>
                  <a:lnTo>
                    <a:pt x="0" y="6"/>
                  </a:lnTo>
                  <a:lnTo>
                    <a:pt x="14" y="0"/>
                  </a:lnTo>
                  <a:lnTo>
                    <a:pt x="49" y="0"/>
                  </a:lnTo>
                  <a:lnTo>
                    <a:pt x="75" y="13"/>
                  </a:lnTo>
                  <a:lnTo>
                    <a:pt x="74" y="22"/>
                  </a:lnTo>
                  <a:lnTo>
                    <a:pt x="64" y="25"/>
                  </a:lnTo>
                  <a:lnTo>
                    <a:pt x="65" y="36"/>
                  </a:lnTo>
                  <a:lnTo>
                    <a:pt x="36" y="39"/>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79" name="Freeform 7393"/>
            <p:cNvSpPr>
              <a:spLocks/>
            </p:cNvSpPr>
            <p:nvPr/>
          </p:nvSpPr>
          <p:spPr bwMode="gray">
            <a:xfrm>
              <a:off x="6638016" y="2722339"/>
              <a:ext cx="62218" cy="16725"/>
            </a:xfrm>
            <a:custGeom>
              <a:avLst/>
              <a:gdLst>
                <a:gd name="T0" fmla="*/ 0 w 42"/>
                <a:gd name="T1" fmla="*/ 10 h 11"/>
                <a:gd name="T2" fmla="*/ 42 w 42"/>
                <a:gd name="T3" fmla="*/ 11 h 11"/>
                <a:gd name="T4" fmla="*/ 39 w 42"/>
                <a:gd name="T5" fmla="*/ 1 h 11"/>
                <a:gd name="T6" fmla="*/ 16 w 42"/>
                <a:gd name="T7" fmla="*/ 0 h 11"/>
                <a:gd name="T8" fmla="*/ 0 w 42"/>
                <a:gd name="T9" fmla="*/ 10 h 11"/>
              </a:gdLst>
              <a:ahLst/>
              <a:cxnLst>
                <a:cxn ang="0">
                  <a:pos x="T0" y="T1"/>
                </a:cxn>
                <a:cxn ang="0">
                  <a:pos x="T2" y="T3"/>
                </a:cxn>
                <a:cxn ang="0">
                  <a:pos x="T4" y="T5"/>
                </a:cxn>
                <a:cxn ang="0">
                  <a:pos x="T6" y="T7"/>
                </a:cxn>
                <a:cxn ang="0">
                  <a:pos x="T8" y="T9"/>
                </a:cxn>
              </a:cxnLst>
              <a:rect l="0" t="0" r="r" b="b"/>
              <a:pathLst>
                <a:path w="42" h="11">
                  <a:moveTo>
                    <a:pt x="0" y="10"/>
                  </a:moveTo>
                  <a:lnTo>
                    <a:pt x="42" y="11"/>
                  </a:lnTo>
                  <a:lnTo>
                    <a:pt x="39" y="1"/>
                  </a:lnTo>
                  <a:lnTo>
                    <a:pt x="16" y="0"/>
                  </a:lnTo>
                  <a:lnTo>
                    <a:pt x="0" y="1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80" name="Freeform 7395"/>
            <p:cNvSpPr>
              <a:spLocks/>
            </p:cNvSpPr>
            <p:nvPr/>
          </p:nvSpPr>
          <p:spPr bwMode="gray">
            <a:xfrm>
              <a:off x="6786157" y="2892628"/>
              <a:ext cx="74069" cy="72981"/>
            </a:xfrm>
            <a:custGeom>
              <a:avLst/>
              <a:gdLst>
                <a:gd name="T0" fmla="*/ 29 w 50"/>
                <a:gd name="T1" fmla="*/ 48 h 48"/>
                <a:gd name="T2" fmla="*/ 24 w 50"/>
                <a:gd name="T3" fmla="*/ 26 h 48"/>
                <a:gd name="T4" fmla="*/ 6 w 50"/>
                <a:gd name="T5" fmla="*/ 6 h 48"/>
                <a:gd name="T6" fmla="*/ 0 w 50"/>
                <a:gd name="T7" fmla="*/ 3 h 48"/>
                <a:gd name="T8" fmla="*/ 12 w 50"/>
                <a:gd name="T9" fmla="*/ 0 h 48"/>
                <a:gd name="T10" fmla="*/ 35 w 50"/>
                <a:gd name="T11" fmla="*/ 7 h 48"/>
                <a:gd name="T12" fmla="*/ 37 w 50"/>
                <a:gd name="T13" fmla="*/ 15 h 48"/>
                <a:gd name="T14" fmla="*/ 50 w 50"/>
                <a:gd name="T15" fmla="*/ 29 h 48"/>
                <a:gd name="T16" fmla="*/ 50 w 50"/>
                <a:gd name="T17" fmla="*/ 35 h 48"/>
                <a:gd name="T18" fmla="*/ 38 w 50"/>
                <a:gd name="T19" fmla="*/ 35 h 48"/>
                <a:gd name="T20" fmla="*/ 29 w 50"/>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9" y="48"/>
                  </a:moveTo>
                  <a:lnTo>
                    <a:pt x="24" y="26"/>
                  </a:lnTo>
                  <a:lnTo>
                    <a:pt x="6" y="6"/>
                  </a:lnTo>
                  <a:lnTo>
                    <a:pt x="0" y="3"/>
                  </a:lnTo>
                  <a:lnTo>
                    <a:pt x="12" y="0"/>
                  </a:lnTo>
                  <a:lnTo>
                    <a:pt x="35" y="7"/>
                  </a:lnTo>
                  <a:lnTo>
                    <a:pt x="37" y="15"/>
                  </a:lnTo>
                  <a:lnTo>
                    <a:pt x="50" y="29"/>
                  </a:lnTo>
                  <a:lnTo>
                    <a:pt x="50" y="35"/>
                  </a:lnTo>
                  <a:lnTo>
                    <a:pt x="38" y="35"/>
                  </a:lnTo>
                  <a:lnTo>
                    <a:pt x="29" y="4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81" name="Freeform 7396"/>
            <p:cNvSpPr>
              <a:spLocks/>
            </p:cNvSpPr>
            <p:nvPr/>
          </p:nvSpPr>
          <p:spPr bwMode="gray">
            <a:xfrm>
              <a:off x="6786157" y="2892628"/>
              <a:ext cx="74069" cy="72981"/>
            </a:xfrm>
            <a:custGeom>
              <a:avLst/>
              <a:gdLst>
                <a:gd name="T0" fmla="*/ 29 w 50"/>
                <a:gd name="T1" fmla="*/ 48 h 48"/>
                <a:gd name="T2" fmla="*/ 24 w 50"/>
                <a:gd name="T3" fmla="*/ 26 h 48"/>
                <a:gd name="T4" fmla="*/ 6 w 50"/>
                <a:gd name="T5" fmla="*/ 6 h 48"/>
                <a:gd name="T6" fmla="*/ 0 w 50"/>
                <a:gd name="T7" fmla="*/ 3 h 48"/>
                <a:gd name="T8" fmla="*/ 12 w 50"/>
                <a:gd name="T9" fmla="*/ 0 h 48"/>
                <a:gd name="T10" fmla="*/ 35 w 50"/>
                <a:gd name="T11" fmla="*/ 7 h 48"/>
                <a:gd name="T12" fmla="*/ 37 w 50"/>
                <a:gd name="T13" fmla="*/ 15 h 48"/>
                <a:gd name="T14" fmla="*/ 50 w 50"/>
                <a:gd name="T15" fmla="*/ 29 h 48"/>
                <a:gd name="T16" fmla="*/ 50 w 50"/>
                <a:gd name="T17" fmla="*/ 35 h 48"/>
                <a:gd name="T18" fmla="*/ 38 w 50"/>
                <a:gd name="T19" fmla="*/ 35 h 48"/>
                <a:gd name="T20" fmla="*/ 29 w 50"/>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9" y="48"/>
                  </a:moveTo>
                  <a:lnTo>
                    <a:pt x="24" y="26"/>
                  </a:lnTo>
                  <a:lnTo>
                    <a:pt x="6" y="6"/>
                  </a:lnTo>
                  <a:lnTo>
                    <a:pt x="0" y="3"/>
                  </a:lnTo>
                  <a:lnTo>
                    <a:pt x="12" y="0"/>
                  </a:lnTo>
                  <a:lnTo>
                    <a:pt x="35" y="7"/>
                  </a:lnTo>
                  <a:lnTo>
                    <a:pt x="37" y="15"/>
                  </a:lnTo>
                  <a:lnTo>
                    <a:pt x="50" y="29"/>
                  </a:lnTo>
                  <a:lnTo>
                    <a:pt x="50" y="35"/>
                  </a:lnTo>
                  <a:lnTo>
                    <a:pt x="38" y="35"/>
                  </a:lnTo>
                  <a:lnTo>
                    <a:pt x="29" y="4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82" name="Freeform 7397"/>
            <p:cNvSpPr>
              <a:spLocks/>
            </p:cNvSpPr>
            <p:nvPr/>
          </p:nvSpPr>
          <p:spPr bwMode="gray">
            <a:xfrm>
              <a:off x="7077991" y="3023387"/>
              <a:ext cx="143695" cy="65379"/>
            </a:xfrm>
            <a:custGeom>
              <a:avLst/>
              <a:gdLst>
                <a:gd name="T0" fmla="*/ 73 w 97"/>
                <a:gd name="T1" fmla="*/ 37 h 43"/>
                <a:gd name="T2" fmla="*/ 79 w 97"/>
                <a:gd name="T3" fmla="*/ 35 h 43"/>
                <a:gd name="T4" fmla="*/ 97 w 97"/>
                <a:gd name="T5" fmla="*/ 40 h 43"/>
                <a:gd name="T6" fmla="*/ 91 w 97"/>
                <a:gd name="T7" fmla="*/ 32 h 43"/>
                <a:gd name="T8" fmla="*/ 92 w 97"/>
                <a:gd name="T9" fmla="*/ 27 h 43"/>
                <a:gd name="T10" fmla="*/ 73 w 97"/>
                <a:gd name="T11" fmla="*/ 13 h 43"/>
                <a:gd name="T12" fmla="*/ 56 w 97"/>
                <a:gd name="T13" fmla="*/ 15 h 43"/>
                <a:gd name="T14" fmla="*/ 40 w 97"/>
                <a:gd name="T15" fmla="*/ 6 h 43"/>
                <a:gd name="T16" fmla="*/ 0 w 97"/>
                <a:gd name="T17" fmla="*/ 0 h 43"/>
                <a:gd name="T18" fmla="*/ 15 w 97"/>
                <a:gd name="T19" fmla="*/ 11 h 43"/>
                <a:gd name="T20" fmla="*/ 27 w 97"/>
                <a:gd name="T21" fmla="*/ 27 h 43"/>
                <a:gd name="T22" fmla="*/ 27 w 97"/>
                <a:gd name="T23" fmla="*/ 32 h 43"/>
                <a:gd name="T24" fmla="*/ 47 w 97"/>
                <a:gd name="T25" fmla="*/ 34 h 43"/>
                <a:gd name="T26" fmla="*/ 53 w 97"/>
                <a:gd name="T27" fmla="*/ 43 h 43"/>
                <a:gd name="T28" fmla="*/ 53 w 97"/>
                <a:gd name="T29" fmla="*/ 43 h 43"/>
                <a:gd name="T30" fmla="*/ 73 w 97"/>
                <a:gd name="T31"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43">
                  <a:moveTo>
                    <a:pt x="73" y="37"/>
                  </a:moveTo>
                  <a:lnTo>
                    <a:pt x="79" y="35"/>
                  </a:lnTo>
                  <a:lnTo>
                    <a:pt x="97" y="40"/>
                  </a:lnTo>
                  <a:lnTo>
                    <a:pt x="91" y="32"/>
                  </a:lnTo>
                  <a:lnTo>
                    <a:pt x="92" y="27"/>
                  </a:lnTo>
                  <a:lnTo>
                    <a:pt x="73" y="13"/>
                  </a:lnTo>
                  <a:lnTo>
                    <a:pt x="56" y="15"/>
                  </a:lnTo>
                  <a:lnTo>
                    <a:pt x="40" y="6"/>
                  </a:lnTo>
                  <a:lnTo>
                    <a:pt x="0" y="0"/>
                  </a:lnTo>
                  <a:lnTo>
                    <a:pt x="15" y="11"/>
                  </a:lnTo>
                  <a:lnTo>
                    <a:pt x="27" y="27"/>
                  </a:lnTo>
                  <a:lnTo>
                    <a:pt x="27" y="32"/>
                  </a:lnTo>
                  <a:lnTo>
                    <a:pt x="47" y="34"/>
                  </a:lnTo>
                  <a:lnTo>
                    <a:pt x="53" y="43"/>
                  </a:lnTo>
                  <a:lnTo>
                    <a:pt x="53" y="43"/>
                  </a:lnTo>
                  <a:lnTo>
                    <a:pt x="73" y="3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83" name="Freeform 7398"/>
            <p:cNvSpPr>
              <a:spLocks/>
            </p:cNvSpPr>
            <p:nvPr/>
          </p:nvSpPr>
          <p:spPr bwMode="gray">
            <a:xfrm>
              <a:off x="7077991" y="3023387"/>
              <a:ext cx="143695" cy="65379"/>
            </a:xfrm>
            <a:custGeom>
              <a:avLst/>
              <a:gdLst>
                <a:gd name="T0" fmla="*/ 73 w 97"/>
                <a:gd name="T1" fmla="*/ 37 h 43"/>
                <a:gd name="T2" fmla="*/ 79 w 97"/>
                <a:gd name="T3" fmla="*/ 35 h 43"/>
                <a:gd name="T4" fmla="*/ 97 w 97"/>
                <a:gd name="T5" fmla="*/ 40 h 43"/>
                <a:gd name="T6" fmla="*/ 91 w 97"/>
                <a:gd name="T7" fmla="*/ 32 h 43"/>
                <a:gd name="T8" fmla="*/ 92 w 97"/>
                <a:gd name="T9" fmla="*/ 27 h 43"/>
                <a:gd name="T10" fmla="*/ 73 w 97"/>
                <a:gd name="T11" fmla="*/ 13 h 43"/>
                <a:gd name="T12" fmla="*/ 56 w 97"/>
                <a:gd name="T13" fmla="*/ 15 h 43"/>
                <a:gd name="T14" fmla="*/ 40 w 97"/>
                <a:gd name="T15" fmla="*/ 6 h 43"/>
                <a:gd name="T16" fmla="*/ 0 w 97"/>
                <a:gd name="T17" fmla="*/ 0 h 43"/>
                <a:gd name="T18" fmla="*/ 15 w 97"/>
                <a:gd name="T19" fmla="*/ 11 h 43"/>
                <a:gd name="T20" fmla="*/ 27 w 97"/>
                <a:gd name="T21" fmla="*/ 27 h 43"/>
                <a:gd name="T22" fmla="*/ 27 w 97"/>
                <a:gd name="T23" fmla="*/ 32 h 43"/>
                <a:gd name="T24" fmla="*/ 47 w 97"/>
                <a:gd name="T25" fmla="*/ 34 h 43"/>
                <a:gd name="T26" fmla="*/ 53 w 97"/>
                <a:gd name="T27" fmla="*/ 43 h 43"/>
                <a:gd name="T28" fmla="*/ 53 w 97"/>
                <a:gd name="T29" fmla="*/ 43 h 43"/>
                <a:gd name="T30" fmla="*/ 73 w 97"/>
                <a:gd name="T31"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43">
                  <a:moveTo>
                    <a:pt x="73" y="37"/>
                  </a:moveTo>
                  <a:lnTo>
                    <a:pt x="79" y="35"/>
                  </a:lnTo>
                  <a:lnTo>
                    <a:pt x="97" y="40"/>
                  </a:lnTo>
                  <a:lnTo>
                    <a:pt x="91" y="32"/>
                  </a:lnTo>
                  <a:lnTo>
                    <a:pt x="92" y="27"/>
                  </a:lnTo>
                  <a:lnTo>
                    <a:pt x="73" y="13"/>
                  </a:lnTo>
                  <a:lnTo>
                    <a:pt x="56" y="15"/>
                  </a:lnTo>
                  <a:lnTo>
                    <a:pt x="40" y="6"/>
                  </a:lnTo>
                  <a:lnTo>
                    <a:pt x="0" y="0"/>
                  </a:lnTo>
                  <a:lnTo>
                    <a:pt x="15" y="11"/>
                  </a:lnTo>
                  <a:lnTo>
                    <a:pt x="27" y="27"/>
                  </a:lnTo>
                  <a:lnTo>
                    <a:pt x="27" y="32"/>
                  </a:lnTo>
                  <a:lnTo>
                    <a:pt x="47" y="34"/>
                  </a:lnTo>
                  <a:lnTo>
                    <a:pt x="53" y="43"/>
                  </a:lnTo>
                  <a:lnTo>
                    <a:pt x="53" y="43"/>
                  </a:lnTo>
                  <a:lnTo>
                    <a:pt x="73" y="3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84" name="Freeform 7399"/>
            <p:cNvSpPr>
              <a:spLocks/>
            </p:cNvSpPr>
            <p:nvPr/>
          </p:nvSpPr>
          <p:spPr bwMode="gray">
            <a:xfrm>
              <a:off x="7156506" y="3079642"/>
              <a:ext cx="72589" cy="63859"/>
            </a:xfrm>
            <a:custGeom>
              <a:avLst/>
              <a:gdLst>
                <a:gd name="T0" fmla="*/ 20 w 49"/>
                <a:gd name="T1" fmla="*/ 26 h 42"/>
                <a:gd name="T2" fmla="*/ 10 w 49"/>
                <a:gd name="T3" fmla="*/ 19 h 42"/>
                <a:gd name="T4" fmla="*/ 0 w 49"/>
                <a:gd name="T5" fmla="*/ 6 h 42"/>
                <a:gd name="T6" fmla="*/ 0 w 49"/>
                <a:gd name="T7" fmla="*/ 6 h 42"/>
                <a:gd name="T8" fmla="*/ 20 w 49"/>
                <a:gd name="T9" fmla="*/ 0 h 42"/>
                <a:gd name="T10" fmla="*/ 38 w 49"/>
                <a:gd name="T11" fmla="*/ 16 h 42"/>
                <a:gd name="T12" fmla="*/ 35 w 49"/>
                <a:gd name="T13" fmla="*/ 22 h 42"/>
                <a:gd name="T14" fmla="*/ 46 w 49"/>
                <a:gd name="T15" fmla="*/ 26 h 42"/>
                <a:gd name="T16" fmla="*/ 49 w 49"/>
                <a:gd name="T17" fmla="*/ 42 h 42"/>
                <a:gd name="T18" fmla="*/ 44 w 49"/>
                <a:gd name="T19" fmla="*/ 42 h 42"/>
                <a:gd name="T20" fmla="*/ 38 w 49"/>
                <a:gd name="T21" fmla="*/ 29 h 42"/>
                <a:gd name="T22" fmla="*/ 20 w 49"/>
                <a:gd name="T23"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2">
                  <a:moveTo>
                    <a:pt x="20" y="26"/>
                  </a:moveTo>
                  <a:lnTo>
                    <a:pt x="10" y="19"/>
                  </a:lnTo>
                  <a:lnTo>
                    <a:pt x="0" y="6"/>
                  </a:lnTo>
                  <a:lnTo>
                    <a:pt x="0" y="6"/>
                  </a:lnTo>
                  <a:lnTo>
                    <a:pt x="20" y="0"/>
                  </a:lnTo>
                  <a:lnTo>
                    <a:pt x="38" y="16"/>
                  </a:lnTo>
                  <a:lnTo>
                    <a:pt x="35" y="22"/>
                  </a:lnTo>
                  <a:lnTo>
                    <a:pt x="46" y="26"/>
                  </a:lnTo>
                  <a:lnTo>
                    <a:pt x="49" y="42"/>
                  </a:lnTo>
                  <a:lnTo>
                    <a:pt x="44" y="42"/>
                  </a:lnTo>
                  <a:lnTo>
                    <a:pt x="38" y="29"/>
                  </a:lnTo>
                  <a:lnTo>
                    <a:pt x="20" y="2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85" name="Freeform 7400"/>
            <p:cNvSpPr>
              <a:spLocks/>
            </p:cNvSpPr>
            <p:nvPr/>
          </p:nvSpPr>
          <p:spPr bwMode="gray">
            <a:xfrm>
              <a:off x="7156506" y="3079642"/>
              <a:ext cx="72589" cy="63859"/>
            </a:xfrm>
            <a:custGeom>
              <a:avLst/>
              <a:gdLst>
                <a:gd name="T0" fmla="*/ 20 w 49"/>
                <a:gd name="T1" fmla="*/ 26 h 42"/>
                <a:gd name="T2" fmla="*/ 10 w 49"/>
                <a:gd name="T3" fmla="*/ 19 h 42"/>
                <a:gd name="T4" fmla="*/ 0 w 49"/>
                <a:gd name="T5" fmla="*/ 6 h 42"/>
                <a:gd name="T6" fmla="*/ 0 w 49"/>
                <a:gd name="T7" fmla="*/ 6 h 42"/>
                <a:gd name="T8" fmla="*/ 20 w 49"/>
                <a:gd name="T9" fmla="*/ 0 h 42"/>
                <a:gd name="T10" fmla="*/ 38 w 49"/>
                <a:gd name="T11" fmla="*/ 16 h 42"/>
                <a:gd name="T12" fmla="*/ 35 w 49"/>
                <a:gd name="T13" fmla="*/ 22 h 42"/>
                <a:gd name="T14" fmla="*/ 46 w 49"/>
                <a:gd name="T15" fmla="*/ 26 h 42"/>
                <a:gd name="T16" fmla="*/ 49 w 49"/>
                <a:gd name="T17" fmla="*/ 42 h 42"/>
                <a:gd name="T18" fmla="*/ 44 w 49"/>
                <a:gd name="T19" fmla="*/ 42 h 42"/>
                <a:gd name="T20" fmla="*/ 38 w 49"/>
                <a:gd name="T21" fmla="*/ 29 h 42"/>
                <a:gd name="T22" fmla="*/ 20 w 49"/>
                <a:gd name="T23"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2">
                  <a:moveTo>
                    <a:pt x="20" y="26"/>
                  </a:moveTo>
                  <a:lnTo>
                    <a:pt x="10" y="19"/>
                  </a:lnTo>
                  <a:lnTo>
                    <a:pt x="0" y="6"/>
                  </a:lnTo>
                  <a:lnTo>
                    <a:pt x="0" y="6"/>
                  </a:lnTo>
                  <a:lnTo>
                    <a:pt x="20" y="0"/>
                  </a:lnTo>
                  <a:lnTo>
                    <a:pt x="38" y="16"/>
                  </a:lnTo>
                  <a:lnTo>
                    <a:pt x="35" y="22"/>
                  </a:lnTo>
                  <a:lnTo>
                    <a:pt x="46" y="26"/>
                  </a:lnTo>
                  <a:lnTo>
                    <a:pt x="49" y="42"/>
                  </a:lnTo>
                  <a:lnTo>
                    <a:pt x="44" y="42"/>
                  </a:lnTo>
                  <a:lnTo>
                    <a:pt x="38" y="29"/>
                  </a:lnTo>
                  <a:lnTo>
                    <a:pt x="20" y="2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86" name="Freeform 7401"/>
            <p:cNvSpPr>
              <a:spLocks/>
            </p:cNvSpPr>
            <p:nvPr/>
          </p:nvSpPr>
          <p:spPr bwMode="gray">
            <a:xfrm>
              <a:off x="7186132" y="3119174"/>
              <a:ext cx="35553" cy="24327"/>
            </a:xfrm>
            <a:custGeom>
              <a:avLst/>
              <a:gdLst>
                <a:gd name="T0" fmla="*/ 24 w 24"/>
                <a:gd name="T1" fmla="*/ 16 h 16"/>
                <a:gd name="T2" fmla="*/ 15 w 24"/>
                <a:gd name="T3" fmla="*/ 16 h 16"/>
                <a:gd name="T4" fmla="*/ 0 w 24"/>
                <a:gd name="T5" fmla="*/ 0 h 16"/>
                <a:gd name="T6" fmla="*/ 18 w 24"/>
                <a:gd name="T7" fmla="*/ 3 h 16"/>
                <a:gd name="T8" fmla="*/ 24 w 24"/>
                <a:gd name="T9" fmla="*/ 16 h 16"/>
              </a:gdLst>
              <a:ahLst/>
              <a:cxnLst>
                <a:cxn ang="0">
                  <a:pos x="T0" y="T1"/>
                </a:cxn>
                <a:cxn ang="0">
                  <a:pos x="T2" y="T3"/>
                </a:cxn>
                <a:cxn ang="0">
                  <a:pos x="T4" y="T5"/>
                </a:cxn>
                <a:cxn ang="0">
                  <a:pos x="T6" y="T7"/>
                </a:cxn>
                <a:cxn ang="0">
                  <a:pos x="T8" y="T9"/>
                </a:cxn>
              </a:cxnLst>
              <a:rect l="0" t="0" r="r" b="b"/>
              <a:pathLst>
                <a:path w="24" h="16">
                  <a:moveTo>
                    <a:pt x="24" y="16"/>
                  </a:moveTo>
                  <a:lnTo>
                    <a:pt x="15" y="16"/>
                  </a:lnTo>
                  <a:lnTo>
                    <a:pt x="0" y="0"/>
                  </a:lnTo>
                  <a:lnTo>
                    <a:pt x="18" y="3"/>
                  </a:lnTo>
                  <a:lnTo>
                    <a:pt x="24" y="1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87" name="Freeform 7402"/>
            <p:cNvSpPr>
              <a:spLocks/>
            </p:cNvSpPr>
            <p:nvPr/>
          </p:nvSpPr>
          <p:spPr bwMode="gray">
            <a:xfrm>
              <a:off x="7186132" y="3119174"/>
              <a:ext cx="35553" cy="24327"/>
            </a:xfrm>
            <a:custGeom>
              <a:avLst/>
              <a:gdLst>
                <a:gd name="T0" fmla="*/ 24 w 24"/>
                <a:gd name="T1" fmla="*/ 16 h 16"/>
                <a:gd name="T2" fmla="*/ 15 w 24"/>
                <a:gd name="T3" fmla="*/ 16 h 16"/>
                <a:gd name="T4" fmla="*/ 0 w 24"/>
                <a:gd name="T5" fmla="*/ 0 h 16"/>
                <a:gd name="T6" fmla="*/ 18 w 24"/>
                <a:gd name="T7" fmla="*/ 3 h 16"/>
                <a:gd name="T8" fmla="*/ 24 w 24"/>
                <a:gd name="T9" fmla="*/ 16 h 16"/>
              </a:gdLst>
              <a:ahLst/>
              <a:cxnLst>
                <a:cxn ang="0">
                  <a:pos x="T0" y="T1"/>
                </a:cxn>
                <a:cxn ang="0">
                  <a:pos x="T2" y="T3"/>
                </a:cxn>
                <a:cxn ang="0">
                  <a:pos x="T4" y="T5"/>
                </a:cxn>
                <a:cxn ang="0">
                  <a:pos x="T6" y="T7"/>
                </a:cxn>
                <a:cxn ang="0">
                  <a:pos x="T8" y="T9"/>
                </a:cxn>
              </a:cxnLst>
              <a:rect l="0" t="0" r="r" b="b"/>
              <a:pathLst>
                <a:path w="24" h="16">
                  <a:moveTo>
                    <a:pt x="24" y="16"/>
                  </a:moveTo>
                  <a:lnTo>
                    <a:pt x="15" y="16"/>
                  </a:lnTo>
                  <a:lnTo>
                    <a:pt x="0" y="0"/>
                  </a:lnTo>
                  <a:lnTo>
                    <a:pt x="18" y="3"/>
                  </a:lnTo>
                  <a:lnTo>
                    <a:pt x="24" y="1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88" name="Freeform 7403"/>
            <p:cNvSpPr>
              <a:spLocks/>
            </p:cNvSpPr>
            <p:nvPr/>
          </p:nvSpPr>
          <p:spPr bwMode="gray">
            <a:xfrm>
              <a:off x="7186132" y="3064437"/>
              <a:ext cx="118511" cy="92747"/>
            </a:xfrm>
            <a:custGeom>
              <a:avLst/>
              <a:gdLst>
                <a:gd name="T0" fmla="*/ 50 w 80"/>
                <a:gd name="T1" fmla="*/ 1 h 61"/>
                <a:gd name="T2" fmla="*/ 63 w 80"/>
                <a:gd name="T3" fmla="*/ 16 h 61"/>
                <a:gd name="T4" fmla="*/ 80 w 80"/>
                <a:gd name="T5" fmla="*/ 27 h 61"/>
                <a:gd name="T6" fmla="*/ 70 w 80"/>
                <a:gd name="T7" fmla="*/ 35 h 61"/>
                <a:gd name="T8" fmla="*/ 69 w 80"/>
                <a:gd name="T9" fmla="*/ 48 h 61"/>
                <a:gd name="T10" fmla="*/ 63 w 80"/>
                <a:gd name="T11" fmla="*/ 48 h 61"/>
                <a:gd name="T12" fmla="*/ 66 w 80"/>
                <a:gd name="T13" fmla="*/ 61 h 61"/>
                <a:gd name="T14" fmla="*/ 53 w 80"/>
                <a:gd name="T15" fmla="*/ 52 h 61"/>
                <a:gd name="T16" fmla="*/ 53 w 80"/>
                <a:gd name="T17" fmla="*/ 42 h 61"/>
                <a:gd name="T18" fmla="*/ 48 w 80"/>
                <a:gd name="T19" fmla="*/ 39 h 61"/>
                <a:gd name="T20" fmla="*/ 34 w 80"/>
                <a:gd name="T21" fmla="*/ 52 h 61"/>
                <a:gd name="T22" fmla="*/ 29 w 80"/>
                <a:gd name="T23" fmla="*/ 52 h 61"/>
                <a:gd name="T24" fmla="*/ 26 w 80"/>
                <a:gd name="T25" fmla="*/ 36 h 61"/>
                <a:gd name="T26" fmla="*/ 15 w 80"/>
                <a:gd name="T27" fmla="*/ 32 h 61"/>
                <a:gd name="T28" fmla="*/ 18 w 80"/>
                <a:gd name="T29" fmla="*/ 26 h 61"/>
                <a:gd name="T30" fmla="*/ 0 w 80"/>
                <a:gd name="T31" fmla="*/ 10 h 61"/>
                <a:gd name="T32" fmla="*/ 6 w 80"/>
                <a:gd name="T33" fmla="*/ 8 h 61"/>
                <a:gd name="T34" fmla="*/ 24 w 80"/>
                <a:gd name="T35" fmla="*/ 13 h 61"/>
                <a:gd name="T36" fmla="*/ 18 w 80"/>
                <a:gd name="T37" fmla="*/ 5 h 61"/>
                <a:gd name="T38" fmla="*/ 19 w 80"/>
                <a:gd name="T39" fmla="*/ 0 h 61"/>
                <a:gd name="T40" fmla="*/ 34 w 80"/>
                <a:gd name="T41" fmla="*/ 13 h 61"/>
                <a:gd name="T42" fmla="*/ 43 w 80"/>
                <a:gd name="T43" fmla="*/ 13 h 61"/>
                <a:gd name="T44" fmla="*/ 50 w 80"/>
                <a:gd name="T45"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61">
                  <a:moveTo>
                    <a:pt x="50" y="1"/>
                  </a:moveTo>
                  <a:lnTo>
                    <a:pt x="63" y="16"/>
                  </a:lnTo>
                  <a:lnTo>
                    <a:pt x="80" y="27"/>
                  </a:lnTo>
                  <a:lnTo>
                    <a:pt x="70" y="35"/>
                  </a:lnTo>
                  <a:lnTo>
                    <a:pt x="69" y="48"/>
                  </a:lnTo>
                  <a:lnTo>
                    <a:pt x="63" y="48"/>
                  </a:lnTo>
                  <a:lnTo>
                    <a:pt x="66" y="61"/>
                  </a:lnTo>
                  <a:lnTo>
                    <a:pt x="53" y="52"/>
                  </a:lnTo>
                  <a:lnTo>
                    <a:pt x="53" y="42"/>
                  </a:lnTo>
                  <a:lnTo>
                    <a:pt x="48" y="39"/>
                  </a:lnTo>
                  <a:lnTo>
                    <a:pt x="34" y="52"/>
                  </a:lnTo>
                  <a:lnTo>
                    <a:pt x="29" y="52"/>
                  </a:lnTo>
                  <a:lnTo>
                    <a:pt x="26" y="36"/>
                  </a:lnTo>
                  <a:lnTo>
                    <a:pt x="15" y="32"/>
                  </a:lnTo>
                  <a:lnTo>
                    <a:pt x="18" y="26"/>
                  </a:lnTo>
                  <a:lnTo>
                    <a:pt x="0" y="10"/>
                  </a:lnTo>
                  <a:lnTo>
                    <a:pt x="6" y="8"/>
                  </a:lnTo>
                  <a:lnTo>
                    <a:pt x="24" y="13"/>
                  </a:lnTo>
                  <a:lnTo>
                    <a:pt x="18" y="5"/>
                  </a:lnTo>
                  <a:lnTo>
                    <a:pt x="19" y="0"/>
                  </a:lnTo>
                  <a:lnTo>
                    <a:pt x="34" y="13"/>
                  </a:lnTo>
                  <a:lnTo>
                    <a:pt x="43" y="13"/>
                  </a:lnTo>
                  <a:lnTo>
                    <a:pt x="50" y="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89" name="Freeform 7404"/>
            <p:cNvSpPr>
              <a:spLocks/>
            </p:cNvSpPr>
            <p:nvPr/>
          </p:nvSpPr>
          <p:spPr bwMode="gray">
            <a:xfrm>
              <a:off x="7186132" y="3064437"/>
              <a:ext cx="118511" cy="92747"/>
            </a:xfrm>
            <a:custGeom>
              <a:avLst/>
              <a:gdLst>
                <a:gd name="T0" fmla="*/ 50 w 80"/>
                <a:gd name="T1" fmla="*/ 1 h 61"/>
                <a:gd name="T2" fmla="*/ 63 w 80"/>
                <a:gd name="T3" fmla="*/ 16 h 61"/>
                <a:gd name="T4" fmla="*/ 80 w 80"/>
                <a:gd name="T5" fmla="*/ 27 h 61"/>
                <a:gd name="T6" fmla="*/ 70 w 80"/>
                <a:gd name="T7" fmla="*/ 35 h 61"/>
                <a:gd name="T8" fmla="*/ 69 w 80"/>
                <a:gd name="T9" fmla="*/ 48 h 61"/>
                <a:gd name="T10" fmla="*/ 63 w 80"/>
                <a:gd name="T11" fmla="*/ 48 h 61"/>
                <a:gd name="T12" fmla="*/ 66 w 80"/>
                <a:gd name="T13" fmla="*/ 61 h 61"/>
                <a:gd name="T14" fmla="*/ 53 w 80"/>
                <a:gd name="T15" fmla="*/ 52 h 61"/>
                <a:gd name="T16" fmla="*/ 53 w 80"/>
                <a:gd name="T17" fmla="*/ 42 h 61"/>
                <a:gd name="T18" fmla="*/ 48 w 80"/>
                <a:gd name="T19" fmla="*/ 39 h 61"/>
                <a:gd name="T20" fmla="*/ 34 w 80"/>
                <a:gd name="T21" fmla="*/ 52 h 61"/>
                <a:gd name="T22" fmla="*/ 29 w 80"/>
                <a:gd name="T23" fmla="*/ 52 h 61"/>
                <a:gd name="T24" fmla="*/ 26 w 80"/>
                <a:gd name="T25" fmla="*/ 36 h 61"/>
                <a:gd name="T26" fmla="*/ 15 w 80"/>
                <a:gd name="T27" fmla="*/ 32 h 61"/>
                <a:gd name="T28" fmla="*/ 18 w 80"/>
                <a:gd name="T29" fmla="*/ 26 h 61"/>
                <a:gd name="T30" fmla="*/ 0 w 80"/>
                <a:gd name="T31" fmla="*/ 10 h 61"/>
                <a:gd name="T32" fmla="*/ 6 w 80"/>
                <a:gd name="T33" fmla="*/ 8 h 61"/>
                <a:gd name="T34" fmla="*/ 24 w 80"/>
                <a:gd name="T35" fmla="*/ 13 h 61"/>
                <a:gd name="T36" fmla="*/ 18 w 80"/>
                <a:gd name="T37" fmla="*/ 5 h 61"/>
                <a:gd name="T38" fmla="*/ 19 w 80"/>
                <a:gd name="T39" fmla="*/ 0 h 61"/>
                <a:gd name="T40" fmla="*/ 34 w 80"/>
                <a:gd name="T41" fmla="*/ 13 h 61"/>
                <a:gd name="T42" fmla="*/ 43 w 80"/>
                <a:gd name="T43" fmla="*/ 13 h 61"/>
                <a:gd name="T44" fmla="*/ 50 w 80"/>
                <a:gd name="T45"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61">
                  <a:moveTo>
                    <a:pt x="50" y="1"/>
                  </a:moveTo>
                  <a:lnTo>
                    <a:pt x="63" y="16"/>
                  </a:lnTo>
                  <a:lnTo>
                    <a:pt x="80" y="27"/>
                  </a:lnTo>
                  <a:lnTo>
                    <a:pt x="70" y="35"/>
                  </a:lnTo>
                  <a:lnTo>
                    <a:pt x="69" y="48"/>
                  </a:lnTo>
                  <a:lnTo>
                    <a:pt x="63" y="48"/>
                  </a:lnTo>
                  <a:lnTo>
                    <a:pt x="66" y="61"/>
                  </a:lnTo>
                  <a:lnTo>
                    <a:pt x="53" y="52"/>
                  </a:lnTo>
                  <a:lnTo>
                    <a:pt x="53" y="42"/>
                  </a:lnTo>
                  <a:lnTo>
                    <a:pt x="48" y="39"/>
                  </a:lnTo>
                  <a:lnTo>
                    <a:pt x="34" y="52"/>
                  </a:lnTo>
                  <a:lnTo>
                    <a:pt x="29" y="52"/>
                  </a:lnTo>
                  <a:lnTo>
                    <a:pt x="26" y="36"/>
                  </a:lnTo>
                  <a:lnTo>
                    <a:pt x="15" y="32"/>
                  </a:lnTo>
                  <a:lnTo>
                    <a:pt x="18" y="26"/>
                  </a:lnTo>
                  <a:lnTo>
                    <a:pt x="0" y="10"/>
                  </a:lnTo>
                  <a:lnTo>
                    <a:pt x="6" y="8"/>
                  </a:lnTo>
                  <a:lnTo>
                    <a:pt x="24" y="13"/>
                  </a:lnTo>
                  <a:lnTo>
                    <a:pt x="18" y="5"/>
                  </a:lnTo>
                  <a:lnTo>
                    <a:pt x="19" y="0"/>
                  </a:lnTo>
                  <a:lnTo>
                    <a:pt x="34" y="13"/>
                  </a:lnTo>
                  <a:lnTo>
                    <a:pt x="43" y="13"/>
                  </a:lnTo>
                  <a:lnTo>
                    <a:pt x="50" y="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90" name="Freeform 7405"/>
            <p:cNvSpPr>
              <a:spLocks/>
            </p:cNvSpPr>
            <p:nvPr/>
          </p:nvSpPr>
          <p:spPr bwMode="gray">
            <a:xfrm>
              <a:off x="4621836" y="4448041"/>
              <a:ext cx="290354" cy="354264"/>
            </a:xfrm>
            <a:custGeom>
              <a:avLst/>
              <a:gdLst>
                <a:gd name="T0" fmla="*/ 0 w 196"/>
                <a:gd name="T1" fmla="*/ 22 h 233"/>
                <a:gd name="T2" fmla="*/ 22 w 196"/>
                <a:gd name="T3" fmla="*/ 22 h 233"/>
                <a:gd name="T4" fmla="*/ 44 w 196"/>
                <a:gd name="T5" fmla="*/ 2 h 233"/>
                <a:gd name="T6" fmla="*/ 63 w 196"/>
                <a:gd name="T7" fmla="*/ 0 h 233"/>
                <a:gd name="T8" fmla="*/ 66 w 196"/>
                <a:gd name="T9" fmla="*/ 27 h 233"/>
                <a:gd name="T10" fmla="*/ 73 w 196"/>
                <a:gd name="T11" fmla="*/ 41 h 233"/>
                <a:gd name="T12" fmla="*/ 139 w 196"/>
                <a:gd name="T13" fmla="*/ 68 h 233"/>
                <a:gd name="T14" fmla="*/ 149 w 196"/>
                <a:gd name="T15" fmla="*/ 89 h 233"/>
                <a:gd name="T16" fmla="*/ 148 w 196"/>
                <a:gd name="T17" fmla="*/ 98 h 233"/>
                <a:gd name="T18" fmla="*/ 154 w 196"/>
                <a:gd name="T19" fmla="*/ 114 h 233"/>
                <a:gd name="T20" fmla="*/ 181 w 196"/>
                <a:gd name="T21" fmla="*/ 119 h 233"/>
                <a:gd name="T22" fmla="*/ 183 w 196"/>
                <a:gd name="T23" fmla="*/ 129 h 233"/>
                <a:gd name="T24" fmla="*/ 196 w 196"/>
                <a:gd name="T25" fmla="*/ 149 h 233"/>
                <a:gd name="T26" fmla="*/ 193 w 196"/>
                <a:gd name="T27" fmla="*/ 184 h 233"/>
                <a:gd name="T28" fmla="*/ 176 w 196"/>
                <a:gd name="T29" fmla="*/ 168 h 233"/>
                <a:gd name="T30" fmla="*/ 135 w 196"/>
                <a:gd name="T31" fmla="*/ 179 h 233"/>
                <a:gd name="T32" fmla="*/ 126 w 196"/>
                <a:gd name="T33" fmla="*/ 222 h 233"/>
                <a:gd name="T34" fmla="*/ 107 w 196"/>
                <a:gd name="T35" fmla="*/ 218 h 233"/>
                <a:gd name="T36" fmla="*/ 103 w 196"/>
                <a:gd name="T37" fmla="*/ 225 h 233"/>
                <a:gd name="T38" fmla="*/ 73 w 196"/>
                <a:gd name="T39" fmla="*/ 214 h 233"/>
                <a:gd name="T40" fmla="*/ 59 w 196"/>
                <a:gd name="T41" fmla="*/ 233 h 233"/>
                <a:gd name="T42" fmla="*/ 49 w 196"/>
                <a:gd name="T43" fmla="*/ 233 h 233"/>
                <a:gd name="T44" fmla="*/ 30 w 196"/>
                <a:gd name="T45" fmla="*/ 183 h 233"/>
                <a:gd name="T46" fmla="*/ 30 w 196"/>
                <a:gd name="T47" fmla="*/ 168 h 233"/>
                <a:gd name="T48" fmla="*/ 12 w 196"/>
                <a:gd name="T49" fmla="*/ 139 h 233"/>
                <a:gd name="T50" fmla="*/ 18 w 196"/>
                <a:gd name="T51" fmla="*/ 120 h 233"/>
                <a:gd name="T52" fmla="*/ 11 w 196"/>
                <a:gd name="T53" fmla="*/ 106 h 233"/>
                <a:gd name="T54" fmla="*/ 15 w 196"/>
                <a:gd name="T55" fmla="*/ 47 h 233"/>
                <a:gd name="T56" fmla="*/ 0 w 196"/>
                <a:gd name="T57" fmla="*/ 2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6" h="233">
                  <a:moveTo>
                    <a:pt x="0" y="22"/>
                  </a:moveTo>
                  <a:lnTo>
                    <a:pt x="22" y="22"/>
                  </a:lnTo>
                  <a:lnTo>
                    <a:pt x="44" y="2"/>
                  </a:lnTo>
                  <a:lnTo>
                    <a:pt x="63" y="0"/>
                  </a:lnTo>
                  <a:lnTo>
                    <a:pt x="66" y="27"/>
                  </a:lnTo>
                  <a:lnTo>
                    <a:pt x="73" y="41"/>
                  </a:lnTo>
                  <a:lnTo>
                    <a:pt x="139" y="68"/>
                  </a:lnTo>
                  <a:lnTo>
                    <a:pt x="149" y="89"/>
                  </a:lnTo>
                  <a:lnTo>
                    <a:pt x="148" y="98"/>
                  </a:lnTo>
                  <a:lnTo>
                    <a:pt x="154" y="114"/>
                  </a:lnTo>
                  <a:lnTo>
                    <a:pt x="181" y="119"/>
                  </a:lnTo>
                  <a:lnTo>
                    <a:pt x="183" y="129"/>
                  </a:lnTo>
                  <a:lnTo>
                    <a:pt x="196" y="149"/>
                  </a:lnTo>
                  <a:lnTo>
                    <a:pt x="193" y="184"/>
                  </a:lnTo>
                  <a:lnTo>
                    <a:pt x="176" y="168"/>
                  </a:lnTo>
                  <a:lnTo>
                    <a:pt x="135" y="179"/>
                  </a:lnTo>
                  <a:lnTo>
                    <a:pt x="126" y="222"/>
                  </a:lnTo>
                  <a:lnTo>
                    <a:pt x="107" y="218"/>
                  </a:lnTo>
                  <a:lnTo>
                    <a:pt x="103" y="225"/>
                  </a:lnTo>
                  <a:lnTo>
                    <a:pt x="73" y="214"/>
                  </a:lnTo>
                  <a:lnTo>
                    <a:pt x="59" y="233"/>
                  </a:lnTo>
                  <a:lnTo>
                    <a:pt x="49" y="233"/>
                  </a:lnTo>
                  <a:lnTo>
                    <a:pt x="30" y="183"/>
                  </a:lnTo>
                  <a:lnTo>
                    <a:pt x="30" y="168"/>
                  </a:lnTo>
                  <a:lnTo>
                    <a:pt x="12" y="139"/>
                  </a:lnTo>
                  <a:lnTo>
                    <a:pt x="18" y="120"/>
                  </a:lnTo>
                  <a:lnTo>
                    <a:pt x="11" y="106"/>
                  </a:lnTo>
                  <a:lnTo>
                    <a:pt x="15" y="47"/>
                  </a:lnTo>
                  <a:lnTo>
                    <a:pt x="0" y="2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91" name="Freeform 7406"/>
            <p:cNvSpPr>
              <a:spLocks/>
            </p:cNvSpPr>
            <p:nvPr/>
          </p:nvSpPr>
          <p:spPr bwMode="gray">
            <a:xfrm>
              <a:off x="4621836" y="4448041"/>
              <a:ext cx="290354" cy="354264"/>
            </a:xfrm>
            <a:custGeom>
              <a:avLst/>
              <a:gdLst>
                <a:gd name="T0" fmla="*/ 0 w 196"/>
                <a:gd name="T1" fmla="*/ 22 h 233"/>
                <a:gd name="T2" fmla="*/ 22 w 196"/>
                <a:gd name="T3" fmla="*/ 22 h 233"/>
                <a:gd name="T4" fmla="*/ 44 w 196"/>
                <a:gd name="T5" fmla="*/ 2 h 233"/>
                <a:gd name="T6" fmla="*/ 63 w 196"/>
                <a:gd name="T7" fmla="*/ 0 h 233"/>
                <a:gd name="T8" fmla="*/ 66 w 196"/>
                <a:gd name="T9" fmla="*/ 27 h 233"/>
                <a:gd name="T10" fmla="*/ 73 w 196"/>
                <a:gd name="T11" fmla="*/ 41 h 233"/>
                <a:gd name="T12" fmla="*/ 139 w 196"/>
                <a:gd name="T13" fmla="*/ 68 h 233"/>
                <a:gd name="T14" fmla="*/ 149 w 196"/>
                <a:gd name="T15" fmla="*/ 89 h 233"/>
                <a:gd name="T16" fmla="*/ 148 w 196"/>
                <a:gd name="T17" fmla="*/ 98 h 233"/>
                <a:gd name="T18" fmla="*/ 154 w 196"/>
                <a:gd name="T19" fmla="*/ 114 h 233"/>
                <a:gd name="T20" fmla="*/ 181 w 196"/>
                <a:gd name="T21" fmla="*/ 119 h 233"/>
                <a:gd name="T22" fmla="*/ 183 w 196"/>
                <a:gd name="T23" fmla="*/ 129 h 233"/>
                <a:gd name="T24" fmla="*/ 196 w 196"/>
                <a:gd name="T25" fmla="*/ 149 h 233"/>
                <a:gd name="T26" fmla="*/ 193 w 196"/>
                <a:gd name="T27" fmla="*/ 184 h 233"/>
                <a:gd name="T28" fmla="*/ 176 w 196"/>
                <a:gd name="T29" fmla="*/ 168 h 233"/>
                <a:gd name="T30" fmla="*/ 135 w 196"/>
                <a:gd name="T31" fmla="*/ 179 h 233"/>
                <a:gd name="T32" fmla="*/ 126 w 196"/>
                <a:gd name="T33" fmla="*/ 222 h 233"/>
                <a:gd name="T34" fmla="*/ 107 w 196"/>
                <a:gd name="T35" fmla="*/ 218 h 233"/>
                <a:gd name="T36" fmla="*/ 103 w 196"/>
                <a:gd name="T37" fmla="*/ 225 h 233"/>
                <a:gd name="T38" fmla="*/ 73 w 196"/>
                <a:gd name="T39" fmla="*/ 214 h 233"/>
                <a:gd name="T40" fmla="*/ 59 w 196"/>
                <a:gd name="T41" fmla="*/ 233 h 233"/>
                <a:gd name="T42" fmla="*/ 49 w 196"/>
                <a:gd name="T43" fmla="*/ 233 h 233"/>
                <a:gd name="T44" fmla="*/ 30 w 196"/>
                <a:gd name="T45" fmla="*/ 183 h 233"/>
                <a:gd name="T46" fmla="*/ 30 w 196"/>
                <a:gd name="T47" fmla="*/ 168 h 233"/>
                <a:gd name="T48" fmla="*/ 12 w 196"/>
                <a:gd name="T49" fmla="*/ 139 h 233"/>
                <a:gd name="T50" fmla="*/ 18 w 196"/>
                <a:gd name="T51" fmla="*/ 120 h 233"/>
                <a:gd name="T52" fmla="*/ 11 w 196"/>
                <a:gd name="T53" fmla="*/ 106 h 233"/>
                <a:gd name="T54" fmla="*/ 15 w 196"/>
                <a:gd name="T55" fmla="*/ 47 h 233"/>
                <a:gd name="T56" fmla="*/ 0 w 196"/>
                <a:gd name="T57" fmla="*/ 2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6" h="233">
                  <a:moveTo>
                    <a:pt x="0" y="22"/>
                  </a:moveTo>
                  <a:lnTo>
                    <a:pt x="22" y="22"/>
                  </a:lnTo>
                  <a:lnTo>
                    <a:pt x="44" y="2"/>
                  </a:lnTo>
                  <a:lnTo>
                    <a:pt x="63" y="0"/>
                  </a:lnTo>
                  <a:lnTo>
                    <a:pt x="66" y="27"/>
                  </a:lnTo>
                  <a:lnTo>
                    <a:pt x="73" y="41"/>
                  </a:lnTo>
                  <a:lnTo>
                    <a:pt x="139" y="68"/>
                  </a:lnTo>
                  <a:lnTo>
                    <a:pt x="149" y="89"/>
                  </a:lnTo>
                  <a:lnTo>
                    <a:pt x="148" y="98"/>
                  </a:lnTo>
                  <a:lnTo>
                    <a:pt x="154" y="114"/>
                  </a:lnTo>
                  <a:lnTo>
                    <a:pt x="181" y="119"/>
                  </a:lnTo>
                  <a:lnTo>
                    <a:pt x="183" y="129"/>
                  </a:lnTo>
                  <a:lnTo>
                    <a:pt x="196" y="149"/>
                  </a:lnTo>
                  <a:lnTo>
                    <a:pt x="193" y="184"/>
                  </a:lnTo>
                  <a:lnTo>
                    <a:pt x="176" y="168"/>
                  </a:lnTo>
                  <a:lnTo>
                    <a:pt x="135" y="179"/>
                  </a:lnTo>
                  <a:lnTo>
                    <a:pt x="126" y="222"/>
                  </a:lnTo>
                  <a:lnTo>
                    <a:pt x="107" y="218"/>
                  </a:lnTo>
                  <a:lnTo>
                    <a:pt x="103" y="225"/>
                  </a:lnTo>
                  <a:lnTo>
                    <a:pt x="73" y="214"/>
                  </a:lnTo>
                  <a:lnTo>
                    <a:pt x="59" y="233"/>
                  </a:lnTo>
                  <a:lnTo>
                    <a:pt x="49" y="233"/>
                  </a:lnTo>
                  <a:lnTo>
                    <a:pt x="30" y="183"/>
                  </a:lnTo>
                  <a:lnTo>
                    <a:pt x="30" y="168"/>
                  </a:lnTo>
                  <a:lnTo>
                    <a:pt x="12" y="139"/>
                  </a:lnTo>
                  <a:lnTo>
                    <a:pt x="18" y="120"/>
                  </a:lnTo>
                  <a:lnTo>
                    <a:pt x="11" y="106"/>
                  </a:lnTo>
                  <a:lnTo>
                    <a:pt x="15" y="47"/>
                  </a:lnTo>
                  <a:lnTo>
                    <a:pt x="0" y="2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92" name="Freeform 7407"/>
            <p:cNvSpPr>
              <a:spLocks/>
            </p:cNvSpPr>
            <p:nvPr/>
          </p:nvSpPr>
          <p:spPr bwMode="gray">
            <a:xfrm>
              <a:off x="4808493" y="4703476"/>
              <a:ext cx="198507" cy="221985"/>
            </a:xfrm>
            <a:custGeom>
              <a:avLst/>
              <a:gdLst>
                <a:gd name="T0" fmla="*/ 134 w 134"/>
                <a:gd name="T1" fmla="*/ 113 h 146"/>
                <a:gd name="T2" fmla="*/ 131 w 134"/>
                <a:gd name="T3" fmla="*/ 85 h 146"/>
                <a:gd name="T4" fmla="*/ 114 w 134"/>
                <a:gd name="T5" fmla="*/ 82 h 146"/>
                <a:gd name="T6" fmla="*/ 108 w 134"/>
                <a:gd name="T7" fmla="*/ 57 h 146"/>
                <a:gd name="T8" fmla="*/ 102 w 134"/>
                <a:gd name="T9" fmla="*/ 54 h 146"/>
                <a:gd name="T10" fmla="*/ 71 w 134"/>
                <a:gd name="T11" fmla="*/ 47 h 146"/>
                <a:gd name="T12" fmla="*/ 67 w 134"/>
                <a:gd name="T13" fmla="*/ 16 h 146"/>
                <a:gd name="T14" fmla="*/ 50 w 134"/>
                <a:gd name="T15" fmla="*/ 0 h 146"/>
                <a:gd name="T16" fmla="*/ 9 w 134"/>
                <a:gd name="T17" fmla="*/ 11 h 146"/>
                <a:gd name="T18" fmla="*/ 0 w 134"/>
                <a:gd name="T19" fmla="*/ 54 h 146"/>
                <a:gd name="T20" fmla="*/ 32 w 134"/>
                <a:gd name="T21" fmla="*/ 85 h 146"/>
                <a:gd name="T22" fmla="*/ 52 w 134"/>
                <a:gd name="T23" fmla="*/ 89 h 146"/>
                <a:gd name="T24" fmla="*/ 79 w 134"/>
                <a:gd name="T25" fmla="*/ 105 h 146"/>
                <a:gd name="T26" fmla="*/ 83 w 134"/>
                <a:gd name="T27" fmla="*/ 116 h 146"/>
                <a:gd name="T28" fmla="*/ 76 w 134"/>
                <a:gd name="T29" fmla="*/ 139 h 146"/>
                <a:gd name="T30" fmla="*/ 106 w 134"/>
                <a:gd name="T31" fmla="*/ 146 h 146"/>
                <a:gd name="T32" fmla="*/ 117 w 134"/>
                <a:gd name="T33" fmla="*/ 143 h 146"/>
                <a:gd name="T34" fmla="*/ 131 w 134"/>
                <a:gd name="T35" fmla="*/ 130 h 146"/>
                <a:gd name="T36" fmla="*/ 134 w 134"/>
                <a:gd name="T37" fmla="*/ 11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4" h="146">
                  <a:moveTo>
                    <a:pt x="134" y="113"/>
                  </a:moveTo>
                  <a:lnTo>
                    <a:pt x="131" y="85"/>
                  </a:lnTo>
                  <a:lnTo>
                    <a:pt x="114" y="82"/>
                  </a:lnTo>
                  <a:lnTo>
                    <a:pt x="108" y="57"/>
                  </a:lnTo>
                  <a:lnTo>
                    <a:pt x="102" y="54"/>
                  </a:lnTo>
                  <a:lnTo>
                    <a:pt x="71" y="47"/>
                  </a:lnTo>
                  <a:lnTo>
                    <a:pt x="67" y="16"/>
                  </a:lnTo>
                  <a:lnTo>
                    <a:pt x="50" y="0"/>
                  </a:lnTo>
                  <a:lnTo>
                    <a:pt x="9" y="11"/>
                  </a:lnTo>
                  <a:lnTo>
                    <a:pt x="0" y="54"/>
                  </a:lnTo>
                  <a:lnTo>
                    <a:pt x="32" y="85"/>
                  </a:lnTo>
                  <a:lnTo>
                    <a:pt x="52" y="89"/>
                  </a:lnTo>
                  <a:lnTo>
                    <a:pt x="79" y="105"/>
                  </a:lnTo>
                  <a:lnTo>
                    <a:pt x="83" y="116"/>
                  </a:lnTo>
                  <a:lnTo>
                    <a:pt x="76" y="139"/>
                  </a:lnTo>
                  <a:lnTo>
                    <a:pt x="106" y="146"/>
                  </a:lnTo>
                  <a:lnTo>
                    <a:pt x="117" y="143"/>
                  </a:lnTo>
                  <a:lnTo>
                    <a:pt x="131" y="130"/>
                  </a:lnTo>
                  <a:lnTo>
                    <a:pt x="134" y="11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93" name="Freeform 7408"/>
            <p:cNvSpPr>
              <a:spLocks/>
            </p:cNvSpPr>
            <p:nvPr/>
          </p:nvSpPr>
          <p:spPr bwMode="gray">
            <a:xfrm>
              <a:off x="4808493" y="4703476"/>
              <a:ext cx="198507" cy="221985"/>
            </a:xfrm>
            <a:custGeom>
              <a:avLst/>
              <a:gdLst>
                <a:gd name="T0" fmla="*/ 134 w 134"/>
                <a:gd name="T1" fmla="*/ 113 h 146"/>
                <a:gd name="T2" fmla="*/ 131 w 134"/>
                <a:gd name="T3" fmla="*/ 85 h 146"/>
                <a:gd name="T4" fmla="*/ 114 w 134"/>
                <a:gd name="T5" fmla="*/ 82 h 146"/>
                <a:gd name="T6" fmla="*/ 108 w 134"/>
                <a:gd name="T7" fmla="*/ 57 h 146"/>
                <a:gd name="T8" fmla="*/ 102 w 134"/>
                <a:gd name="T9" fmla="*/ 54 h 146"/>
                <a:gd name="T10" fmla="*/ 71 w 134"/>
                <a:gd name="T11" fmla="*/ 47 h 146"/>
                <a:gd name="T12" fmla="*/ 67 w 134"/>
                <a:gd name="T13" fmla="*/ 16 h 146"/>
                <a:gd name="T14" fmla="*/ 50 w 134"/>
                <a:gd name="T15" fmla="*/ 0 h 146"/>
                <a:gd name="T16" fmla="*/ 9 w 134"/>
                <a:gd name="T17" fmla="*/ 11 h 146"/>
                <a:gd name="T18" fmla="*/ 0 w 134"/>
                <a:gd name="T19" fmla="*/ 54 h 146"/>
                <a:gd name="T20" fmla="*/ 32 w 134"/>
                <a:gd name="T21" fmla="*/ 85 h 146"/>
                <a:gd name="T22" fmla="*/ 52 w 134"/>
                <a:gd name="T23" fmla="*/ 89 h 146"/>
                <a:gd name="T24" fmla="*/ 79 w 134"/>
                <a:gd name="T25" fmla="*/ 105 h 146"/>
                <a:gd name="T26" fmla="*/ 83 w 134"/>
                <a:gd name="T27" fmla="*/ 116 h 146"/>
                <a:gd name="T28" fmla="*/ 76 w 134"/>
                <a:gd name="T29" fmla="*/ 139 h 146"/>
                <a:gd name="T30" fmla="*/ 106 w 134"/>
                <a:gd name="T31" fmla="*/ 146 h 146"/>
                <a:gd name="T32" fmla="*/ 117 w 134"/>
                <a:gd name="T33" fmla="*/ 143 h 146"/>
                <a:gd name="T34" fmla="*/ 131 w 134"/>
                <a:gd name="T35" fmla="*/ 130 h 146"/>
                <a:gd name="T36" fmla="*/ 134 w 134"/>
                <a:gd name="T37" fmla="*/ 11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4" h="146">
                  <a:moveTo>
                    <a:pt x="134" y="113"/>
                  </a:moveTo>
                  <a:lnTo>
                    <a:pt x="131" y="85"/>
                  </a:lnTo>
                  <a:lnTo>
                    <a:pt x="114" y="82"/>
                  </a:lnTo>
                  <a:lnTo>
                    <a:pt x="108" y="57"/>
                  </a:lnTo>
                  <a:lnTo>
                    <a:pt x="102" y="54"/>
                  </a:lnTo>
                  <a:lnTo>
                    <a:pt x="71" y="47"/>
                  </a:lnTo>
                  <a:lnTo>
                    <a:pt x="67" y="16"/>
                  </a:lnTo>
                  <a:lnTo>
                    <a:pt x="50" y="0"/>
                  </a:lnTo>
                  <a:lnTo>
                    <a:pt x="9" y="11"/>
                  </a:lnTo>
                  <a:lnTo>
                    <a:pt x="0" y="54"/>
                  </a:lnTo>
                  <a:lnTo>
                    <a:pt x="32" y="85"/>
                  </a:lnTo>
                  <a:lnTo>
                    <a:pt x="52" y="89"/>
                  </a:lnTo>
                  <a:lnTo>
                    <a:pt x="79" y="105"/>
                  </a:lnTo>
                  <a:lnTo>
                    <a:pt x="83" y="116"/>
                  </a:lnTo>
                  <a:lnTo>
                    <a:pt x="76" y="139"/>
                  </a:lnTo>
                  <a:lnTo>
                    <a:pt x="106" y="146"/>
                  </a:lnTo>
                  <a:lnTo>
                    <a:pt x="117" y="143"/>
                  </a:lnTo>
                  <a:lnTo>
                    <a:pt x="131" y="130"/>
                  </a:lnTo>
                  <a:lnTo>
                    <a:pt x="134" y="11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94" name="Freeform 7409"/>
            <p:cNvSpPr>
              <a:spLocks/>
            </p:cNvSpPr>
            <p:nvPr/>
          </p:nvSpPr>
          <p:spPr bwMode="gray">
            <a:xfrm>
              <a:off x="4673686" y="4773416"/>
              <a:ext cx="352573" cy="811916"/>
            </a:xfrm>
            <a:custGeom>
              <a:avLst/>
              <a:gdLst>
                <a:gd name="T0" fmla="*/ 193 w 238"/>
                <a:gd name="T1" fmla="*/ 216 h 534"/>
                <a:gd name="T2" fmla="*/ 215 w 238"/>
                <a:gd name="T3" fmla="*/ 239 h 534"/>
                <a:gd name="T4" fmla="*/ 225 w 238"/>
                <a:gd name="T5" fmla="*/ 256 h 534"/>
                <a:gd name="T6" fmla="*/ 222 w 238"/>
                <a:gd name="T7" fmla="*/ 289 h 534"/>
                <a:gd name="T8" fmla="*/ 162 w 238"/>
                <a:gd name="T9" fmla="*/ 302 h 534"/>
                <a:gd name="T10" fmla="*/ 164 w 238"/>
                <a:gd name="T11" fmla="*/ 312 h 534"/>
                <a:gd name="T12" fmla="*/ 148 w 238"/>
                <a:gd name="T13" fmla="*/ 341 h 534"/>
                <a:gd name="T14" fmla="*/ 126 w 238"/>
                <a:gd name="T15" fmla="*/ 338 h 534"/>
                <a:gd name="T16" fmla="*/ 145 w 238"/>
                <a:gd name="T17" fmla="*/ 362 h 534"/>
                <a:gd name="T18" fmla="*/ 159 w 238"/>
                <a:gd name="T19" fmla="*/ 366 h 534"/>
                <a:gd name="T20" fmla="*/ 152 w 238"/>
                <a:gd name="T21" fmla="*/ 370 h 534"/>
                <a:gd name="T22" fmla="*/ 141 w 238"/>
                <a:gd name="T23" fmla="*/ 370 h 534"/>
                <a:gd name="T24" fmla="*/ 142 w 238"/>
                <a:gd name="T25" fmla="*/ 385 h 534"/>
                <a:gd name="T26" fmla="*/ 143 w 238"/>
                <a:gd name="T27" fmla="*/ 402 h 534"/>
                <a:gd name="T28" fmla="*/ 130 w 238"/>
                <a:gd name="T29" fmla="*/ 413 h 534"/>
                <a:gd name="T30" fmla="*/ 130 w 238"/>
                <a:gd name="T31" fmla="*/ 433 h 534"/>
                <a:gd name="T32" fmla="*/ 158 w 238"/>
                <a:gd name="T33" fmla="*/ 445 h 534"/>
                <a:gd name="T34" fmla="*/ 162 w 238"/>
                <a:gd name="T35" fmla="*/ 459 h 534"/>
                <a:gd name="T36" fmla="*/ 149 w 238"/>
                <a:gd name="T37" fmla="*/ 493 h 534"/>
                <a:gd name="T38" fmla="*/ 139 w 238"/>
                <a:gd name="T39" fmla="*/ 510 h 534"/>
                <a:gd name="T40" fmla="*/ 145 w 238"/>
                <a:gd name="T41" fmla="*/ 532 h 534"/>
                <a:gd name="T42" fmla="*/ 94 w 238"/>
                <a:gd name="T43" fmla="*/ 505 h 534"/>
                <a:gd name="T44" fmla="*/ 73 w 238"/>
                <a:gd name="T45" fmla="*/ 491 h 534"/>
                <a:gd name="T46" fmla="*/ 59 w 238"/>
                <a:gd name="T47" fmla="*/ 404 h 534"/>
                <a:gd name="T48" fmla="*/ 54 w 238"/>
                <a:gd name="T49" fmla="*/ 397 h 534"/>
                <a:gd name="T50" fmla="*/ 40 w 238"/>
                <a:gd name="T51" fmla="*/ 356 h 534"/>
                <a:gd name="T52" fmla="*/ 28 w 238"/>
                <a:gd name="T53" fmla="*/ 296 h 534"/>
                <a:gd name="T54" fmla="*/ 24 w 238"/>
                <a:gd name="T55" fmla="*/ 251 h 534"/>
                <a:gd name="T56" fmla="*/ 22 w 238"/>
                <a:gd name="T57" fmla="*/ 213 h 534"/>
                <a:gd name="T58" fmla="*/ 3 w 238"/>
                <a:gd name="T59" fmla="*/ 115 h 534"/>
                <a:gd name="T60" fmla="*/ 9 w 238"/>
                <a:gd name="T61" fmla="*/ 49 h 534"/>
                <a:gd name="T62" fmla="*/ 24 w 238"/>
                <a:gd name="T63" fmla="*/ 19 h 534"/>
                <a:gd name="T64" fmla="*/ 68 w 238"/>
                <a:gd name="T65" fmla="*/ 11 h 534"/>
                <a:gd name="T66" fmla="*/ 91 w 238"/>
                <a:gd name="T67" fmla="*/ 8 h 534"/>
                <a:gd name="T68" fmla="*/ 143 w 238"/>
                <a:gd name="T69" fmla="*/ 43 h 534"/>
                <a:gd name="T70" fmla="*/ 174 w 238"/>
                <a:gd name="T71" fmla="*/ 70 h 534"/>
                <a:gd name="T72" fmla="*/ 197 w 238"/>
                <a:gd name="T73" fmla="*/ 100 h 534"/>
                <a:gd name="T74" fmla="*/ 222 w 238"/>
                <a:gd name="T75" fmla="*/ 84 h 534"/>
                <a:gd name="T76" fmla="*/ 232 w 238"/>
                <a:gd name="T77" fmla="*/ 67 h 534"/>
                <a:gd name="T78" fmla="*/ 225 w 238"/>
                <a:gd name="T79" fmla="*/ 10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8" h="534">
                  <a:moveTo>
                    <a:pt x="189" y="148"/>
                  </a:moveTo>
                  <a:lnTo>
                    <a:pt x="193" y="216"/>
                  </a:lnTo>
                  <a:lnTo>
                    <a:pt x="196" y="226"/>
                  </a:lnTo>
                  <a:lnTo>
                    <a:pt x="215" y="239"/>
                  </a:lnTo>
                  <a:lnTo>
                    <a:pt x="213" y="246"/>
                  </a:lnTo>
                  <a:lnTo>
                    <a:pt x="225" y="256"/>
                  </a:lnTo>
                  <a:lnTo>
                    <a:pt x="230" y="265"/>
                  </a:lnTo>
                  <a:lnTo>
                    <a:pt x="222" y="289"/>
                  </a:lnTo>
                  <a:lnTo>
                    <a:pt x="183" y="302"/>
                  </a:lnTo>
                  <a:lnTo>
                    <a:pt x="162" y="302"/>
                  </a:lnTo>
                  <a:lnTo>
                    <a:pt x="157" y="299"/>
                  </a:lnTo>
                  <a:lnTo>
                    <a:pt x="164" y="312"/>
                  </a:lnTo>
                  <a:lnTo>
                    <a:pt x="167" y="337"/>
                  </a:lnTo>
                  <a:lnTo>
                    <a:pt x="148" y="341"/>
                  </a:lnTo>
                  <a:lnTo>
                    <a:pt x="130" y="334"/>
                  </a:lnTo>
                  <a:lnTo>
                    <a:pt x="126" y="338"/>
                  </a:lnTo>
                  <a:lnTo>
                    <a:pt x="136" y="357"/>
                  </a:lnTo>
                  <a:lnTo>
                    <a:pt x="145" y="362"/>
                  </a:lnTo>
                  <a:lnTo>
                    <a:pt x="154" y="357"/>
                  </a:lnTo>
                  <a:lnTo>
                    <a:pt x="159" y="366"/>
                  </a:lnTo>
                  <a:lnTo>
                    <a:pt x="159" y="370"/>
                  </a:lnTo>
                  <a:lnTo>
                    <a:pt x="152" y="370"/>
                  </a:lnTo>
                  <a:lnTo>
                    <a:pt x="145" y="364"/>
                  </a:lnTo>
                  <a:lnTo>
                    <a:pt x="141" y="370"/>
                  </a:lnTo>
                  <a:lnTo>
                    <a:pt x="151" y="373"/>
                  </a:lnTo>
                  <a:lnTo>
                    <a:pt x="142" y="385"/>
                  </a:lnTo>
                  <a:lnTo>
                    <a:pt x="148" y="399"/>
                  </a:lnTo>
                  <a:lnTo>
                    <a:pt x="143" y="402"/>
                  </a:lnTo>
                  <a:lnTo>
                    <a:pt x="145" y="408"/>
                  </a:lnTo>
                  <a:lnTo>
                    <a:pt x="130" y="413"/>
                  </a:lnTo>
                  <a:lnTo>
                    <a:pt x="126" y="424"/>
                  </a:lnTo>
                  <a:lnTo>
                    <a:pt x="130" y="433"/>
                  </a:lnTo>
                  <a:lnTo>
                    <a:pt x="148" y="445"/>
                  </a:lnTo>
                  <a:lnTo>
                    <a:pt x="158" y="445"/>
                  </a:lnTo>
                  <a:lnTo>
                    <a:pt x="161" y="451"/>
                  </a:lnTo>
                  <a:lnTo>
                    <a:pt x="162" y="459"/>
                  </a:lnTo>
                  <a:lnTo>
                    <a:pt x="146" y="477"/>
                  </a:lnTo>
                  <a:lnTo>
                    <a:pt x="149" y="493"/>
                  </a:lnTo>
                  <a:lnTo>
                    <a:pt x="138" y="503"/>
                  </a:lnTo>
                  <a:lnTo>
                    <a:pt x="139" y="510"/>
                  </a:lnTo>
                  <a:lnTo>
                    <a:pt x="161" y="534"/>
                  </a:lnTo>
                  <a:lnTo>
                    <a:pt x="145" y="532"/>
                  </a:lnTo>
                  <a:lnTo>
                    <a:pt x="111" y="528"/>
                  </a:lnTo>
                  <a:lnTo>
                    <a:pt x="94" y="505"/>
                  </a:lnTo>
                  <a:lnTo>
                    <a:pt x="81" y="506"/>
                  </a:lnTo>
                  <a:lnTo>
                    <a:pt x="73" y="491"/>
                  </a:lnTo>
                  <a:lnTo>
                    <a:pt x="72" y="437"/>
                  </a:lnTo>
                  <a:lnTo>
                    <a:pt x="59" y="404"/>
                  </a:lnTo>
                  <a:lnTo>
                    <a:pt x="63" y="405"/>
                  </a:lnTo>
                  <a:lnTo>
                    <a:pt x="54" y="397"/>
                  </a:lnTo>
                  <a:lnTo>
                    <a:pt x="40" y="372"/>
                  </a:lnTo>
                  <a:lnTo>
                    <a:pt x="40" y="356"/>
                  </a:lnTo>
                  <a:lnTo>
                    <a:pt x="31" y="340"/>
                  </a:lnTo>
                  <a:lnTo>
                    <a:pt x="28" y="296"/>
                  </a:lnTo>
                  <a:lnTo>
                    <a:pt x="18" y="265"/>
                  </a:lnTo>
                  <a:lnTo>
                    <a:pt x="24" y="251"/>
                  </a:lnTo>
                  <a:lnTo>
                    <a:pt x="19" y="237"/>
                  </a:lnTo>
                  <a:lnTo>
                    <a:pt x="22" y="213"/>
                  </a:lnTo>
                  <a:lnTo>
                    <a:pt x="0" y="167"/>
                  </a:lnTo>
                  <a:lnTo>
                    <a:pt x="3" y="115"/>
                  </a:lnTo>
                  <a:lnTo>
                    <a:pt x="16" y="86"/>
                  </a:lnTo>
                  <a:lnTo>
                    <a:pt x="9" y="49"/>
                  </a:lnTo>
                  <a:lnTo>
                    <a:pt x="24" y="39"/>
                  </a:lnTo>
                  <a:lnTo>
                    <a:pt x="24" y="19"/>
                  </a:lnTo>
                  <a:lnTo>
                    <a:pt x="38" y="0"/>
                  </a:lnTo>
                  <a:lnTo>
                    <a:pt x="68" y="11"/>
                  </a:lnTo>
                  <a:lnTo>
                    <a:pt x="72" y="4"/>
                  </a:lnTo>
                  <a:lnTo>
                    <a:pt x="91" y="8"/>
                  </a:lnTo>
                  <a:lnTo>
                    <a:pt x="123" y="39"/>
                  </a:lnTo>
                  <a:lnTo>
                    <a:pt x="143" y="43"/>
                  </a:lnTo>
                  <a:lnTo>
                    <a:pt x="170" y="59"/>
                  </a:lnTo>
                  <a:lnTo>
                    <a:pt x="174" y="70"/>
                  </a:lnTo>
                  <a:lnTo>
                    <a:pt x="167" y="93"/>
                  </a:lnTo>
                  <a:lnTo>
                    <a:pt x="197" y="100"/>
                  </a:lnTo>
                  <a:lnTo>
                    <a:pt x="208" y="97"/>
                  </a:lnTo>
                  <a:lnTo>
                    <a:pt x="222" y="84"/>
                  </a:lnTo>
                  <a:lnTo>
                    <a:pt x="225" y="67"/>
                  </a:lnTo>
                  <a:lnTo>
                    <a:pt x="232" y="67"/>
                  </a:lnTo>
                  <a:lnTo>
                    <a:pt x="238" y="92"/>
                  </a:lnTo>
                  <a:lnTo>
                    <a:pt x="225" y="100"/>
                  </a:lnTo>
                  <a:lnTo>
                    <a:pt x="189" y="14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95" name="Freeform 7410"/>
            <p:cNvSpPr>
              <a:spLocks/>
            </p:cNvSpPr>
            <p:nvPr/>
          </p:nvSpPr>
          <p:spPr bwMode="gray">
            <a:xfrm>
              <a:off x="4673686" y="4773416"/>
              <a:ext cx="352573" cy="811916"/>
            </a:xfrm>
            <a:custGeom>
              <a:avLst/>
              <a:gdLst>
                <a:gd name="T0" fmla="*/ 193 w 238"/>
                <a:gd name="T1" fmla="*/ 216 h 534"/>
                <a:gd name="T2" fmla="*/ 215 w 238"/>
                <a:gd name="T3" fmla="*/ 239 h 534"/>
                <a:gd name="T4" fmla="*/ 225 w 238"/>
                <a:gd name="T5" fmla="*/ 256 h 534"/>
                <a:gd name="T6" fmla="*/ 222 w 238"/>
                <a:gd name="T7" fmla="*/ 289 h 534"/>
                <a:gd name="T8" fmla="*/ 162 w 238"/>
                <a:gd name="T9" fmla="*/ 302 h 534"/>
                <a:gd name="T10" fmla="*/ 164 w 238"/>
                <a:gd name="T11" fmla="*/ 312 h 534"/>
                <a:gd name="T12" fmla="*/ 148 w 238"/>
                <a:gd name="T13" fmla="*/ 341 h 534"/>
                <a:gd name="T14" fmla="*/ 126 w 238"/>
                <a:gd name="T15" fmla="*/ 338 h 534"/>
                <a:gd name="T16" fmla="*/ 145 w 238"/>
                <a:gd name="T17" fmla="*/ 362 h 534"/>
                <a:gd name="T18" fmla="*/ 159 w 238"/>
                <a:gd name="T19" fmla="*/ 366 h 534"/>
                <a:gd name="T20" fmla="*/ 152 w 238"/>
                <a:gd name="T21" fmla="*/ 370 h 534"/>
                <a:gd name="T22" fmla="*/ 141 w 238"/>
                <a:gd name="T23" fmla="*/ 370 h 534"/>
                <a:gd name="T24" fmla="*/ 142 w 238"/>
                <a:gd name="T25" fmla="*/ 385 h 534"/>
                <a:gd name="T26" fmla="*/ 143 w 238"/>
                <a:gd name="T27" fmla="*/ 402 h 534"/>
                <a:gd name="T28" fmla="*/ 130 w 238"/>
                <a:gd name="T29" fmla="*/ 413 h 534"/>
                <a:gd name="T30" fmla="*/ 130 w 238"/>
                <a:gd name="T31" fmla="*/ 433 h 534"/>
                <a:gd name="T32" fmla="*/ 158 w 238"/>
                <a:gd name="T33" fmla="*/ 445 h 534"/>
                <a:gd name="T34" fmla="*/ 162 w 238"/>
                <a:gd name="T35" fmla="*/ 459 h 534"/>
                <a:gd name="T36" fmla="*/ 149 w 238"/>
                <a:gd name="T37" fmla="*/ 493 h 534"/>
                <a:gd name="T38" fmla="*/ 139 w 238"/>
                <a:gd name="T39" fmla="*/ 510 h 534"/>
                <a:gd name="T40" fmla="*/ 145 w 238"/>
                <a:gd name="T41" fmla="*/ 532 h 534"/>
                <a:gd name="T42" fmla="*/ 94 w 238"/>
                <a:gd name="T43" fmla="*/ 505 h 534"/>
                <a:gd name="T44" fmla="*/ 73 w 238"/>
                <a:gd name="T45" fmla="*/ 491 h 534"/>
                <a:gd name="T46" fmla="*/ 59 w 238"/>
                <a:gd name="T47" fmla="*/ 404 h 534"/>
                <a:gd name="T48" fmla="*/ 54 w 238"/>
                <a:gd name="T49" fmla="*/ 397 h 534"/>
                <a:gd name="T50" fmla="*/ 40 w 238"/>
                <a:gd name="T51" fmla="*/ 356 h 534"/>
                <a:gd name="T52" fmla="*/ 28 w 238"/>
                <a:gd name="T53" fmla="*/ 296 h 534"/>
                <a:gd name="T54" fmla="*/ 24 w 238"/>
                <a:gd name="T55" fmla="*/ 251 h 534"/>
                <a:gd name="T56" fmla="*/ 22 w 238"/>
                <a:gd name="T57" fmla="*/ 213 h 534"/>
                <a:gd name="T58" fmla="*/ 3 w 238"/>
                <a:gd name="T59" fmla="*/ 115 h 534"/>
                <a:gd name="T60" fmla="*/ 9 w 238"/>
                <a:gd name="T61" fmla="*/ 49 h 534"/>
                <a:gd name="T62" fmla="*/ 24 w 238"/>
                <a:gd name="T63" fmla="*/ 19 h 534"/>
                <a:gd name="T64" fmla="*/ 68 w 238"/>
                <a:gd name="T65" fmla="*/ 11 h 534"/>
                <a:gd name="T66" fmla="*/ 91 w 238"/>
                <a:gd name="T67" fmla="*/ 8 h 534"/>
                <a:gd name="T68" fmla="*/ 143 w 238"/>
                <a:gd name="T69" fmla="*/ 43 h 534"/>
                <a:gd name="T70" fmla="*/ 174 w 238"/>
                <a:gd name="T71" fmla="*/ 70 h 534"/>
                <a:gd name="T72" fmla="*/ 197 w 238"/>
                <a:gd name="T73" fmla="*/ 100 h 534"/>
                <a:gd name="T74" fmla="*/ 222 w 238"/>
                <a:gd name="T75" fmla="*/ 84 h 534"/>
                <a:gd name="T76" fmla="*/ 232 w 238"/>
                <a:gd name="T77" fmla="*/ 67 h 534"/>
                <a:gd name="T78" fmla="*/ 225 w 238"/>
                <a:gd name="T79" fmla="*/ 10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8" h="534">
                  <a:moveTo>
                    <a:pt x="189" y="148"/>
                  </a:moveTo>
                  <a:lnTo>
                    <a:pt x="193" y="216"/>
                  </a:lnTo>
                  <a:lnTo>
                    <a:pt x="196" y="226"/>
                  </a:lnTo>
                  <a:lnTo>
                    <a:pt x="215" y="239"/>
                  </a:lnTo>
                  <a:lnTo>
                    <a:pt x="213" y="246"/>
                  </a:lnTo>
                  <a:lnTo>
                    <a:pt x="225" y="256"/>
                  </a:lnTo>
                  <a:lnTo>
                    <a:pt x="230" y="265"/>
                  </a:lnTo>
                  <a:lnTo>
                    <a:pt x="222" y="289"/>
                  </a:lnTo>
                  <a:lnTo>
                    <a:pt x="183" y="302"/>
                  </a:lnTo>
                  <a:lnTo>
                    <a:pt x="162" y="302"/>
                  </a:lnTo>
                  <a:lnTo>
                    <a:pt x="157" y="299"/>
                  </a:lnTo>
                  <a:lnTo>
                    <a:pt x="164" y="312"/>
                  </a:lnTo>
                  <a:lnTo>
                    <a:pt x="167" y="337"/>
                  </a:lnTo>
                  <a:lnTo>
                    <a:pt x="148" y="341"/>
                  </a:lnTo>
                  <a:lnTo>
                    <a:pt x="130" y="334"/>
                  </a:lnTo>
                  <a:lnTo>
                    <a:pt x="126" y="338"/>
                  </a:lnTo>
                  <a:lnTo>
                    <a:pt x="136" y="357"/>
                  </a:lnTo>
                  <a:lnTo>
                    <a:pt x="145" y="362"/>
                  </a:lnTo>
                  <a:lnTo>
                    <a:pt x="154" y="357"/>
                  </a:lnTo>
                  <a:lnTo>
                    <a:pt x="159" y="366"/>
                  </a:lnTo>
                  <a:lnTo>
                    <a:pt x="159" y="370"/>
                  </a:lnTo>
                  <a:lnTo>
                    <a:pt x="152" y="370"/>
                  </a:lnTo>
                  <a:lnTo>
                    <a:pt x="145" y="364"/>
                  </a:lnTo>
                  <a:lnTo>
                    <a:pt x="141" y="370"/>
                  </a:lnTo>
                  <a:lnTo>
                    <a:pt x="151" y="373"/>
                  </a:lnTo>
                  <a:lnTo>
                    <a:pt x="142" y="385"/>
                  </a:lnTo>
                  <a:lnTo>
                    <a:pt x="148" y="399"/>
                  </a:lnTo>
                  <a:lnTo>
                    <a:pt x="143" y="402"/>
                  </a:lnTo>
                  <a:lnTo>
                    <a:pt x="145" y="408"/>
                  </a:lnTo>
                  <a:lnTo>
                    <a:pt x="130" y="413"/>
                  </a:lnTo>
                  <a:lnTo>
                    <a:pt x="126" y="424"/>
                  </a:lnTo>
                  <a:lnTo>
                    <a:pt x="130" y="433"/>
                  </a:lnTo>
                  <a:lnTo>
                    <a:pt x="148" y="445"/>
                  </a:lnTo>
                  <a:lnTo>
                    <a:pt x="158" y="445"/>
                  </a:lnTo>
                  <a:lnTo>
                    <a:pt x="161" y="451"/>
                  </a:lnTo>
                  <a:lnTo>
                    <a:pt x="162" y="459"/>
                  </a:lnTo>
                  <a:lnTo>
                    <a:pt x="146" y="477"/>
                  </a:lnTo>
                  <a:lnTo>
                    <a:pt x="149" y="493"/>
                  </a:lnTo>
                  <a:lnTo>
                    <a:pt x="138" y="503"/>
                  </a:lnTo>
                  <a:lnTo>
                    <a:pt x="139" y="510"/>
                  </a:lnTo>
                  <a:lnTo>
                    <a:pt x="161" y="534"/>
                  </a:lnTo>
                  <a:lnTo>
                    <a:pt x="145" y="532"/>
                  </a:lnTo>
                  <a:lnTo>
                    <a:pt x="111" y="528"/>
                  </a:lnTo>
                  <a:lnTo>
                    <a:pt x="94" y="505"/>
                  </a:lnTo>
                  <a:lnTo>
                    <a:pt x="81" y="506"/>
                  </a:lnTo>
                  <a:lnTo>
                    <a:pt x="73" y="491"/>
                  </a:lnTo>
                  <a:lnTo>
                    <a:pt x="72" y="437"/>
                  </a:lnTo>
                  <a:lnTo>
                    <a:pt x="59" y="404"/>
                  </a:lnTo>
                  <a:lnTo>
                    <a:pt x="63" y="405"/>
                  </a:lnTo>
                  <a:lnTo>
                    <a:pt x="54" y="397"/>
                  </a:lnTo>
                  <a:lnTo>
                    <a:pt x="40" y="372"/>
                  </a:lnTo>
                  <a:lnTo>
                    <a:pt x="40" y="356"/>
                  </a:lnTo>
                  <a:lnTo>
                    <a:pt x="31" y="340"/>
                  </a:lnTo>
                  <a:lnTo>
                    <a:pt x="28" y="296"/>
                  </a:lnTo>
                  <a:lnTo>
                    <a:pt x="18" y="265"/>
                  </a:lnTo>
                  <a:lnTo>
                    <a:pt x="24" y="251"/>
                  </a:lnTo>
                  <a:lnTo>
                    <a:pt x="19" y="237"/>
                  </a:lnTo>
                  <a:lnTo>
                    <a:pt x="22" y="213"/>
                  </a:lnTo>
                  <a:lnTo>
                    <a:pt x="0" y="167"/>
                  </a:lnTo>
                  <a:lnTo>
                    <a:pt x="3" y="115"/>
                  </a:lnTo>
                  <a:lnTo>
                    <a:pt x="16" y="86"/>
                  </a:lnTo>
                  <a:lnTo>
                    <a:pt x="9" y="49"/>
                  </a:lnTo>
                  <a:lnTo>
                    <a:pt x="24" y="39"/>
                  </a:lnTo>
                  <a:lnTo>
                    <a:pt x="24" y="19"/>
                  </a:lnTo>
                  <a:lnTo>
                    <a:pt x="38" y="0"/>
                  </a:lnTo>
                  <a:lnTo>
                    <a:pt x="68" y="11"/>
                  </a:lnTo>
                  <a:lnTo>
                    <a:pt x="72" y="4"/>
                  </a:lnTo>
                  <a:lnTo>
                    <a:pt x="91" y="8"/>
                  </a:lnTo>
                  <a:lnTo>
                    <a:pt x="123" y="39"/>
                  </a:lnTo>
                  <a:lnTo>
                    <a:pt x="143" y="43"/>
                  </a:lnTo>
                  <a:lnTo>
                    <a:pt x="170" y="59"/>
                  </a:lnTo>
                  <a:lnTo>
                    <a:pt x="174" y="70"/>
                  </a:lnTo>
                  <a:lnTo>
                    <a:pt x="167" y="93"/>
                  </a:lnTo>
                  <a:lnTo>
                    <a:pt x="197" y="100"/>
                  </a:lnTo>
                  <a:lnTo>
                    <a:pt x="208" y="97"/>
                  </a:lnTo>
                  <a:lnTo>
                    <a:pt x="222" y="84"/>
                  </a:lnTo>
                  <a:lnTo>
                    <a:pt x="225" y="67"/>
                  </a:lnTo>
                  <a:lnTo>
                    <a:pt x="232" y="67"/>
                  </a:lnTo>
                  <a:lnTo>
                    <a:pt x="238" y="92"/>
                  </a:lnTo>
                  <a:lnTo>
                    <a:pt x="225" y="100"/>
                  </a:lnTo>
                  <a:lnTo>
                    <a:pt x="189" y="148"/>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96" name="Freeform 7411"/>
            <p:cNvSpPr>
              <a:spLocks/>
            </p:cNvSpPr>
            <p:nvPr/>
          </p:nvSpPr>
          <p:spPr bwMode="gray">
            <a:xfrm>
              <a:off x="4809975" y="3967582"/>
              <a:ext cx="108141" cy="188535"/>
            </a:xfrm>
            <a:custGeom>
              <a:avLst/>
              <a:gdLst>
                <a:gd name="T0" fmla="*/ 24 w 73"/>
                <a:gd name="T1" fmla="*/ 0 h 124"/>
                <a:gd name="T2" fmla="*/ 11 w 73"/>
                <a:gd name="T3" fmla="*/ 10 h 124"/>
                <a:gd name="T4" fmla="*/ 8 w 73"/>
                <a:gd name="T5" fmla="*/ 19 h 124"/>
                <a:gd name="T6" fmla="*/ 12 w 73"/>
                <a:gd name="T7" fmla="*/ 22 h 124"/>
                <a:gd name="T8" fmla="*/ 3 w 73"/>
                <a:gd name="T9" fmla="*/ 27 h 124"/>
                <a:gd name="T10" fmla="*/ 0 w 73"/>
                <a:gd name="T11" fmla="*/ 41 h 124"/>
                <a:gd name="T12" fmla="*/ 11 w 73"/>
                <a:gd name="T13" fmla="*/ 54 h 124"/>
                <a:gd name="T14" fmla="*/ 19 w 73"/>
                <a:gd name="T15" fmla="*/ 57 h 124"/>
                <a:gd name="T16" fmla="*/ 24 w 73"/>
                <a:gd name="T17" fmla="*/ 73 h 124"/>
                <a:gd name="T18" fmla="*/ 19 w 73"/>
                <a:gd name="T19" fmla="*/ 99 h 124"/>
                <a:gd name="T20" fmla="*/ 30 w 73"/>
                <a:gd name="T21" fmla="*/ 121 h 124"/>
                <a:gd name="T22" fmla="*/ 37 w 73"/>
                <a:gd name="T23" fmla="*/ 124 h 124"/>
                <a:gd name="T24" fmla="*/ 63 w 73"/>
                <a:gd name="T25" fmla="*/ 111 h 124"/>
                <a:gd name="T26" fmla="*/ 73 w 73"/>
                <a:gd name="T27" fmla="*/ 111 h 124"/>
                <a:gd name="T28" fmla="*/ 49 w 73"/>
                <a:gd name="T29" fmla="*/ 70 h 124"/>
                <a:gd name="T30" fmla="*/ 65 w 73"/>
                <a:gd name="T31" fmla="*/ 41 h 124"/>
                <a:gd name="T32" fmla="*/ 47 w 73"/>
                <a:gd name="T33" fmla="*/ 24 h 124"/>
                <a:gd name="T34" fmla="*/ 41 w 73"/>
                <a:gd name="T35" fmla="*/ 26 h 124"/>
                <a:gd name="T36" fmla="*/ 41 w 73"/>
                <a:gd name="T37" fmla="*/ 11 h 124"/>
                <a:gd name="T38" fmla="*/ 24 w 73"/>
                <a:gd name="T3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124">
                  <a:moveTo>
                    <a:pt x="24" y="0"/>
                  </a:moveTo>
                  <a:lnTo>
                    <a:pt x="11" y="10"/>
                  </a:lnTo>
                  <a:lnTo>
                    <a:pt x="8" y="19"/>
                  </a:lnTo>
                  <a:lnTo>
                    <a:pt x="12" y="22"/>
                  </a:lnTo>
                  <a:lnTo>
                    <a:pt x="3" y="27"/>
                  </a:lnTo>
                  <a:lnTo>
                    <a:pt x="0" y="41"/>
                  </a:lnTo>
                  <a:lnTo>
                    <a:pt x="11" y="54"/>
                  </a:lnTo>
                  <a:lnTo>
                    <a:pt x="19" y="57"/>
                  </a:lnTo>
                  <a:lnTo>
                    <a:pt x="24" y="73"/>
                  </a:lnTo>
                  <a:lnTo>
                    <a:pt x="19" y="99"/>
                  </a:lnTo>
                  <a:lnTo>
                    <a:pt x="30" y="121"/>
                  </a:lnTo>
                  <a:lnTo>
                    <a:pt x="37" y="124"/>
                  </a:lnTo>
                  <a:lnTo>
                    <a:pt x="63" y="111"/>
                  </a:lnTo>
                  <a:lnTo>
                    <a:pt x="73" y="111"/>
                  </a:lnTo>
                  <a:lnTo>
                    <a:pt x="49" y="70"/>
                  </a:lnTo>
                  <a:lnTo>
                    <a:pt x="65" y="41"/>
                  </a:lnTo>
                  <a:lnTo>
                    <a:pt x="47" y="24"/>
                  </a:lnTo>
                  <a:lnTo>
                    <a:pt x="41" y="26"/>
                  </a:lnTo>
                  <a:lnTo>
                    <a:pt x="41" y="11"/>
                  </a:lnTo>
                  <a:lnTo>
                    <a:pt x="24"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97" name="Freeform 7412"/>
            <p:cNvSpPr>
              <a:spLocks/>
            </p:cNvSpPr>
            <p:nvPr/>
          </p:nvSpPr>
          <p:spPr bwMode="gray">
            <a:xfrm>
              <a:off x="4809975" y="3967582"/>
              <a:ext cx="108141" cy="188535"/>
            </a:xfrm>
            <a:custGeom>
              <a:avLst/>
              <a:gdLst>
                <a:gd name="T0" fmla="*/ 24 w 73"/>
                <a:gd name="T1" fmla="*/ 0 h 124"/>
                <a:gd name="T2" fmla="*/ 11 w 73"/>
                <a:gd name="T3" fmla="*/ 10 h 124"/>
                <a:gd name="T4" fmla="*/ 8 w 73"/>
                <a:gd name="T5" fmla="*/ 19 h 124"/>
                <a:gd name="T6" fmla="*/ 12 w 73"/>
                <a:gd name="T7" fmla="*/ 22 h 124"/>
                <a:gd name="T8" fmla="*/ 3 w 73"/>
                <a:gd name="T9" fmla="*/ 27 h 124"/>
                <a:gd name="T10" fmla="*/ 0 w 73"/>
                <a:gd name="T11" fmla="*/ 41 h 124"/>
                <a:gd name="T12" fmla="*/ 11 w 73"/>
                <a:gd name="T13" fmla="*/ 54 h 124"/>
                <a:gd name="T14" fmla="*/ 19 w 73"/>
                <a:gd name="T15" fmla="*/ 57 h 124"/>
                <a:gd name="T16" fmla="*/ 24 w 73"/>
                <a:gd name="T17" fmla="*/ 73 h 124"/>
                <a:gd name="T18" fmla="*/ 19 w 73"/>
                <a:gd name="T19" fmla="*/ 99 h 124"/>
                <a:gd name="T20" fmla="*/ 30 w 73"/>
                <a:gd name="T21" fmla="*/ 121 h 124"/>
                <a:gd name="T22" fmla="*/ 37 w 73"/>
                <a:gd name="T23" fmla="*/ 124 h 124"/>
                <a:gd name="T24" fmla="*/ 63 w 73"/>
                <a:gd name="T25" fmla="*/ 111 h 124"/>
                <a:gd name="T26" fmla="*/ 73 w 73"/>
                <a:gd name="T27" fmla="*/ 111 h 124"/>
                <a:gd name="T28" fmla="*/ 49 w 73"/>
                <a:gd name="T29" fmla="*/ 70 h 124"/>
                <a:gd name="T30" fmla="*/ 65 w 73"/>
                <a:gd name="T31" fmla="*/ 41 h 124"/>
                <a:gd name="T32" fmla="*/ 47 w 73"/>
                <a:gd name="T33" fmla="*/ 24 h 124"/>
                <a:gd name="T34" fmla="*/ 41 w 73"/>
                <a:gd name="T35" fmla="*/ 26 h 124"/>
                <a:gd name="T36" fmla="*/ 41 w 73"/>
                <a:gd name="T37" fmla="*/ 11 h 124"/>
                <a:gd name="T38" fmla="*/ 24 w 73"/>
                <a:gd name="T3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124">
                  <a:moveTo>
                    <a:pt x="24" y="0"/>
                  </a:moveTo>
                  <a:lnTo>
                    <a:pt x="11" y="10"/>
                  </a:lnTo>
                  <a:lnTo>
                    <a:pt x="8" y="19"/>
                  </a:lnTo>
                  <a:lnTo>
                    <a:pt x="12" y="22"/>
                  </a:lnTo>
                  <a:lnTo>
                    <a:pt x="3" y="27"/>
                  </a:lnTo>
                  <a:lnTo>
                    <a:pt x="0" y="41"/>
                  </a:lnTo>
                  <a:lnTo>
                    <a:pt x="11" y="54"/>
                  </a:lnTo>
                  <a:lnTo>
                    <a:pt x="19" y="57"/>
                  </a:lnTo>
                  <a:lnTo>
                    <a:pt x="24" y="73"/>
                  </a:lnTo>
                  <a:lnTo>
                    <a:pt x="19" y="99"/>
                  </a:lnTo>
                  <a:lnTo>
                    <a:pt x="30" y="121"/>
                  </a:lnTo>
                  <a:lnTo>
                    <a:pt x="37" y="124"/>
                  </a:lnTo>
                  <a:lnTo>
                    <a:pt x="63" y="111"/>
                  </a:lnTo>
                  <a:lnTo>
                    <a:pt x="73" y="111"/>
                  </a:lnTo>
                  <a:lnTo>
                    <a:pt x="49" y="70"/>
                  </a:lnTo>
                  <a:lnTo>
                    <a:pt x="65" y="41"/>
                  </a:lnTo>
                  <a:lnTo>
                    <a:pt x="47" y="24"/>
                  </a:lnTo>
                  <a:lnTo>
                    <a:pt x="41" y="26"/>
                  </a:lnTo>
                  <a:lnTo>
                    <a:pt x="41" y="11"/>
                  </a:lnTo>
                  <a:lnTo>
                    <a:pt x="24"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98" name="Freeform 7413"/>
            <p:cNvSpPr>
              <a:spLocks/>
            </p:cNvSpPr>
            <p:nvPr/>
          </p:nvSpPr>
          <p:spPr bwMode="gray">
            <a:xfrm>
              <a:off x="6107677" y="2722339"/>
              <a:ext cx="42961" cy="28889"/>
            </a:xfrm>
            <a:custGeom>
              <a:avLst/>
              <a:gdLst>
                <a:gd name="T0" fmla="*/ 4 w 29"/>
                <a:gd name="T1" fmla="*/ 0 h 19"/>
                <a:gd name="T2" fmla="*/ 0 w 29"/>
                <a:gd name="T3" fmla="*/ 10 h 19"/>
                <a:gd name="T4" fmla="*/ 7 w 29"/>
                <a:gd name="T5" fmla="*/ 17 h 19"/>
                <a:gd name="T6" fmla="*/ 20 w 29"/>
                <a:gd name="T7" fmla="*/ 11 h 19"/>
                <a:gd name="T8" fmla="*/ 23 w 29"/>
                <a:gd name="T9" fmla="*/ 19 h 19"/>
                <a:gd name="T10" fmla="*/ 29 w 29"/>
                <a:gd name="T11" fmla="*/ 14 h 19"/>
                <a:gd name="T12" fmla="*/ 25 w 29"/>
                <a:gd name="T13" fmla="*/ 0 h 19"/>
                <a:gd name="T14" fmla="*/ 4 w 29"/>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9">
                  <a:moveTo>
                    <a:pt x="4" y="0"/>
                  </a:moveTo>
                  <a:lnTo>
                    <a:pt x="0" y="10"/>
                  </a:lnTo>
                  <a:lnTo>
                    <a:pt x="7" y="17"/>
                  </a:lnTo>
                  <a:lnTo>
                    <a:pt x="20" y="11"/>
                  </a:lnTo>
                  <a:lnTo>
                    <a:pt x="23" y="19"/>
                  </a:lnTo>
                  <a:lnTo>
                    <a:pt x="29" y="14"/>
                  </a:lnTo>
                  <a:lnTo>
                    <a:pt x="25" y="0"/>
                  </a:lnTo>
                  <a:lnTo>
                    <a:pt x="4"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799" name="Freeform 7414"/>
            <p:cNvSpPr>
              <a:spLocks/>
            </p:cNvSpPr>
            <p:nvPr/>
          </p:nvSpPr>
          <p:spPr bwMode="gray">
            <a:xfrm>
              <a:off x="6107677" y="2722339"/>
              <a:ext cx="42961" cy="28889"/>
            </a:xfrm>
            <a:custGeom>
              <a:avLst/>
              <a:gdLst>
                <a:gd name="T0" fmla="*/ 4 w 29"/>
                <a:gd name="T1" fmla="*/ 0 h 19"/>
                <a:gd name="T2" fmla="*/ 0 w 29"/>
                <a:gd name="T3" fmla="*/ 10 h 19"/>
                <a:gd name="T4" fmla="*/ 7 w 29"/>
                <a:gd name="T5" fmla="*/ 17 h 19"/>
                <a:gd name="T6" fmla="*/ 20 w 29"/>
                <a:gd name="T7" fmla="*/ 11 h 19"/>
                <a:gd name="T8" fmla="*/ 23 w 29"/>
                <a:gd name="T9" fmla="*/ 19 h 19"/>
                <a:gd name="T10" fmla="*/ 29 w 29"/>
                <a:gd name="T11" fmla="*/ 14 h 19"/>
                <a:gd name="T12" fmla="*/ 25 w 29"/>
                <a:gd name="T13" fmla="*/ 0 h 19"/>
                <a:gd name="T14" fmla="*/ 4 w 29"/>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9">
                  <a:moveTo>
                    <a:pt x="4" y="0"/>
                  </a:moveTo>
                  <a:lnTo>
                    <a:pt x="0" y="10"/>
                  </a:lnTo>
                  <a:lnTo>
                    <a:pt x="7" y="17"/>
                  </a:lnTo>
                  <a:lnTo>
                    <a:pt x="20" y="11"/>
                  </a:lnTo>
                  <a:lnTo>
                    <a:pt x="23" y="19"/>
                  </a:lnTo>
                  <a:lnTo>
                    <a:pt x="29" y="14"/>
                  </a:lnTo>
                  <a:lnTo>
                    <a:pt x="25" y="0"/>
                  </a:lnTo>
                  <a:lnTo>
                    <a:pt x="4"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00" name="Freeform 7415"/>
            <p:cNvSpPr>
              <a:spLocks/>
            </p:cNvSpPr>
            <p:nvPr/>
          </p:nvSpPr>
          <p:spPr bwMode="gray">
            <a:xfrm>
              <a:off x="6418771" y="2660001"/>
              <a:ext cx="51849" cy="68420"/>
            </a:xfrm>
            <a:custGeom>
              <a:avLst/>
              <a:gdLst>
                <a:gd name="T0" fmla="*/ 9 w 35"/>
                <a:gd name="T1" fmla="*/ 45 h 45"/>
                <a:gd name="T2" fmla="*/ 18 w 35"/>
                <a:gd name="T3" fmla="*/ 45 h 45"/>
                <a:gd name="T4" fmla="*/ 18 w 35"/>
                <a:gd name="T5" fmla="*/ 45 h 45"/>
                <a:gd name="T6" fmla="*/ 25 w 35"/>
                <a:gd name="T7" fmla="*/ 26 h 45"/>
                <a:gd name="T8" fmla="*/ 35 w 35"/>
                <a:gd name="T9" fmla="*/ 23 h 45"/>
                <a:gd name="T10" fmla="*/ 35 w 35"/>
                <a:gd name="T11" fmla="*/ 19 h 45"/>
                <a:gd name="T12" fmla="*/ 28 w 35"/>
                <a:gd name="T13" fmla="*/ 19 h 45"/>
                <a:gd name="T14" fmla="*/ 31 w 35"/>
                <a:gd name="T15" fmla="*/ 0 h 45"/>
                <a:gd name="T16" fmla="*/ 6 w 35"/>
                <a:gd name="T17" fmla="*/ 9 h 45"/>
                <a:gd name="T18" fmla="*/ 0 w 35"/>
                <a:gd name="T19" fmla="*/ 19 h 45"/>
                <a:gd name="T20" fmla="*/ 0 w 35"/>
                <a:gd name="T21" fmla="*/ 32 h 45"/>
                <a:gd name="T22" fmla="*/ 6 w 35"/>
                <a:gd name="T23" fmla="*/ 36 h 45"/>
                <a:gd name="T24" fmla="*/ 9 w 3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5">
                  <a:moveTo>
                    <a:pt x="9" y="45"/>
                  </a:moveTo>
                  <a:lnTo>
                    <a:pt x="18" y="45"/>
                  </a:lnTo>
                  <a:lnTo>
                    <a:pt x="18" y="45"/>
                  </a:lnTo>
                  <a:lnTo>
                    <a:pt x="25" y="26"/>
                  </a:lnTo>
                  <a:lnTo>
                    <a:pt x="35" y="23"/>
                  </a:lnTo>
                  <a:lnTo>
                    <a:pt x="35" y="19"/>
                  </a:lnTo>
                  <a:lnTo>
                    <a:pt x="28" y="19"/>
                  </a:lnTo>
                  <a:lnTo>
                    <a:pt x="31" y="0"/>
                  </a:lnTo>
                  <a:lnTo>
                    <a:pt x="6" y="9"/>
                  </a:lnTo>
                  <a:lnTo>
                    <a:pt x="0" y="19"/>
                  </a:lnTo>
                  <a:lnTo>
                    <a:pt x="0" y="32"/>
                  </a:lnTo>
                  <a:lnTo>
                    <a:pt x="6" y="36"/>
                  </a:lnTo>
                  <a:lnTo>
                    <a:pt x="9" y="4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01" name="Freeform 7416"/>
            <p:cNvSpPr>
              <a:spLocks/>
            </p:cNvSpPr>
            <p:nvPr/>
          </p:nvSpPr>
          <p:spPr bwMode="gray">
            <a:xfrm>
              <a:off x="6418771" y="2660001"/>
              <a:ext cx="51849" cy="68420"/>
            </a:xfrm>
            <a:custGeom>
              <a:avLst/>
              <a:gdLst>
                <a:gd name="T0" fmla="*/ 9 w 35"/>
                <a:gd name="T1" fmla="*/ 45 h 45"/>
                <a:gd name="T2" fmla="*/ 18 w 35"/>
                <a:gd name="T3" fmla="*/ 45 h 45"/>
                <a:gd name="T4" fmla="*/ 18 w 35"/>
                <a:gd name="T5" fmla="*/ 45 h 45"/>
                <a:gd name="T6" fmla="*/ 25 w 35"/>
                <a:gd name="T7" fmla="*/ 26 h 45"/>
                <a:gd name="T8" fmla="*/ 35 w 35"/>
                <a:gd name="T9" fmla="*/ 23 h 45"/>
                <a:gd name="T10" fmla="*/ 35 w 35"/>
                <a:gd name="T11" fmla="*/ 19 h 45"/>
                <a:gd name="T12" fmla="*/ 28 w 35"/>
                <a:gd name="T13" fmla="*/ 19 h 45"/>
                <a:gd name="T14" fmla="*/ 31 w 35"/>
                <a:gd name="T15" fmla="*/ 0 h 45"/>
                <a:gd name="T16" fmla="*/ 6 w 35"/>
                <a:gd name="T17" fmla="*/ 9 h 45"/>
                <a:gd name="T18" fmla="*/ 0 w 35"/>
                <a:gd name="T19" fmla="*/ 19 h 45"/>
                <a:gd name="T20" fmla="*/ 0 w 35"/>
                <a:gd name="T21" fmla="*/ 32 h 45"/>
                <a:gd name="T22" fmla="*/ 6 w 35"/>
                <a:gd name="T23" fmla="*/ 36 h 45"/>
                <a:gd name="T24" fmla="*/ 9 w 35"/>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5">
                  <a:moveTo>
                    <a:pt x="9" y="45"/>
                  </a:moveTo>
                  <a:lnTo>
                    <a:pt x="18" y="45"/>
                  </a:lnTo>
                  <a:lnTo>
                    <a:pt x="18" y="45"/>
                  </a:lnTo>
                  <a:lnTo>
                    <a:pt x="25" y="26"/>
                  </a:lnTo>
                  <a:lnTo>
                    <a:pt x="35" y="23"/>
                  </a:lnTo>
                  <a:lnTo>
                    <a:pt x="35" y="19"/>
                  </a:lnTo>
                  <a:lnTo>
                    <a:pt x="28" y="19"/>
                  </a:lnTo>
                  <a:lnTo>
                    <a:pt x="31" y="0"/>
                  </a:lnTo>
                  <a:lnTo>
                    <a:pt x="6" y="9"/>
                  </a:lnTo>
                  <a:lnTo>
                    <a:pt x="0" y="19"/>
                  </a:lnTo>
                  <a:lnTo>
                    <a:pt x="0" y="32"/>
                  </a:lnTo>
                  <a:lnTo>
                    <a:pt x="6" y="36"/>
                  </a:lnTo>
                  <a:lnTo>
                    <a:pt x="9" y="4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02" name="Freeform 7417"/>
            <p:cNvSpPr>
              <a:spLocks/>
            </p:cNvSpPr>
            <p:nvPr/>
          </p:nvSpPr>
          <p:spPr bwMode="gray">
            <a:xfrm>
              <a:off x="6366922" y="2848535"/>
              <a:ext cx="10370" cy="15205"/>
            </a:xfrm>
            <a:custGeom>
              <a:avLst/>
              <a:gdLst>
                <a:gd name="T0" fmla="*/ 0 w 7"/>
                <a:gd name="T1" fmla="*/ 10 h 10"/>
                <a:gd name="T2" fmla="*/ 4 w 7"/>
                <a:gd name="T3" fmla="*/ 0 h 10"/>
                <a:gd name="T4" fmla="*/ 7 w 7"/>
                <a:gd name="T5" fmla="*/ 10 h 10"/>
                <a:gd name="T6" fmla="*/ 0 w 7"/>
                <a:gd name="T7" fmla="*/ 10 h 10"/>
              </a:gdLst>
              <a:ahLst/>
              <a:cxnLst>
                <a:cxn ang="0">
                  <a:pos x="T0" y="T1"/>
                </a:cxn>
                <a:cxn ang="0">
                  <a:pos x="T2" y="T3"/>
                </a:cxn>
                <a:cxn ang="0">
                  <a:pos x="T4" y="T5"/>
                </a:cxn>
                <a:cxn ang="0">
                  <a:pos x="T6" y="T7"/>
                </a:cxn>
              </a:cxnLst>
              <a:rect l="0" t="0" r="r" b="b"/>
              <a:pathLst>
                <a:path w="7" h="10">
                  <a:moveTo>
                    <a:pt x="0" y="10"/>
                  </a:moveTo>
                  <a:lnTo>
                    <a:pt x="4" y="0"/>
                  </a:lnTo>
                  <a:lnTo>
                    <a:pt x="7" y="10"/>
                  </a:lnTo>
                  <a:lnTo>
                    <a:pt x="0" y="1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03" name="Freeform 7418"/>
            <p:cNvSpPr>
              <a:spLocks/>
            </p:cNvSpPr>
            <p:nvPr/>
          </p:nvSpPr>
          <p:spPr bwMode="gray">
            <a:xfrm>
              <a:off x="6366922" y="2848535"/>
              <a:ext cx="10370" cy="15205"/>
            </a:xfrm>
            <a:custGeom>
              <a:avLst/>
              <a:gdLst>
                <a:gd name="T0" fmla="*/ 0 w 7"/>
                <a:gd name="T1" fmla="*/ 10 h 10"/>
                <a:gd name="T2" fmla="*/ 4 w 7"/>
                <a:gd name="T3" fmla="*/ 0 h 10"/>
                <a:gd name="T4" fmla="*/ 7 w 7"/>
                <a:gd name="T5" fmla="*/ 10 h 10"/>
                <a:gd name="T6" fmla="*/ 0 w 7"/>
                <a:gd name="T7" fmla="*/ 10 h 10"/>
              </a:gdLst>
              <a:ahLst/>
              <a:cxnLst>
                <a:cxn ang="0">
                  <a:pos x="T0" y="T1"/>
                </a:cxn>
                <a:cxn ang="0">
                  <a:pos x="T2" y="T3"/>
                </a:cxn>
                <a:cxn ang="0">
                  <a:pos x="T4" y="T5"/>
                </a:cxn>
                <a:cxn ang="0">
                  <a:pos x="T6" y="T7"/>
                </a:cxn>
              </a:cxnLst>
              <a:rect l="0" t="0" r="r" b="b"/>
              <a:pathLst>
                <a:path w="7" h="10">
                  <a:moveTo>
                    <a:pt x="0" y="10"/>
                  </a:moveTo>
                  <a:lnTo>
                    <a:pt x="4" y="0"/>
                  </a:lnTo>
                  <a:lnTo>
                    <a:pt x="7" y="10"/>
                  </a:lnTo>
                  <a:lnTo>
                    <a:pt x="0" y="1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04" name="Freeform 7419"/>
            <p:cNvSpPr>
              <a:spLocks/>
            </p:cNvSpPr>
            <p:nvPr/>
          </p:nvSpPr>
          <p:spPr bwMode="gray">
            <a:xfrm>
              <a:off x="6442473" y="2878944"/>
              <a:ext cx="154065" cy="65379"/>
            </a:xfrm>
            <a:custGeom>
              <a:avLst/>
              <a:gdLst>
                <a:gd name="T0" fmla="*/ 0 w 104"/>
                <a:gd name="T1" fmla="*/ 25 h 43"/>
                <a:gd name="T2" fmla="*/ 2 w 104"/>
                <a:gd name="T3" fmla="*/ 27 h 43"/>
                <a:gd name="T4" fmla="*/ 5 w 104"/>
                <a:gd name="T5" fmla="*/ 31 h 43"/>
                <a:gd name="T6" fmla="*/ 5 w 104"/>
                <a:gd name="T7" fmla="*/ 35 h 43"/>
                <a:gd name="T8" fmla="*/ 12 w 104"/>
                <a:gd name="T9" fmla="*/ 35 h 43"/>
                <a:gd name="T10" fmla="*/ 13 w 104"/>
                <a:gd name="T11" fmla="*/ 35 h 43"/>
                <a:gd name="T12" fmla="*/ 35 w 104"/>
                <a:gd name="T13" fmla="*/ 34 h 43"/>
                <a:gd name="T14" fmla="*/ 37 w 104"/>
                <a:gd name="T15" fmla="*/ 38 h 43"/>
                <a:gd name="T16" fmla="*/ 57 w 104"/>
                <a:gd name="T17" fmla="*/ 43 h 43"/>
                <a:gd name="T18" fmla="*/ 91 w 104"/>
                <a:gd name="T19" fmla="*/ 35 h 43"/>
                <a:gd name="T20" fmla="*/ 104 w 104"/>
                <a:gd name="T21" fmla="*/ 15 h 43"/>
                <a:gd name="T22" fmla="*/ 99 w 104"/>
                <a:gd name="T23" fmla="*/ 3 h 43"/>
                <a:gd name="T24" fmla="*/ 75 w 104"/>
                <a:gd name="T25" fmla="*/ 0 h 43"/>
                <a:gd name="T26" fmla="*/ 70 w 104"/>
                <a:gd name="T27" fmla="*/ 6 h 43"/>
                <a:gd name="T28" fmla="*/ 57 w 104"/>
                <a:gd name="T29" fmla="*/ 3 h 43"/>
                <a:gd name="T30" fmla="*/ 44 w 104"/>
                <a:gd name="T31" fmla="*/ 15 h 43"/>
                <a:gd name="T32" fmla="*/ 45 w 104"/>
                <a:gd name="T33" fmla="*/ 22 h 43"/>
                <a:gd name="T34" fmla="*/ 0 w 104"/>
                <a:gd name="T35"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43">
                  <a:moveTo>
                    <a:pt x="0" y="25"/>
                  </a:moveTo>
                  <a:lnTo>
                    <a:pt x="2" y="27"/>
                  </a:lnTo>
                  <a:lnTo>
                    <a:pt x="5" y="31"/>
                  </a:lnTo>
                  <a:lnTo>
                    <a:pt x="5" y="35"/>
                  </a:lnTo>
                  <a:lnTo>
                    <a:pt x="12" y="35"/>
                  </a:lnTo>
                  <a:lnTo>
                    <a:pt x="13" y="35"/>
                  </a:lnTo>
                  <a:lnTo>
                    <a:pt x="35" y="34"/>
                  </a:lnTo>
                  <a:lnTo>
                    <a:pt x="37" y="38"/>
                  </a:lnTo>
                  <a:lnTo>
                    <a:pt x="57" y="43"/>
                  </a:lnTo>
                  <a:lnTo>
                    <a:pt x="91" y="35"/>
                  </a:lnTo>
                  <a:lnTo>
                    <a:pt x="104" y="15"/>
                  </a:lnTo>
                  <a:lnTo>
                    <a:pt x="99" y="3"/>
                  </a:lnTo>
                  <a:lnTo>
                    <a:pt x="75" y="0"/>
                  </a:lnTo>
                  <a:lnTo>
                    <a:pt x="70" y="6"/>
                  </a:lnTo>
                  <a:lnTo>
                    <a:pt x="57" y="3"/>
                  </a:lnTo>
                  <a:lnTo>
                    <a:pt x="44" y="15"/>
                  </a:lnTo>
                  <a:lnTo>
                    <a:pt x="45" y="22"/>
                  </a:lnTo>
                  <a:lnTo>
                    <a:pt x="0" y="2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05" name="Freeform 7420"/>
            <p:cNvSpPr>
              <a:spLocks/>
            </p:cNvSpPr>
            <p:nvPr/>
          </p:nvSpPr>
          <p:spPr bwMode="gray">
            <a:xfrm>
              <a:off x="6442473" y="2878944"/>
              <a:ext cx="154065" cy="65379"/>
            </a:xfrm>
            <a:custGeom>
              <a:avLst/>
              <a:gdLst>
                <a:gd name="T0" fmla="*/ 0 w 104"/>
                <a:gd name="T1" fmla="*/ 25 h 43"/>
                <a:gd name="T2" fmla="*/ 2 w 104"/>
                <a:gd name="T3" fmla="*/ 27 h 43"/>
                <a:gd name="T4" fmla="*/ 5 w 104"/>
                <a:gd name="T5" fmla="*/ 31 h 43"/>
                <a:gd name="T6" fmla="*/ 5 w 104"/>
                <a:gd name="T7" fmla="*/ 35 h 43"/>
                <a:gd name="T8" fmla="*/ 12 w 104"/>
                <a:gd name="T9" fmla="*/ 35 h 43"/>
                <a:gd name="T10" fmla="*/ 13 w 104"/>
                <a:gd name="T11" fmla="*/ 35 h 43"/>
                <a:gd name="T12" fmla="*/ 35 w 104"/>
                <a:gd name="T13" fmla="*/ 34 h 43"/>
                <a:gd name="T14" fmla="*/ 37 w 104"/>
                <a:gd name="T15" fmla="*/ 38 h 43"/>
                <a:gd name="T16" fmla="*/ 57 w 104"/>
                <a:gd name="T17" fmla="*/ 43 h 43"/>
                <a:gd name="T18" fmla="*/ 91 w 104"/>
                <a:gd name="T19" fmla="*/ 35 h 43"/>
                <a:gd name="T20" fmla="*/ 104 w 104"/>
                <a:gd name="T21" fmla="*/ 15 h 43"/>
                <a:gd name="T22" fmla="*/ 99 w 104"/>
                <a:gd name="T23" fmla="*/ 3 h 43"/>
                <a:gd name="T24" fmla="*/ 75 w 104"/>
                <a:gd name="T25" fmla="*/ 0 h 43"/>
                <a:gd name="T26" fmla="*/ 70 w 104"/>
                <a:gd name="T27" fmla="*/ 6 h 43"/>
                <a:gd name="T28" fmla="*/ 57 w 104"/>
                <a:gd name="T29" fmla="*/ 3 h 43"/>
                <a:gd name="T30" fmla="*/ 44 w 104"/>
                <a:gd name="T31" fmla="*/ 15 h 43"/>
                <a:gd name="T32" fmla="*/ 45 w 104"/>
                <a:gd name="T33" fmla="*/ 22 h 43"/>
                <a:gd name="T34" fmla="*/ 0 w 104"/>
                <a:gd name="T35"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43">
                  <a:moveTo>
                    <a:pt x="0" y="25"/>
                  </a:moveTo>
                  <a:lnTo>
                    <a:pt x="2" y="27"/>
                  </a:lnTo>
                  <a:lnTo>
                    <a:pt x="5" y="31"/>
                  </a:lnTo>
                  <a:lnTo>
                    <a:pt x="5" y="35"/>
                  </a:lnTo>
                  <a:lnTo>
                    <a:pt x="12" y="35"/>
                  </a:lnTo>
                  <a:lnTo>
                    <a:pt x="13" y="35"/>
                  </a:lnTo>
                  <a:lnTo>
                    <a:pt x="35" y="34"/>
                  </a:lnTo>
                  <a:lnTo>
                    <a:pt x="37" y="38"/>
                  </a:lnTo>
                  <a:lnTo>
                    <a:pt x="57" y="43"/>
                  </a:lnTo>
                  <a:lnTo>
                    <a:pt x="91" y="35"/>
                  </a:lnTo>
                  <a:lnTo>
                    <a:pt x="104" y="15"/>
                  </a:lnTo>
                  <a:lnTo>
                    <a:pt x="99" y="3"/>
                  </a:lnTo>
                  <a:lnTo>
                    <a:pt x="75" y="0"/>
                  </a:lnTo>
                  <a:lnTo>
                    <a:pt x="70" y="6"/>
                  </a:lnTo>
                  <a:lnTo>
                    <a:pt x="57" y="3"/>
                  </a:lnTo>
                  <a:lnTo>
                    <a:pt x="44" y="15"/>
                  </a:lnTo>
                  <a:lnTo>
                    <a:pt x="45" y="22"/>
                  </a:lnTo>
                  <a:lnTo>
                    <a:pt x="0" y="2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06" name="Freeform 7421"/>
            <p:cNvSpPr>
              <a:spLocks/>
            </p:cNvSpPr>
            <p:nvPr/>
          </p:nvSpPr>
          <p:spPr bwMode="gray">
            <a:xfrm>
              <a:off x="6371366" y="2915435"/>
              <a:ext cx="88884" cy="45614"/>
            </a:xfrm>
            <a:custGeom>
              <a:avLst/>
              <a:gdLst>
                <a:gd name="T0" fmla="*/ 13 w 60"/>
                <a:gd name="T1" fmla="*/ 30 h 30"/>
                <a:gd name="T2" fmla="*/ 9 w 60"/>
                <a:gd name="T3" fmla="*/ 20 h 30"/>
                <a:gd name="T4" fmla="*/ 1 w 60"/>
                <a:gd name="T5" fmla="*/ 25 h 30"/>
                <a:gd name="T6" fmla="*/ 0 w 60"/>
                <a:gd name="T7" fmla="*/ 19 h 30"/>
                <a:gd name="T8" fmla="*/ 13 w 60"/>
                <a:gd name="T9" fmla="*/ 1 h 30"/>
                <a:gd name="T10" fmla="*/ 22 w 60"/>
                <a:gd name="T11" fmla="*/ 0 h 30"/>
                <a:gd name="T12" fmla="*/ 48 w 60"/>
                <a:gd name="T13" fmla="*/ 1 h 30"/>
                <a:gd name="T14" fmla="*/ 53 w 60"/>
                <a:gd name="T15" fmla="*/ 11 h 30"/>
                <a:gd name="T16" fmla="*/ 60 w 60"/>
                <a:gd name="T17" fmla="*/ 11 h 30"/>
                <a:gd name="T18" fmla="*/ 55 w 60"/>
                <a:gd name="T19" fmla="*/ 22 h 30"/>
                <a:gd name="T20" fmla="*/ 47 w 60"/>
                <a:gd name="T21" fmla="*/ 20 h 30"/>
                <a:gd name="T22" fmla="*/ 41 w 60"/>
                <a:gd name="T23" fmla="*/ 28 h 30"/>
                <a:gd name="T24" fmla="*/ 34 w 60"/>
                <a:gd name="T25" fmla="*/ 22 h 30"/>
                <a:gd name="T26" fmla="*/ 13 w 60"/>
                <a:gd name="T2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30">
                  <a:moveTo>
                    <a:pt x="13" y="30"/>
                  </a:moveTo>
                  <a:lnTo>
                    <a:pt x="9" y="20"/>
                  </a:lnTo>
                  <a:lnTo>
                    <a:pt x="1" y="25"/>
                  </a:lnTo>
                  <a:lnTo>
                    <a:pt x="0" y="19"/>
                  </a:lnTo>
                  <a:lnTo>
                    <a:pt x="13" y="1"/>
                  </a:lnTo>
                  <a:lnTo>
                    <a:pt x="22" y="0"/>
                  </a:lnTo>
                  <a:lnTo>
                    <a:pt x="48" y="1"/>
                  </a:lnTo>
                  <a:lnTo>
                    <a:pt x="53" y="11"/>
                  </a:lnTo>
                  <a:lnTo>
                    <a:pt x="60" y="11"/>
                  </a:lnTo>
                  <a:lnTo>
                    <a:pt x="55" y="22"/>
                  </a:lnTo>
                  <a:lnTo>
                    <a:pt x="47" y="20"/>
                  </a:lnTo>
                  <a:lnTo>
                    <a:pt x="41" y="28"/>
                  </a:lnTo>
                  <a:lnTo>
                    <a:pt x="34" y="22"/>
                  </a:lnTo>
                  <a:lnTo>
                    <a:pt x="13" y="3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07" name="Freeform 7423"/>
            <p:cNvSpPr>
              <a:spLocks/>
            </p:cNvSpPr>
            <p:nvPr/>
          </p:nvSpPr>
          <p:spPr bwMode="gray">
            <a:xfrm>
              <a:off x="6648387" y="3046192"/>
              <a:ext cx="37035" cy="79062"/>
            </a:xfrm>
            <a:custGeom>
              <a:avLst/>
              <a:gdLst>
                <a:gd name="T0" fmla="*/ 17 w 25"/>
                <a:gd name="T1" fmla="*/ 16 h 52"/>
                <a:gd name="T2" fmla="*/ 25 w 25"/>
                <a:gd name="T3" fmla="*/ 31 h 52"/>
                <a:gd name="T4" fmla="*/ 25 w 25"/>
                <a:gd name="T5" fmla="*/ 36 h 52"/>
                <a:gd name="T6" fmla="*/ 12 w 25"/>
                <a:gd name="T7" fmla="*/ 51 h 52"/>
                <a:gd name="T8" fmla="*/ 12 w 25"/>
                <a:gd name="T9" fmla="*/ 52 h 52"/>
                <a:gd name="T10" fmla="*/ 0 w 25"/>
                <a:gd name="T11" fmla="*/ 41 h 52"/>
                <a:gd name="T12" fmla="*/ 0 w 25"/>
                <a:gd name="T13" fmla="*/ 13 h 52"/>
                <a:gd name="T14" fmla="*/ 4 w 25"/>
                <a:gd name="T15" fmla="*/ 0 h 52"/>
                <a:gd name="T16" fmla="*/ 10 w 25"/>
                <a:gd name="T17" fmla="*/ 3 h 52"/>
                <a:gd name="T18" fmla="*/ 17 w 25"/>
                <a:gd name="T19"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2">
                  <a:moveTo>
                    <a:pt x="17" y="16"/>
                  </a:moveTo>
                  <a:lnTo>
                    <a:pt x="25" y="31"/>
                  </a:lnTo>
                  <a:lnTo>
                    <a:pt x="25" y="36"/>
                  </a:lnTo>
                  <a:lnTo>
                    <a:pt x="12" y="51"/>
                  </a:lnTo>
                  <a:lnTo>
                    <a:pt x="12" y="52"/>
                  </a:lnTo>
                  <a:lnTo>
                    <a:pt x="0" y="41"/>
                  </a:lnTo>
                  <a:lnTo>
                    <a:pt x="0" y="13"/>
                  </a:lnTo>
                  <a:lnTo>
                    <a:pt x="4" y="0"/>
                  </a:lnTo>
                  <a:lnTo>
                    <a:pt x="10" y="3"/>
                  </a:lnTo>
                  <a:lnTo>
                    <a:pt x="17" y="1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08" name="Freeform 7424"/>
            <p:cNvSpPr>
              <a:spLocks/>
            </p:cNvSpPr>
            <p:nvPr/>
          </p:nvSpPr>
          <p:spPr bwMode="gray">
            <a:xfrm>
              <a:off x="6648387" y="3046192"/>
              <a:ext cx="37035" cy="79062"/>
            </a:xfrm>
            <a:custGeom>
              <a:avLst/>
              <a:gdLst>
                <a:gd name="T0" fmla="*/ 17 w 25"/>
                <a:gd name="T1" fmla="*/ 16 h 52"/>
                <a:gd name="T2" fmla="*/ 25 w 25"/>
                <a:gd name="T3" fmla="*/ 31 h 52"/>
                <a:gd name="T4" fmla="*/ 25 w 25"/>
                <a:gd name="T5" fmla="*/ 36 h 52"/>
                <a:gd name="T6" fmla="*/ 12 w 25"/>
                <a:gd name="T7" fmla="*/ 51 h 52"/>
                <a:gd name="T8" fmla="*/ 12 w 25"/>
                <a:gd name="T9" fmla="*/ 52 h 52"/>
                <a:gd name="T10" fmla="*/ 0 w 25"/>
                <a:gd name="T11" fmla="*/ 41 h 52"/>
                <a:gd name="T12" fmla="*/ 0 w 25"/>
                <a:gd name="T13" fmla="*/ 13 h 52"/>
                <a:gd name="T14" fmla="*/ 4 w 25"/>
                <a:gd name="T15" fmla="*/ 0 h 52"/>
                <a:gd name="T16" fmla="*/ 10 w 25"/>
                <a:gd name="T17" fmla="*/ 3 h 52"/>
                <a:gd name="T18" fmla="*/ 17 w 25"/>
                <a:gd name="T19" fmla="*/ 1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2">
                  <a:moveTo>
                    <a:pt x="17" y="16"/>
                  </a:moveTo>
                  <a:lnTo>
                    <a:pt x="25" y="31"/>
                  </a:lnTo>
                  <a:lnTo>
                    <a:pt x="25" y="36"/>
                  </a:lnTo>
                  <a:lnTo>
                    <a:pt x="12" y="51"/>
                  </a:lnTo>
                  <a:lnTo>
                    <a:pt x="12" y="52"/>
                  </a:lnTo>
                  <a:lnTo>
                    <a:pt x="0" y="41"/>
                  </a:lnTo>
                  <a:lnTo>
                    <a:pt x="0" y="13"/>
                  </a:lnTo>
                  <a:lnTo>
                    <a:pt x="4" y="0"/>
                  </a:lnTo>
                  <a:lnTo>
                    <a:pt x="10" y="3"/>
                  </a:lnTo>
                  <a:lnTo>
                    <a:pt x="17" y="1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09" name="Freeform 7425"/>
            <p:cNvSpPr>
              <a:spLocks/>
            </p:cNvSpPr>
            <p:nvPr/>
          </p:nvSpPr>
          <p:spPr bwMode="gray">
            <a:xfrm>
              <a:off x="6577280" y="2891106"/>
              <a:ext cx="136288" cy="69941"/>
            </a:xfrm>
            <a:custGeom>
              <a:avLst/>
              <a:gdLst>
                <a:gd name="T0" fmla="*/ 3 w 92"/>
                <a:gd name="T1" fmla="*/ 30 h 46"/>
                <a:gd name="T2" fmla="*/ 26 w 92"/>
                <a:gd name="T3" fmla="*/ 46 h 46"/>
                <a:gd name="T4" fmla="*/ 57 w 92"/>
                <a:gd name="T5" fmla="*/ 41 h 46"/>
                <a:gd name="T6" fmla="*/ 70 w 92"/>
                <a:gd name="T7" fmla="*/ 38 h 46"/>
                <a:gd name="T8" fmla="*/ 81 w 92"/>
                <a:gd name="T9" fmla="*/ 14 h 46"/>
                <a:gd name="T10" fmla="*/ 92 w 92"/>
                <a:gd name="T11" fmla="*/ 10 h 46"/>
                <a:gd name="T12" fmla="*/ 81 w 92"/>
                <a:gd name="T13" fmla="*/ 3 h 46"/>
                <a:gd name="T14" fmla="*/ 80 w 92"/>
                <a:gd name="T15" fmla="*/ 1 h 46"/>
                <a:gd name="T16" fmla="*/ 61 w 92"/>
                <a:gd name="T17" fmla="*/ 0 h 46"/>
                <a:gd name="T18" fmla="*/ 29 w 92"/>
                <a:gd name="T19" fmla="*/ 14 h 46"/>
                <a:gd name="T20" fmla="*/ 13 w 92"/>
                <a:gd name="T21" fmla="*/ 7 h 46"/>
                <a:gd name="T22" fmla="*/ 0 w 92"/>
                <a:gd name="T23" fmla="*/ 27 h 46"/>
                <a:gd name="T24" fmla="*/ 3 w 92"/>
                <a:gd name="T25" fmla="*/ 3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46">
                  <a:moveTo>
                    <a:pt x="3" y="30"/>
                  </a:moveTo>
                  <a:lnTo>
                    <a:pt x="26" y="46"/>
                  </a:lnTo>
                  <a:lnTo>
                    <a:pt x="57" y="41"/>
                  </a:lnTo>
                  <a:lnTo>
                    <a:pt x="70" y="38"/>
                  </a:lnTo>
                  <a:lnTo>
                    <a:pt x="81" y="14"/>
                  </a:lnTo>
                  <a:lnTo>
                    <a:pt x="92" y="10"/>
                  </a:lnTo>
                  <a:lnTo>
                    <a:pt x="81" y="3"/>
                  </a:lnTo>
                  <a:lnTo>
                    <a:pt x="80" y="1"/>
                  </a:lnTo>
                  <a:lnTo>
                    <a:pt x="61" y="0"/>
                  </a:lnTo>
                  <a:lnTo>
                    <a:pt x="29" y="14"/>
                  </a:lnTo>
                  <a:lnTo>
                    <a:pt x="13" y="7"/>
                  </a:lnTo>
                  <a:lnTo>
                    <a:pt x="0" y="27"/>
                  </a:lnTo>
                  <a:lnTo>
                    <a:pt x="3" y="3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10" name="Freeform 7426"/>
            <p:cNvSpPr>
              <a:spLocks/>
            </p:cNvSpPr>
            <p:nvPr/>
          </p:nvSpPr>
          <p:spPr bwMode="gray">
            <a:xfrm>
              <a:off x="6577280" y="2891106"/>
              <a:ext cx="136288" cy="69941"/>
            </a:xfrm>
            <a:custGeom>
              <a:avLst/>
              <a:gdLst>
                <a:gd name="T0" fmla="*/ 3 w 92"/>
                <a:gd name="T1" fmla="*/ 30 h 46"/>
                <a:gd name="T2" fmla="*/ 26 w 92"/>
                <a:gd name="T3" fmla="*/ 46 h 46"/>
                <a:gd name="T4" fmla="*/ 57 w 92"/>
                <a:gd name="T5" fmla="*/ 41 h 46"/>
                <a:gd name="T6" fmla="*/ 70 w 92"/>
                <a:gd name="T7" fmla="*/ 38 h 46"/>
                <a:gd name="T8" fmla="*/ 81 w 92"/>
                <a:gd name="T9" fmla="*/ 14 h 46"/>
                <a:gd name="T10" fmla="*/ 92 w 92"/>
                <a:gd name="T11" fmla="*/ 10 h 46"/>
                <a:gd name="T12" fmla="*/ 81 w 92"/>
                <a:gd name="T13" fmla="*/ 3 h 46"/>
                <a:gd name="T14" fmla="*/ 80 w 92"/>
                <a:gd name="T15" fmla="*/ 1 h 46"/>
                <a:gd name="T16" fmla="*/ 61 w 92"/>
                <a:gd name="T17" fmla="*/ 0 h 46"/>
                <a:gd name="T18" fmla="*/ 29 w 92"/>
                <a:gd name="T19" fmla="*/ 14 h 46"/>
                <a:gd name="T20" fmla="*/ 13 w 92"/>
                <a:gd name="T21" fmla="*/ 7 h 46"/>
                <a:gd name="T22" fmla="*/ 0 w 92"/>
                <a:gd name="T23" fmla="*/ 27 h 46"/>
                <a:gd name="T24" fmla="*/ 3 w 92"/>
                <a:gd name="T25" fmla="*/ 3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46">
                  <a:moveTo>
                    <a:pt x="3" y="30"/>
                  </a:moveTo>
                  <a:lnTo>
                    <a:pt x="26" y="46"/>
                  </a:lnTo>
                  <a:lnTo>
                    <a:pt x="57" y="41"/>
                  </a:lnTo>
                  <a:lnTo>
                    <a:pt x="70" y="38"/>
                  </a:lnTo>
                  <a:lnTo>
                    <a:pt x="81" y="14"/>
                  </a:lnTo>
                  <a:lnTo>
                    <a:pt x="92" y="10"/>
                  </a:lnTo>
                  <a:lnTo>
                    <a:pt x="81" y="3"/>
                  </a:lnTo>
                  <a:lnTo>
                    <a:pt x="80" y="1"/>
                  </a:lnTo>
                  <a:lnTo>
                    <a:pt x="61" y="0"/>
                  </a:lnTo>
                  <a:lnTo>
                    <a:pt x="29" y="14"/>
                  </a:lnTo>
                  <a:lnTo>
                    <a:pt x="13" y="7"/>
                  </a:lnTo>
                  <a:lnTo>
                    <a:pt x="0" y="27"/>
                  </a:lnTo>
                  <a:lnTo>
                    <a:pt x="3" y="3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11" name="Freeform 7427"/>
            <p:cNvSpPr>
              <a:spLocks/>
            </p:cNvSpPr>
            <p:nvPr/>
          </p:nvSpPr>
          <p:spPr bwMode="gray">
            <a:xfrm>
              <a:off x="7261685" y="3385252"/>
              <a:ext cx="41479" cy="38011"/>
            </a:xfrm>
            <a:custGeom>
              <a:avLst/>
              <a:gdLst>
                <a:gd name="T0" fmla="*/ 0 w 28"/>
                <a:gd name="T1" fmla="*/ 15 h 25"/>
                <a:gd name="T2" fmla="*/ 12 w 28"/>
                <a:gd name="T3" fmla="*/ 0 h 25"/>
                <a:gd name="T4" fmla="*/ 28 w 28"/>
                <a:gd name="T5" fmla="*/ 0 h 25"/>
                <a:gd name="T6" fmla="*/ 27 w 28"/>
                <a:gd name="T7" fmla="*/ 8 h 25"/>
                <a:gd name="T8" fmla="*/ 18 w 28"/>
                <a:gd name="T9" fmla="*/ 10 h 25"/>
                <a:gd name="T10" fmla="*/ 28 w 28"/>
                <a:gd name="T11" fmla="*/ 25 h 25"/>
                <a:gd name="T12" fmla="*/ 28 w 28"/>
                <a:gd name="T13" fmla="*/ 24 h 25"/>
                <a:gd name="T14" fmla="*/ 0 w 28"/>
                <a:gd name="T15" fmla="*/ 1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5">
                  <a:moveTo>
                    <a:pt x="0" y="15"/>
                  </a:moveTo>
                  <a:lnTo>
                    <a:pt x="12" y="0"/>
                  </a:lnTo>
                  <a:lnTo>
                    <a:pt x="28" y="0"/>
                  </a:lnTo>
                  <a:lnTo>
                    <a:pt x="27" y="8"/>
                  </a:lnTo>
                  <a:lnTo>
                    <a:pt x="18" y="10"/>
                  </a:lnTo>
                  <a:lnTo>
                    <a:pt x="28" y="25"/>
                  </a:lnTo>
                  <a:lnTo>
                    <a:pt x="28" y="24"/>
                  </a:lnTo>
                  <a:lnTo>
                    <a:pt x="0" y="1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12" name="Freeform 7428"/>
            <p:cNvSpPr>
              <a:spLocks/>
            </p:cNvSpPr>
            <p:nvPr/>
          </p:nvSpPr>
          <p:spPr bwMode="gray">
            <a:xfrm>
              <a:off x="7261685" y="3385252"/>
              <a:ext cx="41479" cy="38011"/>
            </a:xfrm>
            <a:custGeom>
              <a:avLst/>
              <a:gdLst>
                <a:gd name="T0" fmla="*/ 0 w 28"/>
                <a:gd name="T1" fmla="*/ 15 h 25"/>
                <a:gd name="T2" fmla="*/ 12 w 28"/>
                <a:gd name="T3" fmla="*/ 0 h 25"/>
                <a:gd name="T4" fmla="*/ 28 w 28"/>
                <a:gd name="T5" fmla="*/ 0 h 25"/>
                <a:gd name="T6" fmla="*/ 27 w 28"/>
                <a:gd name="T7" fmla="*/ 8 h 25"/>
                <a:gd name="T8" fmla="*/ 18 w 28"/>
                <a:gd name="T9" fmla="*/ 10 h 25"/>
                <a:gd name="T10" fmla="*/ 28 w 28"/>
                <a:gd name="T11" fmla="*/ 25 h 25"/>
                <a:gd name="T12" fmla="*/ 28 w 28"/>
                <a:gd name="T13" fmla="*/ 24 h 25"/>
                <a:gd name="T14" fmla="*/ 0 w 28"/>
                <a:gd name="T15" fmla="*/ 1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5">
                  <a:moveTo>
                    <a:pt x="0" y="15"/>
                  </a:moveTo>
                  <a:lnTo>
                    <a:pt x="12" y="0"/>
                  </a:lnTo>
                  <a:lnTo>
                    <a:pt x="28" y="0"/>
                  </a:lnTo>
                  <a:lnTo>
                    <a:pt x="27" y="8"/>
                  </a:lnTo>
                  <a:lnTo>
                    <a:pt x="18" y="10"/>
                  </a:lnTo>
                  <a:lnTo>
                    <a:pt x="28" y="25"/>
                  </a:lnTo>
                  <a:lnTo>
                    <a:pt x="28" y="24"/>
                  </a:lnTo>
                  <a:lnTo>
                    <a:pt x="0" y="1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13" name="Freeform 7429"/>
            <p:cNvSpPr>
              <a:spLocks/>
            </p:cNvSpPr>
            <p:nvPr/>
          </p:nvSpPr>
          <p:spPr bwMode="gray">
            <a:xfrm>
              <a:off x="7223169" y="3398935"/>
              <a:ext cx="38516" cy="19765"/>
            </a:xfrm>
            <a:custGeom>
              <a:avLst/>
              <a:gdLst>
                <a:gd name="T0" fmla="*/ 0 w 26"/>
                <a:gd name="T1" fmla="*/ 4 h 13"/>
                <a:gd name="T2" fmla="*/ 10 w 26"/>
                <a:gd name="T3" fmla="*/ 0 h 13"/>
                <a:gd name="T4" fmla="*/ 26 w 26"/>
                <a:gd name="T5" fmla="*/ 6 h 13"/>
                <a:gd name="T6" fmla="*/ 12 w 26"/>
                <a:gd name="T7" fmla="*/ 13 h 13"/>
                <a:gd name="T8" fmla="*/ 0 w 26"/>
                <a:gd name="T9" fmla="*/ 4 h 13"/>
              </a:gdLst>
              <a:ahLst/>
              <a:cxnLst>
                <a:cxn ang="0">
                  <a:pos x="T0" y="T1"/>
                </a:cxn>
                <a:cxn ang="0">
                  <a:pos x="T2" y="T3"/>
                </a:cxn>
                <a:cxn ang="0">
                  <a:pos x="T4" y="T5"/>
                </a:cxn>
                <a:cxn ang="0">
                  <a:pos x="T6" y="T7"/>
                </a:cxn>
                <a:cxn ang="0">
                  <a:pos x="T8" y="T9"/>
                </a:cxn>
              </a:cxnLst>
              <a:rect l="0" t="0" r="r" b="b"/>
              <a:pathLst>
                <a:path w="26" h="13">
                  <a:moveTo>
                    <a:pt x="0" y="4"/>
                  </a:moveTo>
                  <a:lnTo>
                    <a:pt x="10" y="0"/>
                  </a:lnTo>
                  <a:lnTo>
                    <a:pt x="26" y="6"/>
                  </a:lnTo>
                  <a:lnTo>
                    <a:pt x="12" y="13"/>
                  </a:lnTo>
                  <a:lnTo>
                    <a:pt x="0" y="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14" name="Freeform 7430"/>
            <p:cNvSpPr>
              <a:spLocks/>
            </p:cNvSpPr>
            <p:nvPr/>
          </p:nvSpPr>
          <p:spPr bwMode="gray">
            <a:xfrm>
              <a:off x="7223169" y="3398935"/>
              <a:ext cx="38516" cy="19765"/>
            </a:xfrm>
            <a:custGeom>
              <a:avLst/>
              <a:gdLst>
                <a:gd name="T0" fmla="*/ 0 w 26"/>
                <a:gd name="T1" fmla="*/ 4 h 13"/>
                <a:gd name="T2" fmla="*/ 10 w 26"/>
                <a:gd name="T3" fmla="*/ 0 h 13"/>
                <a:gd name="T4" fmla="*/ 26 w 26"/>
                <a:gd name="T5" fmla="*/ 6 h 13"/>
                <a:gd name="T6" fmla="*/ 12 w 26"/>
                <a:gd name="T7" fmla="*/ 13 h 13"/>
                <a:gd name="T8" fmla="*/ 0 w 26"/>
                <a:gd name="T9" fmla="*/ 4 h 13"/>
              </a:gdLst>
              <a:ahLst/>
              <a:cxnLst>
                <a:cxn ang="0">
                  <a:pos x="T0" y="T1"/>
                </a:cxn>
                <a:cxn ang="0">
                  <a:pos x="T2" y="T3"/>
                </a:cxn>
                <a:cxn ang="0">
                  <a:pos x="T4" y="T5"/>
                </a:cxn>
                <a:cxn ang="0">
                  <a:pos x="T6" y="T7"/>
                </a:cxn>
                <a:cxn ang="0">
                  <a:pos x="T8" y="T9"/>
                </a:cxn>
              </a:cxnLst>
              <a:rect l="0" t="0" r="r" b="b"/>
              <a:pathLst>
                <a:path w="26" h="13">
                  <a:moveTo>
                    <a:pt x="0" y="4"/>
                  </a:moveTo>
                  <a:lnTo>
                    <a:pt x="10" y="0"/>
                  </a:lnTo>
                  <a:lnTo>
                    <a:pt x="26" y="6"/>
                  </a:lnTo>
                  <a:lnTo>
                    <a:pt x="12" y="13"/>
                  </a:lnTo>
                  <a:lnTo>
                    <a:pt x="0" y="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15" name="Freeform 7431"/>
            <p:cNvSpPr>
              <a:spLocks/>
            </p:cNvSpPr>
            <p:nvPr/>
          </p:nvSpPr>
          <p:spPr bwMode="gray">
            <a:xfrm>
              <a:off x="5938797" y="3228645"/>
              <a:ext cx="268133" cy="217423"/>
            </a:xfrm>
            <a:custGeom>
              <a:avLst/>
              <a:gdLst>
                <a:gd name="T0" fmla="*/ 175 w 181"/>
                <a:gd name="T1" fmla="*/ 17 h 143"/>
                <a:gd name="T2" fmla="*/ 181 w 181"/>
                <a:gd name="T3" fmla="*/ 59 h 143"/>
                <a:gd name="T4" fmla="*/ 142 w 181"/>
                <a:gd name="T5" fmla="*/ 71 h 143"/>
                <a:gd name="T6" fmla="*/ 143 w 181"/>
                <a:gd name="T7" fmla="*/ 81 h 143"/>
                <a:gd name="T8" fmla="*/ 115 w 181"/>
                <a:gd name="T9" fmla="*/ 102 h 143"/>
                <a:gd name="T10" fmla="*/ 76 w 181"/>
                <a:gd name="T11" fmla="*/ 115 h 143"/>
                <a:gd name="T12" fmla="*/ 67 w 181"/>
                <a:gd name="T13" fmla="*/ 122 h 143"/>
                <a:gd name="T14" fmla="*/ 67 w 181"/>
                <a:gd name="T15" fmla="*/ 143 h 143"/>
                <a:gd name="T16" fmla="*/ 0 w 181"/>
                <a:gd name="T17" fmla="*/ 143 h 143"/>
                <a:gd name="T18" fmla="*/ 22 w 181"/>
                <a:gd name="T19" fmla="*/ 132 h 143"/>
                <a:gd name="T20" fmla="*/ 50 w 181"/>
                <a:gd name="T21" fmla="*/ 108 h 143"/>
                <a:gd name="T22" fmla="*/ 54 w 181"/>
                <a:gd name="T23" fmla="*/ 97 h 143"/>
                <a:gd name="T24" fmla="*/ 51 w 181"/>
                <a:gd name="T25" fmla="*/ 76 h 143"/>
                <a:gd name="T26" fmla="*/ 61 w 181"/>
                <a:gd name="T27" fmla="*/ 58 h 143"/>
                <a:gd name="T28" fmla="*/ 73 w 181"/>
                <a:gd name="T29" fmla="*/ 46 h 143"/>
                <a:gd name="T30" fmla="*/ 98 w 181"/>
                <a:gd name="T31" fmla="*/ 32 h 143"/>
                <a:gd name="T32" fmla="*/ 114 w 181"/>
                <a:gd name="T33" fmla="*/ 1 h 143"/>
                <a:gd name="T34" fmla="*/ 121 w 181"/>
                <a:gd name="T35" fmla="*/ 0 h 143"/>
                <a:gd name="T36" fmla="*/ 134 w 181"/>
                <a:gd name="T37" fmla="*/ 11 h 143"/>
                <a:gd name="T38" fmla="*/ 156 w 181"/>
                <a:gd name="T39" fmla="*/ 8 h 143"/>
                <a:gd name="T40" fmla="*/ 169 w 181"/>
                <a:gd name="T41" fmla="*/ 10 h 143"/>
                <a:gd name="T42" fmla="*/ 175 w 181"/>
                <a:gd name="T43" fmla="*/ 1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143">
                  <a:moveTo>
                    <a:pt x="175" y="17"/>
                  </a:moveTo>
                  <a:lnTo>
                    <a:pt x="181" y="59"/>
                  </a:lnTo>
                  <a:lnTo>
                    <a:pt x="142" y="71"/>
                  </a:lnTo>
                  <a:lnTo>
                    <a:pt x="143" y="81"/>
                  </a:lnTo>
                  <a:lnTo>
                    <a:pt x="115" y="102"/>
                  </a:lnTo>
                  <a:lnTo>
                    <a:pt x="76" y="115"/>
                  </a:lnTo>
                  <a:lnTo>
                    <a:pt x="67" y="122"/>
                  </a:lnTo>
                  <a:lnTo>
                    <a:pt x="67" y="143"/>
                  </a:lnTo>
                  <a:lnTo>
                    <a:pt x="0" y="143"/>
                  </a:lnTo>
                  <a:lnTo>
                    <a:pt x="22" y="132"/>
                  </a:lnTo>
                  <a:lnTo>
                    <a:pt x="50" y="108"/>
                  </a:lnTo>
                  <a:lnTo>
                    <a:pt x="54" y="97"/>
                  </a:lnTo>
                  <a:lnTo>
                    <a:pt x="51" y="76"/>
                  </a:lnTo>
                  <a:lnTo>
                    <a:pt x="61" y="58"/>
                  </a:lnTo>
                  <a:lnTo>
                    <a:pt x="73" y="46"/>
                  </a:lnTo>
                  <a:lnTo>
                    <a:pt x="98" y="32"/>
                  </a:lnTo>
                  <a:lnTo>
                    <a:pt x="114" y="1"/>
                  </a:lnTo>
                  <a:lnTo>
                    <a:pt x="121" y="0"/>
                  </a:lnTo>
                  <a:lnTo>
                    <a:pt x="134" y="11"/>
                  </a:lnTo>
                  <a:lnTo>
                    <a:pt x="156" y="8"/>
                  </a:lnTo>
                  <a:lnTo>
                    <a:pt x="169" y="10"/>
                  </a:lnTo>
                  <a:lnTo>
                    <a:pt x="175" y="1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16" name="Freeform 7432"/>
            <p:cNvSpPr>
              <a:spLocks/>
            </p:cNvSpPr>
            <p:nvPr/>
          </p:nvSpPr>
          <p:spPr bwMode="gray">
            <a:xfrm>
              <a:off x="5938797" y="3228645"/>
              <a:ext cx="268133" cy="217423"/>
            </a:xfrm>
            <a:custGeom>
              <a:avLst/>
              <a:gdLst>
                <a:gd name="T0" fmla="*/ 175 w 181"/>
                <a:gd name="T1" fmla="*/ 17 h 143"/>
                <a:gd name="T2" fmla="*/ 181 w 181"/>
                <a:gd name="T3" fmla="*/ 59 h 143"/>
                <a:gd name="T4" fmla="*/ 142 w 181"/>
                <a:gd name="T5" fmla="*/ 71 h 143"/>
                <a:gd name="T6" fmla="*/ 143 w 181"/>
                <a:gd name="T7" fmla="*/ 81 h 143"/>
                <a:gd name="T8" fmla="*/ 115 w 181"/>
                <a:gd name="T9" fmla="*/ 102 h 143"/>
                <a:gd name="T10" fmla="*/ 76 w 181"/>
                <a:gd name="T11" fmla="*/ 115 h 143"/>
                <a:gd name="T12" fmla="*/ 67 w 181"/>
                <a:gd name="T13" fmla="*/ 122 h 143"/>
                <a:gd name="T14" fmla="*/ 67 w 181"/>
                <a:gd name="T15" fmla="*/ 143 h 143"/>
                <a:gd name="T16" fmla="*/ 0 w 181"/>
                <a:gd name="T17" fmla="*/ 143 h 143"/>
                <a:gd name="T18" fmla="*/ 22 w 181"/>
                <a:gd name="T19" fmla="*/ 132 h 143"/>
                <a:gd name="T20" fmla="*/ 50 w 181"/>
                <a:gd name="T21" fmla="*/ 108 h 143"/>
                <a:gd name="T22" fmla="*/ 54 w 181"/>
                <a:gd name="T23" fmla="*/ 97 h 143"/>
                <a:gd name="T24" fmla="*/ 51 w 181"/>
                <a:gd name="T25" fmla="*/ 76 h 143"/>
                <a:gd name="T26" fmla="*/ 61 w 181"/>
                <a:gd name="T27" fmla="*/ 58 h 143"/>
                <a:gd name="T28" fmla="*/ 73 w 181"/>
                <a:gd name="T29" fmla="*/ 46 h 143"/>
                <a:gd name="T30" fmla="*/ 98 w 181"/>
                <a:gd name="T31" fmla="*/ 32 h 143"/>
                <a:gd name="T32" fmla="*/ 114 w 181"/>
                <a:gd name="T33" fmla="*/ 1 h 143"/>
                <a:gd name="T34" fmla="*/ 121 w 181"/>
                <a:gd name="T35" fmla="*/ 0 h 143"/>
                <a:gd name="T36" fmla="*/ 134 w 181"/>
                <a:gd name="T37" fmla="*/ 11 h 143"/>
                <a:gd name="T38" fmla="*/ 156 w 181"/>
                <a:gd name="T39" fmla="*/ 8 h 143"/>
                <a:gd name="T40" fmla="*/ 169 w 181"/>
                <a:gd name="T41" fmla="*/ 10 h 143"/>
                <a:gd name="T42" fmla="*/ 175 w 181"/>
                <a:gd name="T43" fmla="*/ 1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143">
                  <a:moveTo>
                    <a:pt x="175" y="17"/>
                  </a:moveTo>
                  <a:lnTo>
                    <a:pt x="181" y="59"/>
                  </a:lnTo>
                  <a:lnTo>
                    <a:pt x="142" y="71"/>
                  </a:lnTo>
                  <a:lnTo>
                    <a:pt x="143" y="81"/>
                  </a:lnTo>
                  <a:lnTo>
                    <a:pt x="115" y="102"/>
                  </a:lnTo>
                  <a:lnTo>
                    <a:pt x="76" y="115"/>
                  </a:lnTo>
                  <a:lnTo>
                    <a:pt x="67" y="122"/>
                  </a:lnTo>
                  <a:lnTo>
                    <a:pt x="67" y="143"/>
                  </a:lnTo>
                  <a:lnTo>
                    <a:pt x="0" y="143"/>
                  </a:lnTo>
                  <a:lnTo>
                    <a:pt x="22" y="132"/>
                  </a:lnTo>
                  <a:lnTo>
                    <a:pt x="50" y="108"/>
                  </a:lnTo>
                  <a:lnTo>
                    <a:pt x="54" y="97"/>
                  </a:lnTo>
                  <a:lnTo>
                    <a:pt x="51" y="76"/>
                  </a:lnTo>
                  <a:lnTo>
                    <a:pt x="61" y="58"/>
                  </a:lnTo>
                  <a:lnTo>
                    <a:pt x="73" y="46"/>
                  </a:lnTo>
                  <a:lnTo>
                    <a:pt x="98" y="32"/>
                  </a:lnTo>
                  <a:lnTo>
                    <a:pt x="114" y="1"/>
                  </a:lnTo>
                  <a:lnTo>
                    <a:pt x="121" y="0"/>
                  </a:lnTo>
                  <a:lnTo>
                    <a:pt x="134" y="11"/>
                  </a:lnTo>
                  <a:lnTo>
                    <a:pt x="156" y="8"/>
                  </a:lnTo>
                  <a:lnTo>
                    <a:pt x="169" y="10"/>
                  </a:lnTo>
                  <a:lnTo>
                    <a:pt x="175" y="1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17" name="Freeform 7433"/>
            <p:cNvSpPr>
              <a:spLocks/>
            </p:cNvSpPr>
            <p:nvPr/>
          </p:nvSpPr>
          <p:spPr bwMode="gray">
            <a:xfrm>
              <a:off x="7180208" y="3848987"/>
              <a:ext cx="34072" cy="48654"/>
            </a:xfrm>
            <a:custGeom>
              <a:avLst/>
              <a:gdLst>
                <a:gd name="T0" fmla="*/ 22 w 23"/>
                <a:gd name="T1" fmla="*/ 22 h 32"/>
                <a:gd name="T2" fmla="*/ 16 w 23"/>
                <a:gd name="T3" fmla="*/ 19 h 32"/>
                <a:gd name="T4" fmla="*/ 23 w 23"/>
                <a:gd name="T5" fmla="*/ 13 h 32"/>
                <a:gd name="T6" fmla="*/ 22 w 23"/>
                <a:gd name="T7" fmla="*/ 5 h 32"/>
                <a:gd name="T8" fmla="*/ 16 w 23"/>
                <a:gd name="T9" fmla="*/ 0 h 32"/>
                <a:gd name="T10" fmla="*/ 7 w 23"/>
                <a:gd name="T11" fmla="*/ 6 h 32"/>
                <a:gd name="T12" fmla="*/ 0 w 23"/>
                <a:gd name="T13" fmla="*/ 25 h 32"/>
                <a:gd name="T14" fmla="*/ 0 w 23"/>
                <a:gd name="T15" fmla="*/ 31 h 32"/>
                <a:gd name="T16" fmla="*/ 16 w 23"/>
                <a:gd name="T17" fmla="*/ 31 h 32"/>
                <a:gd name="T18" fmla="*/ 16 w 23"/>
                <a:gd name="T19" fmla="*/ 32 h 32"/>
                <a:gd name="T20" fmla="*/ 22 w 23"/>
                <a:gd name="T21"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32">
                  <a:moveTo>
                    <a:pt x="22" y="22"/>
                  </a:moveTo>
                  <a:lnTo>
                    <a:pt x="16" y="19"/>
                  </a:lnTo>
                  <a:lnTo>
                    <a:pt x="23" y="13"/>
                  </a:lnTo>
                  <a:lnTo>
                    <a:pt x="22" y="5"/>
                  </a:lnTo>
                  <a:lnTo>
                    <a:pt x="16" y="0"/>
                  </a:lnTo>
                  <a:lnTo>
                    <a:pt x="7" y="6"/>
                  </a:lnTo>
                  <a:lnTo>
                    <a:pt x="0" y="25"/>
                  </a:lnTo>
                  <a:lnTo>
                    <a:pt x="0" y="31"/>
                  </a:lnTo>
                  <a:lnTo>
                    <a:pt x="16" y="31"/>
                  </a:lnTo>
                  <a:lnTo>
                    <a:pt x="16" y="32"/>
                  </a:lnTo>
                  <a:lnTo>
                    <a:pt x="22" y="2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18" name="Freeform 7434"/>
            <p:cNvSpPr>
              <a:spLocks/>
            </p:cNvSpPr>
            <p:nvPr/>
          </p:nvSpPr>
          <p:spPr bwMode="gray">
            <a:xfrm>
              <a:off x="7180208" y="3848987"/>
              <a:ext cx="34072" cy="48654"/>
            </a:xfrm>
            <a:custGeom>
              <a:avLst/>
              <a:gdLst>
                <a:gd name="T0" fmla="*/ 22 w 23"/>
                <a:gd name="T1" fmla="*/ 22 h 32"/>
                <a:gd name="T2" fmla="*/ 16 w 23"/>
                <a:gd name="T3" fmla="*/ 19 h 32"/>
                <a:gd name="T4" fmla="*/ 23 w 23"/>
                <a:gd name="T5" fmla="*/ 13 h 32"/>
                <a:gd name="T6" fmla="*/ 22 w 23"/>
                <a:gd name="T7" fmla="*/ 5 h 32"/>
                <a:gd name="T8" fmla="*/ 16 w 23"/>
                <a:gd name="T9" fmla="*/ 0 h 32"/>
                <a:gd name="T10" fmla="*/ 7 w 23"/>
                <a:gd name="T11" fmla="*/ 6 h 32"/>
                <a:gd name="T12" fmla="*/ 0 w 23"/>
                <a:gd name="T13" fmla="*/ 25 h 32"/>
                <a:gd name="T14" fmla="*/ 0 w 23"/>
                <a:gd name="T15" fmla="*/ 31 h 32"/>
                <a:gd name="T16" fmla="*/ 16 w 23"/>
                <a:gd name="T17" fmla="*/ 31 h 32"/>
                <a:gd name="T18" fmla="*/ 16 w 23"/>
                <a:gd name="T19" fmla="*/ 32 h 32"/>
                <a:gd name="T20" fmla="*/ 22 w 23"/>
                <a:gd name="T21"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32">
                  <a:moveTo>
                    <a:pt x="22" y="22"/>
                  </a:moveTo>
                  <a:lnTo>
                    <a:pt x="16" y="19"/>
                  </a:lnTo>
                  <a:lnTo>
                    <a:pt x="23" y="13"/>
                  </a:lnTo>
                  <a:lnTo>
                    <a:pt x="22" y="5"/>
                  </a:lnTo>
                  <a:lnTo>
                    <a:pt x="16" y="0"/>
                  </a:lnTo>
                  <a:lnTo>
                    <a:pt x="7" y="6"/>
                  </a:lnTo>
                  <a:lnTo>
                    <a:pt x="0" y="25"/>
                  </a:lnTo>
                  <a:lnTo>
                    <a:pt x="0" y="31"/>
                  </a:lnTo>
                  <a:lnTo>
                    <a:pt x="16" y="31"/>
                  </a:lnTo>
                  <a:lnTo>
                    <a:pt x="16" y="32"/>
                  </a:lnTo>
                  <a:lnTo>
                    <a:pt x="22" y="2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19" name="Freeform 7435"/>
            <p:cNvSpPr>
              <a:spLocks/>
            </p:cNvSpPr>
            <p:nvPr/>
          </p:nvSpPr>
          <p:spPr bwMode="gray">
            <a:xfrm>
              <a:off x="7165393" y="3868752"/>
              <a:ext cx="226654" cy="361865"/>
            </a:xfrm>
            <a:custGeom>
              <a:avLst/>
              <a:gdLst>
                <a:gd name="T0" fmla="*/ 13 w 153"/>
                <a:gd name="T1" fmla="*/ 142 h 238"/>
                <a:gd name="T2" fmla="*/ 0 w 153"/>
                <a:gd name="T3" fmla="*/ 164 h 238"/>
                <a:gd name="T4" fmla="*/ 0 w 153"/>
                <a:gd name="T5" fmla="*/ 222 h 238"/>
                <a:gd name="T6" fmla="*/ 8 w 153"/>
                <a:gd name="T7" fmla="*/ 238 h 238"/>
                <a:gd name="T8" fmla="*/ 10 w 153"/>
                <a:gd name="T9" fmla="*/ 238 h 238"/>
                <a:gd name="T10" fmla="*/ 33 w 153"/>
                <a:gd name="T11" fmla="*/ 202 h 238"/>
                <a:gd name="T12" fmla="*/ 80 w 153"/>
                <a:gd name="T13" fmla="*/ 165 h 238"/>
                <a:gd name="T14" fmla="*/ 103 w 153"/>
                <a:gd name="T15" fmla="*/ 138 h 238"/>
                <a:gd name="T16" fmla="*/ 122 w 153"/>
                <a:gd name="T17" fmla="*/ 108 h 238"/>
                <a:gd name="T18" fmla="*/ 153 w 153"/>
                <a:gd name="T19" fmla="*/ 27 h 238"/>
                <a:gd name="T20" fmla="*/ 153 w 153"/>
                <a:gd name="T21" fmla="*/ 3 h 238"/>
                <a:gd name="T22" fmla="*/ 144 w 153"/>
                <a:gd name="T23" fmla="*/ 0 h 238"/>
                <a:gd name="T24" fmla="*/ 140 w 153"/>
                <a:gd name="T25" fmla="*/ 8 h 238"/>
                <a:gd name="T26" fmla="*/ 121 w 153"/>
                <a:gd name="T27" fmla="*/ 14 h 238"/>
                <a:gd name="T28" fmla="*/ 96 w 153"/>
                <a:gd name="T29" fmla="*/ 15 h 238"/>
                <a:gd name="T30" fmla="*/ 57 w 153"/>
                <a:gd name="T31" fmla="*/ 28 h 238"/>
                <a:gd name="T32" fmla="*/ 48 w 153"/>
                <a:gd name="T33" fmla="*/ 27 h 238"/>
                <a:gd name="T34" fmla="*/ 32 w 153"/>
                <a:gd name="T35" fmla="*/ 9 h 238"/>
                <a:gd name="T36" fmla="*/ 26 w 153"/>
                <a:gd name="T37" fmla="*/ 19 h 238"/>
                <a:gd name="T38" fmla="*/ 26 w 153"/>
                <a:gd name="T39" fmla="*/ 28 h 238"/>
                <a:gd name="T40" fmla="*/ 45 w 153"/>
                <a:gd name="T41" fmla="*/ 52 h 238"/>
                <a:gd name="T42" fmla="*/ 93 w 153"/>
                <a:gd name="T43" fmla="*/ 68 h 238"/>
                <a:gd name="T44" fmla="*/ 106 w 153"/>
                <a:gd name="T45" fmla="*/ 68 h 238"/>
                <a:gd name="T46" fmla="*/ 64 w 153"/>
                <a:gd name="T47" fmla="*/ 122 h 238"/>
                <a:gd name="T48" fmla="*/ 40 w 153"/>
                <a:gd name="T49" fmla="*/ 123 h 238"/>
                <a:gd name="T50" fmla="*/ 13 w 153"/>
                <a:gd name="T51" fmla="*/ 14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238">
                  <a:moveTo>
                    <a:pt x="13" y="142"/>
                  </a:moveTo>
                  <a:lnTo>
                    <a:pt x="0" y="164"/>
                  </a:lnTo>
                  <a:lnTo>
                    <a:pt x="0" y="222"/>
                  </a:lnTo>
                  <a:lnTo>
                    <a:pt x="8" y="238"/>
                  </a:lnTo>
                  <a:lnTo>
                    <a:pt x="10" y="238"/>
                  </a:lnTo>
                  <a:lnTo>
                    <a:pt x="33" y="202"/>
                  </a:lnTo>
                  <a:lnTo>
                    <a:pt x="80" y="165"/>
                  </a:lnTo>
                  <a:lnTo>
                    <a:pt x="103" y="138"/>
                  </a:lnTo>
                  <a:lnTo>
                    <a:pt x="122" y="108"/>
                  </a:lnTo>
                  <a:lnTo>
                    <a:pt x="153" y="27"/>
                  </a:lnTo>
                  <a:lnTo>
                    <a:pt x="153" y="3"/>
                  </a:lnTo>
                  <a:lnTo>
                    <a:pt x="144" y="0"/>
                  </a:lnTo>
                  <a:lnTo>
                    <a:pt x="140" y="8"/>
                  </a:lnTo>
                  <a:lnTo>
                    <a:pt x="121" y="14"/>
                  </a:lnTo>
                  <a:lnTo>
                    <a:pt x="96" y="15"/>
                  </a:lnTo>
                  <a:lnTo>
                    <a:pt x="57" y="28"/>
                  </a:lnTo>
                  <a:lnTo>
                    <a:pt x="48" y="27"/>
                  </a:lnTo>
                  <a:lnTo>
                    <a:pt x="32" y="9"/>
                  </a:lnTo>
                  <a:lnTo>
                    <a:pt x="26" y="19"/>
                  </a:lnTo>
                  <a:lnTo>
                    <a:pt x="26" y="28"/>
                  </a:lnTo>
                  <a:lnTo>
                    <a:pt x="45" y="52"/>
                  </a:lnTo>
                  <a:lnTo>
                    <a:pt x="93" y="68"/>
                  </a:lnTo>
                  <a:lnTo>
                    <a:pt x="106" y="68"/>
                  </a:lnTo>
                  <a:lnTo>
                    <a:pt x="64" y="122"/>
                  </a:lnTo>
                  <a:lnTo>
                    <a:pt x="40" y="123"/>
                  </a:lnTo>
                  <a:lnTo>
                    <a:pt x="13" y="14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20" name="Freeform 7436"/>
            <p:cNvSpPr>
              <a:spLocks/>
            </p:cNvSpPr>
            <p:nvPr/>
          </p:nvSpPr>
          <p:spPr bwMode="gray">
            <a:xfrm>
              <a:off x="7165393" y="3868752"/>
              <a:ext cx="226654" cy="361865"/>
            </a:xfrm>
            <a:custGeom>
              <a:avLst/>
              <a:gdLst>
                <a:gd name="T0" fmla="*/ 13 w 153"/>
                <a:gd name="T1" fmla="*/ 142 h 238"/>
                <a:gd name="T2" fmla="*/ 0 w 153"/>
                <a:gd name="T3" fmla="*/ 164 h 238"/>
                <a:gd name="T4" fmla="*/ 0 w 153"/>
                <a:gd name="T5" fmla="*/ 222 h 238"/>
                <a:gd name="T6" fmla="*/ 8 w 153"/>
                <a:gd name="T7" fmla="*/ 238 h 238"/>
                <a:gd name="T8" fmla="*/ 10 w 153"/>
                <a:gd name="T9" fmla="*/ 238 h 238"/>
                <a:gd name="T10" fmla="*/ 33 w 153"/>
                <a:gd name="T11" fmla="*/ 202 h 238"/>
                <a:gd name="T12" fmla="*/ 80 w 153"/>
                <a:gd name="T13" fmla="*/ 165 h 238"/>
                <a:gd name="T14" fmla="*/ 103 w 153"/>
                <a:gd name="T15" fmla="*/ 138 h 238"/>
                <a:gd name="T16" fmla="*/ 122 w 153"/>
                <a:gd name="T17" fmla="*/ 108 h 238"/>
                <a:gd name="T18" fmla="*/ 153 w 153"/>
                <a:gd name="T19" fmla="*/ 27 h 238"/>
                <a:gd name="T20" fmla="*/ 153 w 153"/>
                <a:gd name="T21" fmla="*/ 3 h 238"/>
                <a:gd name="T22" fmla="*/ 144 w 153"/>
                <a:gd name="T23" fmla="*/ 0 h 238"/>
                <a:gd name="T24" fmla="*/ 140 w 153"/>
                <a:gd name="T25" fmla="*/ 8 h 238"/>
                <a:gd name="T26" fmla="*/ 121 w 153"/>
                <a:gd name="T27" fmla="*/ 14 h 238"/>
                <a:gd name="T28" fmla="*/ 96 w 153"/>
                <a:gd name="T29" fmla="*/ 15 h 238"/>
                <a:gd name="T30" fmla="*/ 57 w 153"/>
                <a:gd name="T31" fmla="*/ 28 h 238"/>
                <a:gd name="T32" fmla="*/ 48 w 153"/>
                <a:gd name="T33" fmla="*/ 27 h 238"/>
                <a:gd name="T34" fmla="*/ 32 w 153"/>
                <a:gd name="T35" fmla="*/ 9 h 238"/>
                <a:gd name="T36" fmla="*/ 26 w 153"/>
                <a:gd name="T37" fmla="*/ 19 h 238"/>
                <a:gd name="T38" fmla="*/ 26 w 153"/>
                <a:gd name="T39" fmla="*/ 28 h 238"/>
                <a:gd name="T40" fmla="*/ 45 w 153"/>
                <a:gd name="T41" fmla="*/ 52 h 238"/>
                <a:gd name="T42" fmla="*/ 93 w 153"/>
                <a:gd name="T43" fmla="*/ 68 h 238"/>
                <a:gd name="T44" fmla="*/ 106 w 153"/>
                <a:gd name="T45" fmla="*/ 68 h 238"/>
                <a:gd name="T46" fmla="*/ 64 w 153"/>
                <a:gd name="T47" fmla="*/ 122 h 238"/>
                <a:gd name="T48" fmla="*/ 40 w 153"/>
                <a:gd name="T49" fmla="*/ 123 h 238"/>
                <a:gd name="T50" fmla="*/ 13 w 153"/>
                <a:gd name="T51" fmla="*/ 14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238">
                  <a:moveTo>
                    <a:pt x="13" y="142"/>
                  </a:moveTo>
                  <a:lnTo>
                    <a:pt x="0" y="164"/>
                  </a:lnTo>
                  <a:lnTo>
                    <a:pt x="0" y="222"/>
                  </a:lnTo>
                  <a:lnTo>
                    <a:pt x="8" y="238"/>
                  </a:lnTo>
                  <a:lnTo>
                    <a:pt x="10" y="238"/>
                  </a:lnTo>
                  <a:lnTo>
                    <a:pt x="33" y="202"/>
                  </a:lnTo>
                  <a:lnTo>
                    <a:pt x="80" y="165"/>
                  </a:lnTo>
                  <a:lnTo>
                    <a:pt x="103" y="138"/>
                  </a:lnTo>
                  <a:lnTo>
                    <a:pt x="122" y="108"/>
                  </a:lnTo>
                  <a:lnTo>
                    <a:pt x="153" y="27"/>
                  </a:lnTo>
                  <a:lnTo>
                    <a:pt x="153" y="3"/>
                  </a:lnTo>
                  <a:lnTo>
                    <a:pt x="144" y="0"/>
                  </a:lnTo>
                  <a:lnTo>
                    <a:pt x="140" y="8"/>
                  </a:lnTo>
                  <a:lnTo>
                    <a:pt x="121" y="14"/>
                  </a:lnTo>
                  <a:lnTo>
                    <a:pt x="96" y="15"/>
                  </a:lnTo>
                  <a:lnTo>
                    <a:pt x="57" y="28"/>
                  </a:lnTo>
                  <a:lnTo>
                    <a:pt x="48" y="27"/>
                  </a:lnTo>
                  <a:lnTo>
                    <a:pt x="32" y="9"/>
                  </a:lnTo>
                  <a:lnTo>
                    <a:pt x="26" y="19"/>
                  </a:lnTo>
                  <a:lnTo>
                    <a:pt x="26" y="28"/>
                  </a:lnTo>
                  <a:lnTo>
                    <a:pt x="45" y="52"/>
                  </a:lnTo>
                  <a:lnTo>
                    <a:pt x="93" y="68"/>
                  </a:lnTo>
                  <a:lnTo>
                    <a:pt x="106" y="68"/>
                  </a:lnTo>
                  <a:lnTo>
                    <a:pt x="64" y="122"/>
                  </a:lnTo>
                  <a:lnTo>
                    <a:pt x="40" y="123"/>
                  </a:lnTo>
                  <a:lnTo>
                    <a:pt x="13" y="14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21" name="Freeform 7437"/>
            <p:cNvSpPr>
              <a:spLocks/>
            </p:cNvSpPr>
            <p:nvPr/>
          </p:nvSpPr>
          <p:spPr bwMode="gray">
            <a:xfrm>
              <a:off x="5838063" y="3815537"/>
              <a:ext cx="66662" cy="22807"/>
            </a:xfrm>
            <a:custGeom>
              <a:avLst/>
              <a:gdLst>
                <a:gd name="T0" fmla="*/ 1 w 45"/>
                <a:gd name="T1" fmla="*/ 15 h 15"/>
                <a:gd name="T2" fmla="*/ 24 w 45"/>
                <a:gd name="T3" fmla="*/ 6 h 15"/>
                <a:gd name="T4" fmla="*/ 43 w 45"/>
                <a:gd name="T5" fmla="*/ 9 h 15"/>
                <a:gd name="T6" fmla="*/ 45 w 45"/>
                <a:gd name="T7" fmla="*/ 6 h 15"/>
                <a:gd name="T8" fmla="*/ 23 w 45"/>
                <a:gd name="T9" fmla="*/ 0 h 15"/>
                <a:gd name="T10" fmla="*/ 2 w 45"/>
                <a:gd name="T11" fmla="*/ 3 h 15"/>
                <a:gd name="T12" fmla="*/ 1 w 45"/>
                <a:gd name="T13" fmla="*/ 3 h 15"/>
                <a:gd name="T14" fmla="*/ 0 w 45"/>
                <a:gd name="T15" fmla="*/ 14 h 15"/>
                <a:gd name="T16" fmla="*/ 1 w 45"/>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5">
                  <a:moveTo>
                    <a:pt x="1" y="15"/>
                  </a:moveTo>
                  <a:lnTo>
                    <a:pt x="24" y="6"/>
                  </a:lnTo>
                  <a:lnTo>
                    <a:pt x="43" y="9"/>
                  </a:lnTo>
                  <a:lnTo>
                    <a:pt x="45" y="6"/>
                  </a:lnTo>
                  <a:lnTo>
                    <a:pt x="23" y="0"/>
                  </a:lnTo>
                  <a:lnTo>
                    <a:pt x="2" y="3"/>
                  </a:lnTo>
                  <a:lnTo>
                    <a:pt x="1" y="3"/>
                  </a:lnTo>
                  <a:lnTo>
                    <a:pt x="0" y="14"/>
                  </a:lnTo>
                  <a:lnTo>
                    <a:pt x="1" y="1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22" name="Freeform 7438"/>
            <p:cNvSpPr>
              <a:spLocks/>
            </p:cNvSpPr>
            <p:nvPr/>
          </p:nvSpPr>
          <p:spPr bwMode="gray">
            <a:xfrm>
              <a:off x="5838063" y="3815537"/>
              <a:ext cx="66662" cy="22807"/>
            </a:xfrm>
            <a:custGeom>
              <a:avLst/>
              <a:gdLst>
                <a:gd name="T0" fmla="*/ 1 w 45"/>
                <a:gd name="T1" fmla="*/ 15 h 15"/>
                <a:gd name="T2" fmla="*/ 24 w 45"/>
                <a:gd name="T3" fmla="*/ 6 h 15"/>
                <a:gd name="T4" fmla="*/ 43 w 45"/>
                <a:gd name="T5" fmla="*/ 9 h 15"/>
                <a:gd name="T6" fmla="*/ 45 w 45"/>
                <a:gd name="T7" fmla="*/ 6 h 15"/>
                <a:gd name="T8" fmla="*/ 23 w 45"/>
                <a:gd name="T9" fmla="*/ 0 h 15"/>
                <a:gd name="T10" fmla="*/ 2 w 45"/>
                <a:gd name="T11" fmla="*/ 3 h 15"/>
                <a:gd name="T12" fmla="*/ 1 w 45"/>
                <a:gd name="T13" fmla="*/ 3 h 15"/>
                <a:gd name="T14" fmla="*/ 0 w 45"/>
                <a:gd name="T15" fmla="*/ 14 h 15"/>
                <a:gd name="T16" fmla="*/ 1 w 45"/>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5">
                  <a:moveTo>
                    <a:pt x="1" y="15"/>
                  </a:moveTo>
                  <a:lnTo>
                    <a:pt x="24" y="6"/>
                  </a:lnTo>
                  <a:lnTo>
                    <a:pt x="43" y="9"/>
                  </a:lnTo>
                  <a:lnTo>
                    <a:pt x="45" y="6"/>
                  </a:lnTo>
                  <a:lnTo>
                    <a:pt x="23" y="0"/>
                  </a:lnTo>
                  <a:lnTo>
                    <a:pt x="2" y="3"/>
                  </a:lnTo>
                  <a:lnTo>
                    <a:pt x="1" y="3"/>
                  </a:lnTo>
                  <a:lnTo>
                    <a:pt x="0" y="14"/>
                  </a:lnTo>
                  <a:lnTo>
                    <a:pt x="1" y="1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23" name="Freeform 7439"/>
            <p:cNvSpPr>
              <a:spLocks/>
            </p:cNvSpPr>
            <p:nvPr/>
          </p:nvSpPr>
          <p:spPr bwMode="gray">
            <a:xfrm>
              <a:off x="5838063" y="3848987"/>
              <a:ext cx="71107" cy="47134"/>
            </a:xfrm>
            <a:custGeom>
              <a:avLst/>
              <a:gdLst>
                <a:gd name="T0" fmla="*/ 48 w 48"/>
                <a:gd name="T1" fmla="*/ 0 h 31"/>
                <a:gd name="T2" fmla="*/ 45 w 48"/>
                <a:gd name="T3" fmla="*/ 16 h 31"/>
                <a:gd name="T4" fmla="*/ 32 w 48"/>
                <a:gd name="T5" fmla="*/ 21 h 31"/>
                <a:gd name="T6" fmla="*/ 26 w 48"/>
                <a:gd name="T7" fmla="*/ 31 h 31"/>
                <a:gd name="T8" fmla="*/ 20 w 48"/>
                <a:gd name="T9" fmla="*/ 25 h 31"/>
                <a:gd name="T10" fmla="*/ 19 w 48"/>
                <a:gd name="T11" fmla="*/ 13 h 31"/>
                <a:gd name="T12" fmla="*/ 13 w 48"/>
                <a:gd name="T13" fmla="*/ 15 h 31"/>
                <a:gd name="T14" fmla="*/ 0 w 48"/>
                <a:gd name="T15" fmla="*/ 5 h 31"/>
                <a:gd name="T16" fmla="*/ 1 w 48"/>
                <a:gd name="T17" fmla="*/ 3 h 31"/>
                <a:gd name="T18" fmla="*/ 48 w 48"/>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31">
                  <a:moveTo>
                    <a:pt x="48" y="0"/>
                  </a:moveTo>
                  <a:lnTo>
                    <a:pt x="45" y="16"/>
                  </a:lnTo>
                  <a:lnTo>
                    <a:pt x="32" y="21"/>
                  </a:lnTo>
                  <a:lnTo>
                    <a:pt x="26" y="31"/>
                  </a:lnTo>
                  <a:lnTo>
                    <a:pt x="20" y="25"/>
                  </a:lnTo>
                  <a:lnTo>
                    <a:pt x="19" y="13"/>
                  </a:lnTo>
                  <a:lnTo>
                    <a:pt x="13" y="15"/>
                  </a:lnTo>
                  <a:lnTo>
                    <a:pt x="0" y="5"/>
                  </a:lnTo>
                  <a:lnTo>
                    <a:pt x="1" y="3"/>
                  </a:lnTo>
                  <a:lnTo>
                    <a:pt x="48"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24" name="Freeform 7440"/>
            <p:cNvSpPr>
              <a:spLocks/>
            </p:cNvSpPr>
            <p:nvPr/>
          </p:nvSpPr>
          <p:spPr bwMode="gray">
            <a:xfrm>
              <a:off x="5838063" y="3848987"/>
              <a:ext cx="71107" cy="47134"/>
            </a:xfrm>
            <a:custGeom>
              <a:avLst/>
              <a:gdLst>
                <a:gd name="T0" fmla="*/ 48 w 48"/>
                <a:gd name="T1" fmla="*/ 0 h 31"/>
                <a:gd name="T2" fmla="*/ 45 w 48"/>
                <a:gd name="T3" fmla="*/ 16 h 31"/>
                <a:gd name="T4" fmla="*/ 32 w 48"/>
                <a:gd name="T5" fmla="*/ 21 h 31"/>
                <a:gd name="T6" fmla="*/ 26 w 48"/>
                <a:gd name="T7" fmla="*/ 31 h 31"/>
                <a:gd name="T8" fmla="*/ 20 w 48"/>
                <a:gd name="T9" fmla="*/ 25 h 31"/>
                <a:gd name="T10" fmla="*/ 19 w 48"/>
                <a:gd name="T11" fmla="*/ 13 h 31"/>
                <a:gd name="T12" fmla="*/ 13 w 48"/>
                <a:gd name="T13" fmla="*/ 15 h 31"/>
                <a:gd name="T14" fmla="*/ 0 w 48"/>
                <a:gd name="T15" fmla="*/ 5 h 31"/>
                <a:gd name="T16" fmla="*/ 1 w 48"/>
                <a:gd name="T17" fmla="*/ 3 h 31"/>
                <a:gd name="T18" fmla="*/ 48 w 48"/>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31">
                  <a:moveTo>
                    <a:pt x="48" y="0"/>
                  </a:moveTo>
                  <a:lnTo>
                    <a:pt x="45" y="16"/>
                  </a:lnTo>
                  <a:lnTo>
                    <a:pt x="32" y="21"/>
                  </a:lnTo>
                  <a:lnTo>
                    <a:pt x="26" y="31"/>
                  </a:lnTo>
                  <a:lnTo>
                    <a:pt x="20" y="25"/>
                  </a:lnTo>
                  <a:lnTo>
                    <a:pt x="19" y="13"/>
                  </a:lnTo>
                  <a:lnTo>
                    <a:pt x="13" y="15"/>
                  </a:lnTo>
                  <a:lnTo>
                    <a:pt x="0" y="5"/>
                  </a:lnTo>
                  <a:lnTo>
                    <a:pt x="1" y="3"/>
                  </a:lnTo>
                  <a:lnTo>
                    <a:pt x="48"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25" name="Freeform 7441"/>
            <p:cNvSpPr>
              <a:spLocks/>
            </p:cNvSpPr>
            <p:nvPr/>
          </p:nvSpPr>
          <p:spPr bwMode="gray">
            <a:xfrm>
              <a:off x="5915095" y="3920447"/>
              <a:ext cx="69625" cy="83624"/>
            </a:xfrm>
            <a:custGeom>
              <a:avLst/>
              <a:gdLst>
                <a:gd name="T0" fmla="*/ 0 w 47"/>
                <a:gd name="T1" fmla="*/ 15 h 55"/>
                <a:gd name="T2" fmla="*/ 4 w 47"/>
                <a:gd name="T3" fmla="*/ 39 h 55"/>
                <a:gd name="T4" fmla="*/ 28 w 47"/>
                <a:gd name="T5" fmla="*/ 55 h 55"/>
                <a:gd name="T6" fmla="*/ 28 w 47"/>
                <a:gd name="T7" fmla="*/ 53 h 55"/>
                <a:gd name="T8" fmla="*/ 47 w 47"/>
                <a:gd name="T9" fmla="*/ 29 h 55"/>
                <a:gd name="T10" fmla="*/ 41 w 47"/>
                <a:gd name="T11" fmla="*/ 29 h 55"/>
                <a:gd name="T12" fmla="*/ 44 w 47"/>
                <a:gd name="T13" fmla="*/ 20 h 55"/>
                <a:gd name="T14" fmla="*/ 29 w 47"/>
                <a:gd name="T15" fmla="*/ 0 h 55"/>
                <a:gd name="T16" fmla="*/ 15 w 47"/>
                <a:gd name="T17" fmla="*/ 1 h 55"/>
                <a:gd name="T18" fmla="*/ 0 w 47"/>
                <a:gd name="T19"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55">
                  <a:moveTo>
                    <a:pt x="0" y="15"/>
                  </a:moveTo>
                  <a:lnTo>
                    <a:pt x="4" y="39"/>
                  </a:lnTo>
                  <a:lnTo>
                    <a:pt x="28" y="55"/>
                  </a:lnTo>
                  <a:lnTo>
                    <a:pt x="28" y="53"/>
                  </a:lnTo>
                  <a:lnTo>
                    <a:pt x="47" y="29"/>
                  </a:lnTo>
                  <a:lnTo>
                    <a:pt x="41" y="29"/>
                  </a:lnTo>
                  <a:lnTo>
                    <a:pt x="44" y="20"/>
                  </a:lnTo>
                  <a:lnTo>
                    <a:pt x="29" y="0"/>
                  </a:lnTo>
                  <a:lnTo>
                    <a:pt x="15" y="1"/>
                  </a:lnTo>
                  <a:lnTo>
                    <a:pt x="0" y="1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26" name="Freeform 7442"/>
            <p:cNvSpPr>
              <a:spLocks/>
            </p:cNvSpPr>
            <p:nvPr/>
          </p:nvSpPr>
          <p:spPr bwMode="gray">
            <a:xfrm>
              <a:off x="5915095" y="3920447"/>
              <a:ext cx="69625" cy="83624"/>
            </a:xfrm>
            <a:custGeom>
              <a:avLst/>
              <a:gdLst>
                <a:gd name="T0" fmla="*/ 0 w 47"/>
                <a:gd name="T1" fmla="*/ 15 h 55"/>
                <a:gd name="T2" fmla="*/ 4 w 47"/>
                <a:gd name="T3" fmla="*/ 39 h 55"/>
                <a:gd name="T4" fmla="*/ 28 w 47"/>
                <a:gd name="T5" fmla="*/ 55 h 55"/>
                <a:gd name="T6" fmla="*/ 28 w 47"/>
                <a:gd name="T7" fmla="*/ 53 h 55"/>
                <a:gd name="T8" fmla="*/ 47 w 47"/>
                <a:gd name="T9" fmla="*/ 29 h 55"/>
                <a:gd name="T10" fmla="*/ 41 w 47"/>
                <a:gd name="T11" fmla="*/ 29 h 55"/>
                <a:gd name="T12" fmla="*/ 44 w 47"/>
                <a:gd name="T13" fmla="*/ 20 h 55"/>
                <a:gd name="T14" fmla="*/ 29 w 47"/>
                <a:gd name="T15" fmla="*/ 0 h 55"/>
                <a:gd name="T16" fmla="*/ 15 w 47"/>
                <a:gd name="T17" fmla="*/ 1 h 55"/>
                <a:gd name="T18" fmla="*/ 0 w 47"/>
                <a:gd name="T19"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55">
                  <a:moveTo>
                    <a:pt x="0" y="15"/>
                  </a:moveTo>
                  <a:lnTo>
                    <a:pt x="4" y="39"/>
                  </a:lnTo>
                  <a:lnTo>
                    <a:pt x="28" y="55"/>
                  </a:lnTo>
                  <a:lnTo>
                    <a:pt x="28" y="53"/>
                  </a:lnTo>
                  <a:lnTo>
                    <a:pt x="47" y="29"/>
                  </a:lnTo>
                  <a:lnTo>
                    <a:pt x="41" y="29"/>
                  </a:lnTo>
                  <a:lnTo>
                    <a:pt x="44" y="20"/>
                  </a:lnTo>
                  <a:lnTo>
                    <a:pt x="29" y="0"/>
                  </a:lnTo>
                  <a:lnTo>
                    <a:pt x="15" y="1"/>
                  </a:lnTo>
                  <a:lnTo>
                    <a:pt x="0" y="1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27" name="Freeform 7443"/>
            <p:cNvSpPr>
              <a:spLocks/>
            </p:cNvSpPr>
            <p:nvPr/>
          </p:nvSpPr>
          <p:spPr bwMode="gray">
            <a:xfrm>
              <a:off x="6892817" y="4253424"/>
              <a:ext cx="34072" cy="53216"/>
            </a:xfrm>
            <a:custGeom>
              <a:avLst/>
              <a:gdLst>
                <a:gd name="T0" fmla="*/ 0 w 23"/>
                <a:gd name="T1" fmla="*/ 4 h 35"/>
                <a:gd name="T2" fmla="*/ 23 w 23"/>
                <a:gd name="T3" fmla="*/ 0 h 35"/>
                <a:gd name="T4" fmla="*/ 23 w 23"/>
                <a:gd name="T5" fmla="*/ 16 h 35"/>
                <a:gd name="T6" fmla="*/ 7 w 23"/>
                <a:gd name="T7" fmla="*/ 35 h 35"/>
                <a:gd name="T8" fmla="*/ 6 w 23"/>
                <a:gd name="T9" fmla="*/ 35 h 35"/>
                <a:gd name="T10" fmla="*/ 3 w 23"/>
                <a:gd name="T11" fmla="*/ 16 h 35"/>
                <a:gd name="T12" fmla="*/ 0 w 23"/>
                <a:gd name="T13" fmla="*/ 4 h 35"/>
              </a:gdLst>
              <a:ahLst/>
              <a:cxnLst>
                <a:cxn ang="0">
                  <a:pos x="T0" y="T1"/>
                </a:cxn>
                <a:cxn ang="0">
                  <a:pos x="T2" y="T3"/>
                </a:cxn>
                <a:cxn ang="0">
                  <a:pos x="T4" y="T5"/>
                </a:cxn>
                <a:cxn ang="0">
                  <a:pos x="T6" y="T7"/>
                </a:cxn>
                <a:cxn ang="0">
                  <a:pos x="T8" y="T9"/>
                </a:cxn>
                <a:cxn ang="0">
                  <a:pos x="T10" y="T11"/>
                </a:cxn>
                <a:cxn ang="0">
                  <a:pos x="T12" y="T13"/>
                </a:cxn>
              </a:cxnLst>
              <a:rect l="0" t="0" r="r" b="b"/>
              <a:pathLst>
                <a:path w="23" h="35">
                  <a:moveTo>
                    <a:pt x="0" y="4"/>
                  </a:moveTo>
                  <a:lnTo>
                    <a:pt x="23" y="0"/>
                  </a:lnTo>
                  <a:lnTo>
                    <a:pt x="23" y="16"/>
                  </a:lnTo>
                  <a:lnTo>
                    <a:pt x="7" y="35"/>
                  </a:lnTo>
                  <a:lnTo>
                    <a:pt x="6" y="35"/>
                  </a:lnTo>
                  <a:lnTo>
                    <a:pt x="3" y="16"/>
                  </a:lnTo>
                  <a:lnTo>
                    <a:pt x="0" y="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28" name="Freeform 7444"/>
            <p:cNvSpPr>
              <a:spLocks/>
            </p:cNvSpPr>
            <p:nvPr/>
          </p:nvSpPr>
          <p:spPr bwMode="gray">
            <a:xfrm>
              <a:off x="6892817" y="4253424"/>
              <a:ext cx="34072" cy="53216"/>
            </a:xfrm>
            <a:custGeom>
              <a:avLst/>
              <a:gdLst>
                <a:gd name="T0" fmla="*/ 0 w 23"/>
                <a:gd name="T1" fmla="*/ 4 h 35"/>
                <a:gd name="T2" fmla="*/ 23 w 23"/>
                <a:gd name="T3" fmla="*/ 0 h 35"/>
                <a:gd name="T4" fmla="*/ 23 w 23"/>
                <a:gd name="T5" fmla="*/ 16 h 35"/>
                <a:gd name="T6" fmla="*/ 7 w 23"/>
                <a:gd name="T7" fmla="*/ 35 h 35"/>
                <a:gd name="T8" fmla="*/ 6 w 23"/>
                <a:gd name="T9" fmla="*/ 35 h 35"/>
                <a:gd name="T10" fmla="*/ 3 w 23"/>
                <a:gd name="T11" fmla="*/ 16 h 35"/>
                <a:gd name="T12" fmla="*/ 0 w 23"/>
                <a:gd name="T13" fmla="*/ 4 h 35"/>
              </a:gdLst>
              <a:ahLst/>
              <a:cxnLst>
                <a:cxn ang="0">
                  <a:pos x="T0" y="T1"/>
                </a:cxn>
                <a:cxn ang="0">
                  <a:pos x="T2" y="T3"/>
                </a:cxn>
                <a:cxn ang="0">
                  <a:pos x="T4" y="T5"/>
                </a:cxn>
                <a:cxn ang="0">
                  <a:pos x="T6" y="T7"/>
                </a:cxn>
                <a:cxn ang="0">
                  <a:pos x="T8" y="T9"/>
                </a:cxn>
                <a:cxn ang="0">
                  <a:pos x="T10" y="T11"/>
                </a:cxn>
                <a:cxn ang="0">
                  <a:pos x="T12" y="T13"/>
                </a:cxn>
              </a:cxnLst>
              <a:rect l="0" t="0" r="r" b="b"/>
              <a:pathLst>
                <a:path w="23" h="35">
                  <a:moveTo>
                    <a:pt x="0" y="4"/>
                  </a:moveTo>
                  <a:lnTo>
                    <a:pt x="23" y="0"/>
                  </a:lnTo>
                  <a:lnTo>
                    <a:pt x="23" y="16"/>
                  </a:lnTo>
                  <a:lnTo>
                    <a:pt x="7" y="35"/>
                  </a:lnTo>
                  <a:lnTo>
                    <a:pt x="6" y="35"/>
                  </a:lnTo>
                  <a:lnTo>
                    <a:pt x="3" y="16"/>
                  </a:lnTo>
                  <a:lnTo>
                    <a:pt x="0" y="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29" name="Freeform 7445"/>
            <p:cNvSpPr>
              <a:spLocks/>
            </p:cNvSpPr>
            <p:nvPr/>
          </p:nvSpPr>
          <p:spPr bwMode="gray">
            <a:xfrm>
              <a:off x="6889854" y="4215413"/>
              <a:ext cx="41479" cy="44093"/>
            </a:xfrm>
            <a:custGeom>
              <a:avLst/>
              <a:gdLst>
                <a:gd name="T0" fmla="*/ 25 w 28"/>
                <a:gd name="T1" fmla="*/ 25 h 29"/>
                <a:gd name="T2" fmla="*/ 2 w 28"/>
                <a:gd name="T3" fmla="*/ 29 h 29"/>
                <a:gd name="T4" fmla="*/ 0 w 28"/>
                <a:gd name="T5" fmla="*/ 24 h 29"/>
                <a:gd name="T6" fmla="*/ 9 w 28"/>
                <a:gd name="T7" fmla="*/ 5 h 29"/>
                <a:gd name="T8" fmla="*/ 22 w 28"/>
                <a:gd name="T9" fmla="*/ 0 h 29"/>
                <a:gd name="T10" fmla="*/ 28 w 28"/>
                <a:gd name="T11" fmla="*/ 13 h 29"/>
                <a:gd name="T12" fmla="*/ 25 w 28"/>
                <a:gd name="T13" fmla="*/ 25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5" y="25"/>
                  </a:moveTo>
                  <a:lnTo>
                    <a:pt x="2" y="29"/>
                  </a:lnTo>
                  <a:lnTo>
                    <a:pt x="0" y="24"/>
                  </a:lnTo>
                  <a:lnTo>
                    <a:pt x="9" y="5"/>
                  </a:lnTo>
                  <a:lnTo>
                    <a:pt x="22" y="0"/>
                  </a:lnTo>
                  <a:lnTo>
                    <a:pt x="28" y="13"/>
                  </a:lnTo>
                  <a:lnTo>
                    <a:pt x="25" y="2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30" name="Freeform 7446"/>
            <p:cNvSpPr>
              <a:spLocks/>
            </p:cNvSpPr>
            <p:nvPr/>
          </p:nvSpPr>
          <p:spPr bwMode="gray">
            <a:xfrm>
              <a:off x="6889854" y="4215413"/>
              <a:ext cx="41479" cy="44093"/>
            </a:xfrm>
            <a:custGeom>
              <a:avLst/>
              <a:gdLst>
                <a:gd name="T0" fmla="*/ 25 w 28"/>
                <a:gd name="T1" fmla="*/ 25 h 29"/>
                <a:gd name="T2" fmla="*/ 2 w 28"/>
                <a:gd name="T3" fmla="*/ 29 h 29"/>
                <a:gd name="T4" fmla="*/ 0 w 28"/>
                <a:gd name="T5" fmla="*/ 24 h 29"/>
                <a:gd name="T6" fmla="*/ 9 w 28"/>
                <a:gd name="T7" fmla="*/ 5 h 29"/>
                <a:gd name="T8" fmla="*/ 22 w 28"/>
                <a:gd name="T9" fmla="*/ 0 h 29"/>
                <a:gd name="T10" fmla="*/ 28 w 28"/>
                <a:gd name="T11" fmla="*/ 13 h 29"/>
                <a:gd name="T12" fmla="*/ 25 w 28"/>
                <a:gd name="T13" fmla="*/ 25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5" y="25"/>
                  </a:moveTo>
                  <a:lnTo>
                    <a:pt x="2" y="29"/>
                  </a:lnTo>
                  <a:lnTo>
                    <a:pt x="0" y="24"/>
                  </a:lnTo>
                  <a:lnTo>
                    <a:pt x="9" y="5"/>
                  </a:lnTo>
                  <a:lnTo>
                    <a:pt x="22" y="0"/>
                  </a:lnTo>
                  <a:lnTo>
                    <a:pt x="28" y="13"/>
                  </a:lnTo>
                  <a:lnTo>
                    <a:pt x="25" y="2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31" name="Freeform 7447"/>
            <p:cNvSpPr>
              <a:spLocks/>
            </p:cNvSpPr>
            <p:nvPr/>
          </p:nvSpPr>
          <p:spPr bwMode="gray">
            <a:xfrm>
              <a:off x="6918001" y="4879847"/>
              <a:ext cx="23702" cy="36490"/>
            </a:xfrm>
            <a:custGeom>
              <a:avLst/>
              <a:gdLst>
                <a:gd name="T0" fmla="*/ 16 w 16"/>
                <a:gd name="T1" fmla="*/ 17 h 24"/>
                <a:gd name="T2" fmla="*/ 16 w 16"/>
                <a:gd name="T3" fmla="*/ 0 h 24"/>
                <a:gd name="T4" fmla="*/ 5 w 16"/>
                <a:gd name="T5" fmla="*/ 1 h 24"/>
                <a:gd name="T6" fmla="*/ 0 w 16"/>
                <a:gd name="T7" fmla="*/ 17 h 24"/>
                <a:gd name="T8" fmla="*/ 8 w 16"/>
                <a:gd name="T9" fmla="*/ 24 h 24"/>
                <a:gd name="T10" fmla="*/ 16 w 16"/>
                <a:gd name="T11" fmla="*/ 17 h 24"/>
              </a:gdLst>
              <a:ahLst/>
              <a:cxnLst>
                <a:cxn ang="0">
                  <a:pos x="T0" y="T1"/>
                </a:cxn>
                <a:cxn ang="0">
                  <a:pos x="T2" y="T3"/>
                </a:cxn>
                <a:cxn ang="0">
                  <a:pos x="T4" y="T5"/>
                </a:cxn>
                <a:cxn ang="0">
                  <a:pos x="T6" y="T7"/>
                </a:cxn>
                <a:cxn ang="0">
                  <a:pos x="T8" y="T9"/>
                </a:cxn>
                <a:cxn ang="0">
                  <a:pos x="T10" y="T11"/>
                </a:cxn>
              </a:cxnLst>
              <a:rect l="0" t="0" r="r" b="b"/>
              <a:pathLst>
                <a:path w="16" h="24">
                  <a:moveTo>
                    <a:pt x="16" y="17"/>
                  </a:moveTo>
                  <a:lnTo>
                    <a:pt x="16" y="0"/>
                  </a:lnTo>
                  <a:lnTo>
                    <a:pt x="5" y="1"/>
                  </a:lnTo>
                  <a:lnTo>
                    <a:pt x="0" y="17"/>
                  </a:lnTo>
                  <a:lnTo>
                    <a:pt x="8" y="24"/>
                  </a:lnTo>
                  <a:lnTo>
                    <a:pt x="16" y="1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32" name="Freeform 7448"/>
            <p:cNvSpPr>
              <a:spLocks/>
            </p:cNvSpPr>
            <p:nvPr/>
          </p:nvSpPr>
          <p:spPr bwMode="gray">
            <a:xfrm>
              <a:off x="6918001" y="4879847"/>
              <a:ext cx="23702" cy="36490"/>
            </a:xfrm>
            <a:custGeom>
              <a:avLst/>
              <a:gdLst>
                <a:gd name="T0" fmla="*/ 16 w 16"/>
                <a:gd name="T1" fmla="*/ 17 h 24"/>
                <a:gd name="T2" fmla="*/ 16 w 16"/>
                <a:gd name="T3" fmla="*/ 0 h 24"/>
                <a:gd name="T4" fmla="*/ 5 w 16"/>
                <a:gd name="T5" fmla="*/ 1 h 24"/>
                <a:gd name="T6" fmla="*/ 0 w 16"/>
                <a:gd name="T7" fmla="*/ 17 h 24"/>
                <a:gd name="T8" fmla="*/ 8 w 16"/>
                <a:gd name="T9" fmla="*/ 24 h 24"/>
                <a:gd name="T10" fmla="*/ 16 w 16"/>
                <a:gd name="T11" fmla="*/ 17 h 24"/>
              </a:gdLst>
              <a:ahLst/>
              <a:cxnLst>
                <a:cxn ang="0">
                  <a:pos x="T0" y="T1"/>
                </a:cxn>
                <a:cxn ang="0">
                  <a:pos x="T2" y="T3"/>
                </a:cxn>
                <a:cxn ang="0">
                  <a:pos x="T4" y="T5"/>
                </a:cxn>
                <a:cxn ang="0">
                  <a:pos x="T6" y="T7"/>
                </a:cxn>
                <a:cxn ang="0">
                  <a:pos x="T8" y="T9"/>
                </a:cxn>
                <a:cxn ang="0">
                  <a:pos x="T10" y="T11"/>
                </a:cxn>
              </a:cxnLst>
              <a:rect l="0" t="0" r="r" b="b"/>
              <a:pathLst>
                <a:path w="16" h="24">
                  <a:moveTo>
                    <a:pt x="16" y="17"/>
                  </a:moveTo>
                  <a:lnTo>
                    <a:pt x="16" y="0"/>
                  </a:lnTo>
                  <a:lnTo>
                    <a:pt x="5" y="1"/>
                  </a:lnTo>
                  <a:lnTo>
                    <a:pt x="0" y="17"/>
                  </a:lnTo>
                  <a:lnTo>
                    <a:pt x="8" y="24"/>
                  </a:lnTo>
                  <a:lnTo>
                    <a:pt x="16" y="1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33" name="Freeform 7449"/>
            <p:cNvSpPr>
              <a:spLocks/>
            </p:cNvSpPr>
            <p:nvPr/>
          </p:nvSpPr>
          <p:spPr bwMode="gray">
            <a:xfrm>
              <a:off x="6672090" y="4665464"/>
              <a:ext cx="213322" cy="240229"/>
            </a:xfrm>
            <a:custGeom>
              <a:avLst/>
              <a:gdLst>
                <a:gd name="T0" fmla="*/ 83 w 144"/>
                <a:gd name="T1" fmla="*/ 0 h 158"/>
                <a:gd name="T2" fmla="*/ 96 w 144"/>
                <a:gd name="T3" fmla="*/ 28 h 158"/>
                <a:gd name="T4" fmla="*/ 121 w 144"/>
                <a:gd name="T5" fmla="*/ 50 h 158"/>
                <a:gd name="T6" fmla="*/ 125 w 144"/>
                <a:gd name="T7" fmla="*/ 68 h 158"/>
                <a:gd name="T8" fmla="*/ 144 w 144"/>
                <a:gd name="T9" fmla="*/ 75 h 158"/>
                <a:gd name="T10" fmla="*/ 115 w 144"/>
                <a:gd name="T11" fmla="*/ 95 h 158"/>
                <a:gd name="T12" fmla="*/ 83 w 144"/>
                <a:gd name="T13" fmla="*/ 138 h 158"/>
                <a:gd name="T14" fmla="*/ 68 w 144"/>
                <a:gd name="T15" fmla="*/ 139 h 158"/>
                <a:gd name="T16" fmla="*/ 54 w 144"/>
                <a:gd name="T17" fmla="*/ 133 h 158"/>
                <a:gd name="T18" fmla="*/ 33 w 144"/>
                <a:gd name="T19" fmla="*/ 155 h 158"/>
                <a:gd name="T20" fmla="*/ 17 w 144"/>
                <a:gd name="T21" fmla="*/ 158 h 158"/>
                <a:gd name="T22" fmla="*/ 12 w 144"/>
                <a:gd name="T23" fmla="*/ 155 h 158"/>
                <a:gd name="T24" fmla="*/ 12 w 144"/>
                <a:gd name="T25" fmla="*/ 135 h 158"/>
                <a:gd name="T26" fmla="*/ 0 w 144"/>
                <a:gd name="T27" fmla="*/ 122 h 158"/>
                <a:gd name="T28" fmla="*/ 0 w 144"/>
                <a:gd name="T29" fmla="*/ 122 h 158"/>
                <a:gd name="T30" fmla="*/ 0 w 144"/>
                <a:gd name="T31" fmla="*/ 78 h 158"/>
                <a:gd name="T32" fmla="*/ 16 w 144"/>
                <a:gd name="T33" fmla="*/ 71 h 158"/>
                <a:gd name="T34" fmla="*/ 17 w 144"/>
                <a:gd name="T35" fmla="*/ 11 h 158"/>
                <a:gd name="T36" fmla="*/ 48 w 144"/>
                <a:gd name="T37" fmla="*/ 5 h 158"/>
                <a:gd name="T38" fmla="*/ 54 w 144"/>
                <a:gd name="T39" fmla="*/ 6 h 158"/>
                <a:gd name="T40" fmla="*/ 57 w 144"/>
                <a:gd name="T41" fmla="*/ 14 h 158"/>
                <a:gd name="T42" fmla="*/ 67 w 144"/>
                <a:gd name="T43" fmla="*/ 5 h 158"/>
                <a:gd name="T44" fmla="*/ 83 w 144"/>
                <a:gd name="T4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158">
                  <a:moveTo>
                    <a:pt x="83" y="0"/>
                  </a:moveTo>
                  <a:lnTo>
                    <a:pt x="96" y="28"/>
                  </a:lnTo>
                  <a:lnTo>
                    <a:pt x="121" y="50"/>
                  </a:lnTo>
                  <a:lnTo>
                    <a:pt x="125" y="68"/>
                  </a:lnTo>
                  <a:lnTo>
                    <a:pt x="144" y="75"/>
                  </a:lnTo>
                  <a:lnTo>
                    <a:pt x="115" y="95"/>
                  </a:lnTo>
                  <a:lnTo>
                    <a:pt x="83" y="138"/>
                  </a:lnTo>
                  <a:lnTo>
                    <a:pt x="68" y="139"/>
                  </a:lnTo>
                  <a:lnTo>
                    <a:pt x="54" y="133"/>
                  </a:lnTo>
                  <a:lnTo>
                    <a:pt x="33" y="155"/>
                  </a:lnTo>
                  <a:lnTo>
                    <a:pt x="17" y="158"/>
                  </a:lnTo>
                  <a:lnTo>
                    <a:pt x="12" y="155"/>
                  </a:lnTo>
                  <a:lnTo>
                    <a:pt x="12" y="135"/>
                  </a:lnTo>
                  <a:lnTo>
                    <a:pt x="0" y="122"/>
                  </a:lnTo>
                  <a:lnTo>
                    <a:pt x="0" y="122"/>
                  </a:lnTo>
                  <a:lnTo>
                    <a:pt x="0" y="78"/>
                  </a:lnTo>
                  <a:lnTo>
                    <a:pt x="16" y="71"/>
                  </a:lnTo>
                  <a:lnTo>
                    <a:pt x="17" y="11"/>
                  </a:lnTo>
                  <a:lnTo>
                    <a:pt x="48" y="5"/>
                  </a:lnTo>
                  <a:lnTo>
                    <a:pt x="54" y="6"/>
                  </a:lnTo>
                  <a:lnTo>
                    <a:pt x="57" y="14"/>
                  </a:lnTo>
                  <a:lnTo>
                    <a:pt x="67" y="5"/>
                  </a:lnTo>
                  <a:lnTo>
                    <a:pt x="83"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34" name="Freeform 7450"/>
            <p:cNvSpPr>
              <a:spLocks/>
            </p:cNvSpPr>
            <p:nvPr/>
          </p:nvSpPr>
          <p:spPr bwMode="gray">
            <a:xfrm>
              <a:off x="6672090" y="4665464"/>
              <a:ext cx="213322" cy="240229"/>
            </a:xfrm>
            <a:custGeom>
              <a:avLst/>
              <a:gdLst>
                <a:gd name="T0" fmla="*/ 83 w 144"/>
                <a:gd name="T1" fmla="*/ 0 h 158"/>
                <a:gd name="T2" fmla="*/ 96 w 144"/>
                <a:gd name="T3" fmla="*/ 28 h 158"/>
                <a:gd name="T4" fmla="*/ 121 w 144"/>
                <a:gd name="T5" fmla="*/ 50 h 158"/>
                <a:gd name="T6" fmla="*/ 125 w 144"/>
                <a:gd name="T7" fmla="*/ 68 h 158"/>
                <a:gd name="T8" fmla="*/ 144 w 144"/>
                <a:gd name="T9" fmla="*/ 75 h 158"/>
                <a:gd name="T10" fmla="*/ 115 w 144"/>
                <a:gd name="T11" fmla="*/ 95 h 158"/>
                <a:gd name="T12" fmla="*/ 83 w 144"/>
                <a:gd name="T13" fmla="*/ 138 h 158"/>
                <a:gd name="T14" fmla="*/ 68 w 144"/>
                <a:gd name="T15" fmla="*/ 139 h 158"/>
                <a:gd name="T16" fmla="*/ 54 w 144"/>
                <a:gd name="T17" fmla="*/ 133 h 158"/>
                <a:gd name="T18" fmla="*/ 33 w 144"/>
                <a:gd name="T19" fmla="*/ 155 h 158"/>
                <a:gd name="T20" fmla="*/ 17 w 144"/>
                <a:gd name="T21" fmla="*/ 158 h 158"/>
                <a:gd name="T22" fmla="*/ 12 w 144"/>
                <a:gd name="T23" fmla="*/ 155 h 158"/>
                <a:gd name="T24" fmla="*/ 12 w 144"/>
                <a:gd name="T25" fmla="*/ 135 h 158"/>
                <a:gd name="T26" fmla="*/ 0 w 144"/>
                <a:gd name="T27" fmla="*/ 122 h 158"/>
                <a:gd name="T28" fmla="*/ 0 w 144"/>
                <a:gd name="T29" fmla="*/ 122 h 158"/>
                <a:gd name="T30" fmla="*/ 0 w 144"/>
                <a:gd name="T31" fmla="*/ 78 h 158"/>
                <a:gd name="T32" fmla="*/ 16 w 144"/>
                <a:gd name="T33" fmla="*/ 71 h 158"/>
                <a:gd name="T34" fmla="*/ 17 w 144"/>
                <a:gd name="T35" fmla="*/ 11 h 158"/>
                <a:gd name="T36" fmla="*/ 48 w 144"/>
                <a:gd name="T37" fmla="*/ 5 h 158"/>
                <a:gd name="T38" fmla="*/ 54 w 144"/>
                <a:gd name="T39" fmla="*/ 6 h 158"/>
                <a:gd name="T40" fmla="*/ 57 w 144"/>
                <a:gd name="T41" fmla="*/ 14 h 158"/>
                <a:gd name="T42" fmla="*/ 67 w 144"/>
                <a:gd name="T43" fmla="*/ 5 h 158"/>
                <a:gd name="T44" fmla="*/ 83 w 144"/>
                <a:gd name="T4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158">
                  <a:moveTo>
                    <a:pt x="83" y="0"/>
                  </a:moveTo>
                  <a:lnTo>
                    <a:pt x="96" y="28"/>
                  </a:lnTo>
                  <a:lnTo>
                    <a:pt x="121" y="50"/>
                  </a:lnTo>
                  <a:lnTo>
                    <a:pt x="125" y="68"/>
                  </a:lnTo>
                  <a:lnTo>
                    <a:pt x="144" y="75"/>
                  </a:lnTo>
                  <a:lnTo>
                    <a:pt x="115" y="95"/>
                  </a:lnTo>
                  <a:lnTo>
                    <a:pt x="83" y="138"/>
                  </a:lnTo>
                  <a:lnTo>
                    <a:pt x="68" y="139"/>
                  </a:lnTo>
                  <a:lnTo>
                    <a:pt x="54" y="133"/>
                  </a:lnTo>
                  <a:lnTo>
                    <a:pt x="33" y="155"/>
                  </a:lnTo>
                  <a:lnTo>
                    <a:pt x="17" y="158"/>
                  </a:lnTo>
                  <a:lnTo>
                    <a:pt x="12" y="155"/>
                  </a:lnTo>
                  <a:lnTo>
                    <a:pt x="12" y="135"/>
                  </a:lnTo>
                  <a:lnTo>
                    <a:pt x="0" y="122"/>
                  </a:lnTo>
                  <a:lnTo>
                    <a:pt x="0" y="122"/>
                  </a:lnTo>
                  <a:lnTo>
                    <a:pt x="0" y="78"/>
                  </a:lnTo>
                  <a:lnTo>
                    <a:pt x="16" y="71"/>
                  </a:lnTo>
                  <a:lnTo>
                    <a:pt x="17" y="11"/>
                  </a:lnTo>
                  <a:lnTo>
                    <a:pt x="48" y="5"/>
                  </a:lnTo>
                  <a:lnTo>
                    <a:pt x="54" y="6"/>
                  </a:lnTo>
                  <a:lnTo>
                    <a:pt x="57" y="14"/>
                  </a:lnTo>
                  <a:lnTo>
                    <a:pt x="67" y="5"/>
                  </a:lnTo>
                  <a:lnTo>
                    <a:pt x="83"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35" name="Freeform 7465"/>
            <p:cNvSpPr>
              <a:spLocks/>
            </p:cNvSpPr>
            <p:nvPr/>
          </p:nvSpPr>
          <p:spPr bwMode="gray">
            <a:xfrm>
              <a:off x="4107791" y="4186525"/>
              <a:ext cx="17777" cy="31930"/>
            </a:xfrm>
            <a:custGeom>
              <a:avLst/>
              <a:gdLst>
                <a:gd name="T0" fmla="*/ 3 w 12"/>
                <a:gd name="T1" fmla="*/ 0 h 21"/>
                <a:gd name="T2" fmla="*/ 0 w 12"/>
                <a:gd name="T3" fmla="*/ 9 h 21"/>
                <a:gd name="T4" fmla="*/ 6 w 12"/>
                <a:gd name="T5" fmla="*/ 13 h 21"/>
                <a:gd name="T6" fmla="*/ 2 w 12"/>
                <a:gd name="T7" fmla="*/ 16 h 21"/>
                <a:gd name="T8" fmla="*/ 6 w 12"/>
                <a:gd name="T9" fmla="*/ 21 h 21"/>
                <a:gd name="T10" fmla="*/ 12 w 12"/>
                <a:gd name="T11" fmla="*/ 13 h 21"/>
                <a:gd name="T12" fmla="*/ 3 w 1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2" h="21">
                  <a:moveTo>
                    <a:pt x="3" y="0"/>
                  </a:moveTo>
                  <a:lnTo>
                    <a:pt x="0" y="9"/>
                  </a:lnTo>
                  <a:lnTo>
                    <a:pt x="6" y="13"/>
                  </a:lnTo>
                  <a:lnTo>
                    <a:pt x="2" y="16"/>
                  </a:lnTo>
                  <a:lnTo>
                    <a:pt x="6" y="21"/>
                  </a:lnTo>
                  <a:lnTo>
                    <a:pt x="12" y="13"/>
                  </a:lnTo>
                  <a:lnTo>
                    <a:pt x="3"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36" name="Freeform 7466"/>
            <p:cNvSpPr>
              <a:spLocks/>
            </p:cNvSpPr>
            <p:nvPr/>
          </p:nvSpPr>
          <p:spPr bwMode="gray">
            <a:xfrm>
              <a:off x="4107791" y="4186525"/>
              <a:ext cx="17777" cy="31930"/>
            </a:xfrm>
            <a:custGeom>
              <a:avLst/>
              <a:gdLst>
                <a:gd name="T0" fmla="*/ 3 w 12"/>
                <a:gd name="T1" fmla="*/ 0 h 21"/>
                <a:gd name="T2" fmla="*/ 0 w 12"/>
                <a:gd name="T3" fmla="*/ 9 h 21"/>
                <a:gd name="T4" fmla="*/ 6 w 12"/>
                <a:gd name="T5" fmla="*/ 13 h 21"/>
                <a:gd name="T6" fmla="*/ 2 w 12"/>
                <a:gd name="T7" fmla="*/ 16 h 21"/>
                <a:gd name="T8" fmla="*/ 6 w 12"/>
                <a:gd name="T9" fmla="*/ 21 h 21"/>
                <a:gd name="T10" fmla="*/ 12 w 12"/>
                <a:gd name="T11" fmla="*/ 13 h 21"/>
                <a:gd name="T12" fmla="*/ 3 w 1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2" h="21">
                  <a:moveTo>
                    <a:pt x="3" y="0"/>
                  </a:moveTo>
                  <a:lnTo>
                    <a:pt x="0" y="9"/>
                  </a:lnTo>
                  <a:lnTo>
                    <a:pt x="6" y="13"/>
                  </a:lnTo>
                  <a:lnTo>
                    <a:pt x="2" y="16"/>
                  </a:lnTo>
                  <a:lnTo>
                    <a:pt x="6" y="21"/>
                  </a:lnTo>
                  <a:lnTo>
                    <a:pt x="12" y="13"/>
                  </a:lnTo>
                  <a:lnTo>
                    <a:pt x="3"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37" name="Freeform 7467"/>
            <p:cNvSpPr>
              <a:spLocks/>
            </p:cNvSpPr>
            <p:nvPr/>
          </p:nvSpPr>
          <p:spPr bwMode="gray">
            <a:xfrm>
              <a:off x="4682574" y="5310133"/>
              <a:ext cx="22221" cy="42572"/>
            </a:xfrm>
            <a:custGeom>
              <a:avLst/>
              <a:gdLst>
                <a:gd name="T0" fmla="*/ 0 w 15"/>
                <a:gd name="T1" fmla="*/ 0 h 28"/>
                <a:gd name="T2" fmla="*/ 6 w 15"/>
                <a:gd name="T3" fmla="*/ 25 h 28"/>
                <a:gd name="T4" fmla="*/ 15 w 15"/>
                <a:gd name="T5" fmla="*/ 28 h 28"/>
                <a:gd name="T6" fmla="*/ 13 w 15"/>
                <a:gd name="T7" fmla="*/ 9 h 28"/>
                <a:gd name="T8" fmla="*/ 0 w 15"/>
                <a:gd name="T9" fmla="*/ 0 h 28"/>
              </a:gdLst>
              <a:ahLst/>
              <a:cxnLst>
                <a:cxn ang="0">
                  <a:pos x="T0" y="T1"/>
                </a:cxn>
                <a:cxn ang="0">
                  <a:pos x="T2" y="T3"/>
                </a:cxn>
                <a:cxn ang="0">
                  <a:pos x="T4" y="T5"/>
                </a:cxn>
                <a:cxn ang="0">
                  <a:pos x="T6" y="T7"/>
                </a:cxn>
                <a:cxn ang="0">
                  <a:pos x="T8" y="T9"/>
                </a:cxn>
              </a:cxnLst>
              <a:rect l="0" t="0" r="r" b="b"/>
              <a:pathLst>
                <a:path w="15" h="28">
                  <a:moveTo>
                    <a:pt x="0" y="0"/>
                  </a:moveTo>
                  <a:lnTo>
                    <a:pt x="6" y="25"/>
                  </a:lnTo>
                  <a:lnTo>
                    <a:pt x="15" y="28"/>
                  </a:lnTo>
                  <a:lnTo>
                    <a:pt x="13" y="9"/>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38" name="Freeform 7468"/>
            <p:cNvSpPr>
              <a:spLocks/>
            </p:cNvSpPr>
            <p:nvPr/>
          </p:nvSpPr>
          <p:spPr bwMode="gray">
            <a:xfrm>
              <a:off x="4682574" y="5310133"/>
              <a:ext cx="22221" cy="42572"/>
            </a:xfrm>
            <a:custGeom>
              <a:avLst/>
              <a:gdLst>
                <a:gd name="T0" fmla="*/ 0 w 15"/>
                <a:gd name="T1" fmla="*/ 0 h 28"/>
                <a:gd name="T2" fmla="*/ 6 w 15"/>
                <a:gd name="T3" fmla="*/ 25 h 28"/>
                <a:gd name="T4" fmla="*/ 15 w 15"/>
                <a:gd name="T5" fmla="*/ 28 h 28"/>
                <a:gd name="T6" fmla="*/ 13 w 15"/>
                <a:gd name="T7" fmla="*/ 9 h 28"/>
                <a:gd name="T8" fmla="*/ 0 w 15"/>
                <a:gd name="T9" fmla="*/ 0 h 28"/>
              </a:gdLst>
              <a:ahLst/>
              <a:cxnLst>
                <a:cxn ang="0">
                  <a:pos x="T0" y="T1"/>
                </a:cxn>
                <a:cxn ang="0">
                  <a:pos x="T2" y="T3"/>
                </a:cxn>
                <a:cxn ang="0">
                  <a:pos x="T4" y="T5"/>
                </a:cxn>
                <a:cxn ang="0">
                  <a:pos x="T6" y="T7"/>
                </a:cxn>
                <a:cxn ang="0">
                  <a:pos x="T8" y="T9"/>
                </a:cxn>
              </a:cxnLst>
              <a:rect l="0" t="0" r="r" b="b"/>
              <a:pathLst>
                <a:path w="15" h="28">
                  <a:moveTo>
                    <a:pt x="0" y="0"/>
                  </a:moveTo>
                  <a:lnTo>
                    <a:pt x="6" y="25"/>
                  </a:lnTo>
                  <a:lnTo>
                    <a:pt x="15" y="28"/>
                  </a:lnTo>
                  <a:lnTo>
                    <a:pt x="13" y="9"/>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39" name="Freeform 7469"/>
            <p:cNvSpPr>
              <a:spLocks/>
            </p:cNvSpPr>
            <p:nvPr/>
          </p:nvSpPr>
          <p:spPr bwMode="gray">
            <a:xfrm>
              <a:off x="5048478" y="5557965"/>
              <a:ext cx="66662" cy="27368"/>
            </a:xfrm>
            <a:custGeom>
              <a:avLst/>
              <a:gdLst>
                <a:gd name="T0" fmla="*/ 0 w 45"/>
                <a:gd name="T1" fmla="*/ 9 h 18"/>
                <a:gd name="T2" fmla="*/ 25 w 45"/>
                <a:gd name="T3" fmla="*/ 18 h 18"/>
                <a:gd name="T4" fmla="*/ 45 w 45"/>
                <a:gd name="T5" fmla="*/ 9 h 18"/>
                <a:gd name="T6" fmla="*/ 33 w 45"/>
                <a:gd name="T7" fmla="*/ 0 h 18"/>
                <a:gd name="T8" fmla="*/ 16 w 45"/>
                <a:gd name="T9" fmla="*/ 0 h 18"/>
                <a:gd name="T10" fmla="*/ 4 w 45"/>
                <a:gd name="T11" fmla="*/ 2 h 18"/>
                <a:gd name="T12" fmla="*/ 12 w 45"/>
                <a:gd name="T13" fmla="*/ 8 h 18"/>
                <a:gd name="T14" fmla="*/ 10 w 45"/>
                <a:gd name="T15" fmla="*/ 12 h 18"/>
                <a:gd name="T16" fmla="*/ 0 w 45"/>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8">
                  <a:moveTo>
                    <a:pt x="0" y="9"/>
                  </a:moveTo>
                  <a:lnTo>
                    <a:pt x="25" y="18"/>
                  </a:lnTo>
                  <a:lnTo>
                    <a:pt x="45" y="9"/>
                  </a:lnTo>
                  <a:lnTo>
                    <a:pt x="33" y="0"/>
                  </a:lnTo>
                  <a:lnTo>
                    <a:pt x="16" y="0"/>
                  </a:lnTo>
                  <a:lnTo>
                    <a:pt x="4" y="2"/>
                  </a:lnTo>
                  <a:lnTo>
                    <a:pt x="12" y="8"/>
                  </a:lnTo>
                  <a:lnTo>
                    <a:pt x="10" y="12"/>
                  </a:lnTo>
                  <a:lnTo>
                    <a:pt x="0" y="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40" name="Freeform 7470"/>
            <p:cNvSpPr>
              <a:spLocks/>
            </p:cNvSpPr>
            <p:nvPr/>
          </p:nvSpPr>
          <p:spPr bwMode="gray">
            <a:xfrm>
              <a:off x="5048478" y="5557965"/>
              <a:ext cx="66662" cy="27368"/>
            </a:xfrm>
            <a:custGeom>
              <a:avLst/>
              <a:gdLst>
                <a:gd name="T0" fmla="*/ 0 w 45"/>
                <a:gd name="T1" fmla="*/ 9 h 18"/>
                <a:gd name="T2" fmla="*/ 25 w 45"/>
                <a:gd name="T3" fmla="*/ 18 h 18"/>
                <a:gd name="T4" fmla="*/ 45 w 45"/>
                <a:gd name="T5" fmla="*/ 9 h 18"/>
                <a:gd name="T6" fmla="*/ 33 w 45"/>
                <a:gd name="T7" fmla="*/ 0 h 18"/>
                <a:gd name="T8" fmla="*/ 16 w 45"/>
                <a:gd name="T9" fmla="*/ 0 h 18"/>
                <a:gd name="T10" fmla="*/ 4 w 45"/>
                <a:gd name="T11" fmla="*/ 2 h 18"/>
                <a:gd name="T12" fmla="*/ 12 w 45"/>
                <a:gd name="T13" fmla="*/ 8 h 18"/>
                <a:gd name="T14" fmla="*/ 10 w 45"/>
                <a:gd name="T15" fmla="*/ 12 h 18"/>
                <a:gd name="T16" fmla="*/ 0 w 45"/>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8">
                  <a:moveTo>
                    <a:pt x="0" y="9"/>
                  </a:moveTo>
                  <a:lnTo>
                    <a:pt x="25" y="18"/>
                  </a:lnTo>
                  <a:lnTo>
                    <a:pt x="45" y="9"/>
                  </a:lnTo>
                  <a:lnTo>
                    <a:pt x="33" y="0"/>
                  </a:lnTo>
                  <a:lnTo>
                    <a:pt x="16" y="0"/>
                  </a:lnTo>
                  <a:lnTo>
                    <a:pt x="4" y="2"/>
                  </a:lnTo>
                  <a:lnTo>
                    <a:pt x="12" y="8"/>
                  </a:lnTo>
                  <a:lnTo>
                    <a:pt x="10" y="12"/>
                  </a:lnTo>
                  <a:lnTo>
                    <a:pt x="0" y="9"/>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41" name="Freeform 7473"/>
            <p:cNvSpPr>
              <a:spLocks/>
            </p:cNvSpPr>
            <p:nvPr/>
          </p:nvSpPr>
          <p:spPr bwMode="gray">
            <a:xfrm>
              <a:off x="4802567" y="3897641"/>
              <a:ext cx="19258" cy="24327"/>
            </a:xfrm>
            <a:custGeom>
              <a:avLst/>
              <a:gdLst>
                <a:gd name="T0" fmla="*/ 0 w 13"/>
                <a:gd name="T1" fmla="*/ 16 h 16"/>
                <a:gd name="T2" fmla="*/ 8 w 13"/>
                <a:gd name="T3" fmla="*/ 16 h 16"/>
                <a:gd name="T4" fmla="*/ 13 w 13"/>
                <a:gd name="T5" fmla="*/ 0 h 16"/>
                <a:gd name="T6" fmla="*/ 2 w 13"/>
                <a:gd name="T7" fmla="*/ 3 h 16"/>
                <a:gd name="T8" fmla="*/ 4 w 13"/>
                <a:gd name="T9" fmla="*/ 14 h 16"/>
                <a:gd name="T10" fmla="*/ 0 w 13"/>
                <a:gd name="T11" fmla="*/ 16 h 16"/>
              </a:gdLst>
              <a:ahLst/>
              <a:cxnLst>
                <a:cxn ang="0">
                  <a:pos x="T0" y="T1"/>
                </a:cxn>
                <a:cxn ang="0">
                  <a:pos x="T2" y="T3"/>
                </a:cxn>
                <a:cxn ang="0">
                  <a:pos x="T4" y="T5"/>
                </a:cxn>
                <a:cxn ang="0">
                  <a:pos x="T6" y="T7"/>
                </a:cxn>
                <a:cxn ang="0">
                  <a:pos x="T8" y="T9"/>
                </a:cxn>
                <a:cxn ang="0">
                  <a:pos x="T10" y="T11"/>
                </a:cxn>
              </a:cxnLst>
              <a:rect l="0" t="0" r="r" b="b"/>
              <a:pathLst>
                <a:path w="13" h="16">
                  <a:moveTo>
                    <a:pt x="0" y="16"/>
                  </a:moveTo>
                  <a:lnTo>
                    <a:pt x="8" y="16"/>
                  </a:lnTo>
                  <a:lnTo>
                    <a:pt x="13" y="0"/>
                  </a:lnTo>
                  <a:lnTo>
                    <a:pt x="2" y="3"/>
                  </a:lnTo>
                  <a:lnTo>
                    <a:pt x="4" y="14"/>
                  </a:lnTo>
                  <a:lnTo>
                    <a:pt x="0" y="1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42" name="Freeform 7474"/>
            <p:cNvSpPr>
              <a:spLocks/>
            </p:cNvSpPr>
            <p:nvPr/>
          </p:nvSpPr>
          <p:spPr bwMode="gray">
            <a:xfrm>
              <a:off x="4802567" y="3897641"/>
              <a:ext cx="19258" cy="24327"/>
            </a:xfrm>
            <a:custGeom>
              <a:avLst/>
              <a:gdLst>
                <a:gd name="T0" fmla="*/ 0 w 13"/>
                <a:gd name="T1" fmla="*/ 16 h 16"/>
                <a:gd name="T2" fmla="*/ 8 w 13"/>
                <a:gd name="T3" fmla="*/ 16 h 16"/>
                <a:gd name="T4" fmla="*/ 13 w 13"/>
                <a:gd name="T5" fmla="*/ 0 h 16"/>
                <a:gd name="T6" fmla="*/ 2 w 13"/>
                <a:gd name="T7" fmla="*/ 3 h 16"/>
                <a:gd name="T8" fmla="*/ 4 w 13"/>
                <a:gd name="T9" fmla="*/ 14 h 16"/>
                <a:gd name="T10" fmla="*/ 0 w 13"/>
                <a:gd name="T11" fmla="*/ 16 h 16"/>
              </a:gdLst>
              <a:ahLst/>
              <a:cxnLst>
                <a:cxn ang="0">
                  <a:pos x="T0" y="T1"/>
                </a:cxn>
                <a:cxn ang="0">
                  <a:pos x="T2" y="T3"/>
                </a:cxn>
                <a:cxn ang="0">
                  <a:pos x="T4" y="T5"/>
                </a:cxn>
                <a:cxn ang="0">
                  <a:pos x="T6" y="T7"/>
                </a:cxn>
                <a:cxn ang="0">
                  <a:pos x="T8" y="T9"/>
                </a:cxn>
                <a:cxn ang="0">
                  <a:pos x="T10" y="T11"/>
                </a:cxn>
              </a:cxnLst>
              <a:rect l="0" t="0" r="r" b="b"/>
              <a:pathLst>
                <a:path w="13" h="16">
                  <a:moveTo>
                    <a:pt x="0" y="16"/>
                  </a:moveTo>
                  <a:lnTo>
                    <a:pt x="8" y="16"/>
                  </a:lnTo>
                  <a:lnTo>
                    <a:pt x="13" y="0"/>
                  </a:lnTo>
                  <a:lnTo>
                    <a:pt x="2" y="3"/>
                  </a:lnTo>
                  <a:lnTo>
                    <a:pt x="4" y="14"/>
                  </a:lnTo>
                  <a:lnTo>
                    <a:pt x="0" y="1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43" name="Freeform 7475"/>
            <p:cNvSpPr>
              <a:spLocks/>
            </p:cNvSpPr>
            <p:nvPr/>
          </p:nvSpPr>
          <p:spPr bwMode="gray">
            <a:xfrm>
              <a:off x="4638131" y="3858110"/>
              <a:ext cx="5926" cy="9123"/>
            </a:xfrm>
            <a:custGeom>
              <a:avLst/>
              <a:gdLst>
                <a:gd name="T0" fmla="*/ 0 w 4"/>
                <a:gd name="T1" fmla="*/ 0 h 6"/>
                <a:gd name="T2" fmla="*/ 4 w 4"/>
                <a:gd name="T3" fmla="*/ 6 h 6"/>
                <a:gd name="T4" fmla="*/ 0 w 4"/>
                <a:gd name="T5" fmla="*/ 0 h 6"/>
              </a:gdLst>
              <a:ahLst/>
              <a:cxnLst>
                <a:cxn ang="0">
                  <a:pos x="T0" y="T1"/>
                </a:cxn>
                <a:cxn ang="0">
                  <a:pos x="T2" y="T3"/>
                </a:cxn>
                <a:cxn ang="0">
                  <a:pos x="T4" y="T5"/>
                </a:cxn>
              </a:cxnLst>
              <a:rect l="0" t="0" r="r" b="b"/>
              <a:pathLst>
                <a:path w="4" h="6">
                  <a:moveTo>
                    <a:pt x="0" y="0"/>
                  </a:moveTo>
                  <a:lnTo>
                    <a:pt x="4" y="6"/>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44" name="Line 7476"/>
            <p:cNvSpPr>
              <a:spLocks noChangeShapeType="1"/>
            </p:cNvSpPr>
            <p:nvPr/>
          </p:nvSpPr>
          <p:spPr bwMode="gray">
            <a:xfrm>
              <a:off x="4638131" y="3858110"/>
              <a:ext cx="5926" cy="9123"/>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45" name="Freeform 7477"/>
            <p:cNvSpPr>
              <a:spLocks/>
            </p:cNvSpPr>
            <p:nvPr/>
          </p:nvSpPr>
          <p:spPr bwMode="gray">
            <a:xfrm>
              <a:off x="4442587" y="3692381"/>
              <a:ext cx="45923" cy="21286"/>
            </a:xfrm>
            <a:custGeom>
              <a:avLst/>
              <a:gdLst>
                <a:gd name="T0" fmla="*/ 0 w 31"/>
                <a:gd name="T1" fmla="*/ 7 h 14"/>
                <a:gd name="T2" fmla="*/ 16 w 31"/>
                <a:gd name="T3" fmla="*/ 14 h 14"/>
                <a:gd name="T4" fmla="*/ 31 w 31"/>
                <a:gd name="T5" fmla="*/ 11 h 14"/>
                <a:gd name="T6" fmla="*/ 29 w 31"/>
                <a:gd name="T7" fmla="*/ 7 h 14"/>
                <a:gd name="T8" fmla="*/ 9 w 31"/>
                <a:gd name="T9" fmla="*/ 0 h 14"/>
                <a:gd name="T10" fmla="*/ 0 w 31"/>
                <a:gd name="T11" fmla="*/ 7 h 14"/>
              </a:gdLst>
              <a:ahLst/>
              <a:cxnLst>
                <a:cxn ang="0">
                  <a:pos x="T0" y="T1"/>
                </a:cxn>
                <a:cxn ang="0">
                  <a:pos x="T2" y="T3"/>
                </a:cxn>
                <a:cxn ang="0">
                  <a:pos x="T4" y="T5"/>
                </a:cxn>
                <a:cxn ang="0">
                  <a:pos x="T6" y="T7"/>
                </a:cxn>
                <a:cxn ang="0">
                  <a:pos x="T8" y="T9"/>
                </a:cxn>
                <a:cxn ang="0">
                  <a:pos x="T10" y="T11"/>
                </a:cxn>
              </a:cxnLst>
              <a:rect l="0" t="0" r="r" b="b"/>
              <a:pathLst>
                <a:path w="31" h="14">
                  <a:moveTo>
                    <a:pt x="0" y="7"/>
                  </a:moveTo>
                  <a:lnTo>
                    <a:pt x="16" y="14"/>
                  </a:lnTo>
                  <a:lnTo>
                    <a:pt x="31" y="11"/>
                  </a:lnTo>
                  <a:lnTo>
                    <a:pt x="29" y="7"/>
                  </a:lnTo>
                  <a:lnTo>
                    <a:pt x="9" y="0"/>
                  </a:lnTo>
                  <a:lnTo>
                    <a:pt x="0" y="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46" name="Freeform 7478"/>
            <p:cNvSpPr>
              <a:spLocks/>
            </p:cNvSpPr>
            <p:nvPr/>
          </p:nvSpPr>
          <p:spPr bwMode="gray">
            <a:xfrm>
              <a:off x="4442587" y="3692381"/>
              <a:ext cx="45923" cy="21286"/>
            </a:xfrm>
            <a:custGeom>
              <a:avLst/>
              <a:gdLst>
                <a:gd name="T0" fmla="*/ 0 w 31"/>
                <a:gd name="T1" fmla="*/ 7 h 14"/>
                <a:gd name="T2" fmla="*/ 16 w 31"/>
                <a:gd name="T3" fmla="*/ 14 h 14"/>
                <a:gd name="T4" fmla="*/ 31 w 31"/>
                <a:gd name="T5" fmla="*/ 11 h 14"/>
                <a:gd name="T6" fmla="*/ 29 w 31"/>
                <a:gd name="T7" fmla="*/ 7 h 14"/>
                <a:gd name="T8" fmla="*/ 9 w 31"/>
                <a:gd name="T9" fmla="*/ 0 h 14"/>
                <a:gd name="T10" fmla="*/ 0 w 31"/>
                <a:gd name="T11" fmla="*/ 7 h 14"/>
              </a:gdLst>
              <a:ahLst/>
              <a:cxnLst>
                <a:cxn ang="0">
                  <a:pos x="T0" y="T1"/>
                </a:cxn>
                <a:cxn ang="0">
                  <a:pos x="T2" y="T3"/>
                </a:cxn>
                <a:cxn ang="0">
                  <a:pos x="T4" y="T5"/>
                </a:cxn>
                <a:cxn ang="0">
                  <a:pos x="T6" y="T7"/>
                </a:cxn>
                <a:cxn ang="0">
                  <a:pos x="T8" y="T9"/>
                </a:cxn>
                <a:cxn ang="0">
                  <a:pos x="T10" y="T11"/>
                </a:cxn>
              </a:cxnLst>
              <a:rect l="0" t="0" r="r" b="b"/>
              <a:pathLst>
                <a:path w="31" h="14">
                  <a:moveTo>
                    <a:pt x="0" y="7"/>
                  </a:moveTo>
                  <a:lnTo>
                    <a:pt x="16" y="14"/>
                  </a:lnTo>
                  <a:lnTo>
                    <a:pt x="31" y="11"/>
                  </a:lnTo>
                  <a:lnTo>
                    <a:pt x="29" y="7"/>
                  </a:lnTo>
                  <a:lnTo>
                    <a:pt x="9" y="0"/>
                  </a:lnTo>
                  <a:lnTo>
                    <a:pt x="0" y="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47" name="Freeform 7479"/>
            <p:cNvSpPr>
              <a:spLocks/>
            </p:cNvSpPr>
            <p:nvPr/>
          </p:nvSpPr>
          <p:spPr bwMode="gray">
            <a:xfrm>
              <a:off x="4347779" y="3601154"/>
              <a:ext cx="13333" cy="13683"/>
            </a:xfrm>
            <a:custGeom>
              <a:avLst/>
              <a:gdLst>
                <a:gd name="T0" fmla="*/ 0 w 9"/>
                <a:gd name="T1" fmla="*/ 3 h 9"/>
                <a:gd name="T2" fmla="*/ 0 w 9"/>
                <a:gd name="T3" fmla="*/ 9 h 9"/>
                <a:gd name="T4" fmla="*/ 9 w 9"/>
                <a:gd name="T5" fmla="*/ 7 h 9"/>
                <a:gd name="T6" fmla="*/ 4 w 9"/>
                <a:gd name="T7" fmla="*/ 0 h 9"/>
                <a:gd name="T8" fmla="*/ 0 w 9"/>
                <a:gd name="T9" fmla="*/ 3 h 9"/>
              </a:gdLst>
              <a:ahLst/>
              <a:cxnLst>
                <a:cxn ang="0">
                  <a:pos x="T0" y="T1"/>
                </a:cxn>
                <a:cxn ang="0">
                  <a:pos x="T2" y="T3"/>
                </a:cxn>
                <a:cxn ang="0">
                  <a:pos x="T4" y="T5"/>
                </a:cxn>
                <a:cxn ang="0">
                  <a:pos x="T6" y="T7"/>
                </a:cxn>
                <a:cxn ang="0">
                  <a:pos x="T8" y="T9"/>
                </a:cxn>
              </a:cxnLst>
              <a:rect l="0" t="0" r="r" b="b"/>
              <a:pathLst>
                <a:path w="9" h="9">
                  <a:moveTo>
                    <a:pt x="0" y="3"/>
                  </a:moveTo>
                  <a:lnTo>
                    <a:pt x="0" y="9"/>
                  </a:lnTo>
                  <a:lnTo>
                    <a:pt x="9" y="7"/>
                  </a:lnTo>
                  <a:lnTo>
                    <a:pt x="4"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48" name="Freeform 7480"/>
            <p:cNvSpPr>
              <a:spLocks/>
            </p:cNvSpPr>
            <p:nvPr/>
          </p:nvSpPr>
          <p:spPr bwMode="gray">
            <a:xfrm>
              <a:off x="4347779" y="3601154"/>
              <a:ext cx="13333" cy="13683"/>
            </a:xfrm>
            <a:custGeom>
              <a:avLst/>
              <a:gdLst>
                <a:gd name="T0" fmla="*/ 0 w 9"/>
                <a:gd name="T1" fmla="*/ 3 h 9"/>
                <a:gd name="T2" fmla="*/ 0 w 9"/>
                <a:gd name="T3" fmla="*/ 9 h 9"/>
                <a:gd name="T4" fmla="*/ 9 w 9"/>
                <a:gd name="T5" fmla="*/ 7 h 9"/>
                <a:gd name="T6" fmla="*/ 4 w 9"/>
                <a:gd name="T7" fmla="*/ 0 h 9"/>
                <a:gd name="T8" fmla="*/ 0 w 9"/>
                <a:gd name="T9" fmla="*/ 3 h 9"/>
              </a:gdLst>
              <a:ahLst/>
              <a:cxnLst>
                <a:cxn ang="0">
                  <a:pos x="T0" y="T1"/>
                </a:cxn>
                <a:cxn ang="0">
                  <a:pos x="T2" y="T3"/>
                </a:cxn>
                <a:cxn ang="0">
                  <a:pos x="T4" y="T5"/>
                </a:cxn>
                <a:cxn ang="0">
                  <a:pos x="T6" y="T7"/>
                </a:cxn>
                <a:cxn ang="0">
                  <a:pos x="T8" y="T9"/>
                </a:cxn>
              </a:cxnLst>
              <a:rect l="0" t="0" r="r" b="b"/>
              <a:pathLst>
                <a:path w="9" h="9">
                  <a:moveTo>
                    <a:pt x="0" y="3"/>
                  </a:moveTo>
                  <a:lnTo>
                    <a:pt x="0" y="9"/>
                  </a:lnTo>
                  <a:lnTo>
                    <a:pt x="9" y="7"/>
                  </a:lnTo>
                  <a:lnTo>
                    <a:pt x="4" y="0"/>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49" name="Freeform 7481"/>
            <p:cNvSpPr>
              <a:spLocks/>
            </p:cNvSpPr>
            <p:nvPr/>
          </p:nvSpPr>
          <p:spPr bwMode="gray">
            <a:xfrm>
              <a:off x="4309263" y="3569225"/>
              <a:ext cx="235542" cy="89706"/>
            </a:xfrm>
            <a:custGeom>
              <a:avLst/>
              <a:gdLst>
                <a:gd name="T0" fmla="*/ 0 w 159"/>
                <a:gd name="T1" fmla="*/ 22 h 59"/>
                <a:gd name="T2" fmla="*/ 10 w 159"/>
                <a:gd name="T3" fmla="*/ 22 h 59"/>
                <a:gd name="T4" fmla="*/ 35 w 159"/>
                <a:gd name="T5" fmla="*/ 8 h 59"/>
                <a:gd name="T6" fmla="*/ 51 w 159"/>
                <a:gd name="T7" fmla="*/ 11 h 59"/>
                <a:gd name="T8" fmla="*/ 44 w 159"/>
                <a:gd name="T9" fmla="*/ 14 h 59"/>
                <a:gd name="T10" fmla="*/ 46 w 159"/>
                <a:gd name="T11" fmla="*/ 18 h 59"/>
                <a:gd name="T12" fmla="*/ 92 w 159"/>
                <a:gd name="T13" fmla="*/ 28 h 59"/>
                <a:gd name="T14" fmla="*/ 102 w 159"/>
                <a:gd name="T15" fmla="*/ 43 h 59"/>
                <a:gd name="T16" fmla="*/ 112 w 159"/>
                <a:gd name="T17" fmla="*/ 43 h 59"/>
                <a:gd name="T18" fmla="*/ 114 w 159"/>
                <a:gd name="T19" fmla="*/ 49 h 59"/>
                <a:gd name="T20" fmla="*/ 103 w 159"/>
                <a:gd name="T21" fmla="*/ 59 h 59"/>
                <a:gd name="T22" fmla="*/ 159 w 159"/>
                <a:gd name="T23" fmla="*/ 53 h 59"/>
                <a:gd name="T24" fmla="*/ 150 w 159"/>
                <a:gd name="T25" fmla="*/ 44 h 59"/>
                <a:gd name="T26" fmla="*/ 137 w 159"/>
                <a:gd name="T27" fmla="*/ 44 h 59"/>
                <a:gd name="T28" fmla="*/ 138 w 159"/>
                <a:gd name="T29" fmla="*/ 37 h 59"/>
                <a:gd name="T30" fmla="*/ 125 w 159"/>
                <a:gd name="T31" fmla="*/ 34 h 59"/>
                <a:gd name="T32" fmla="*/ 99 w 159"/>
                <a:gd name="T33" fmla="*/ 16 h 59"/>
                <a:gd name="T34" fmla="*/ 54 w 159"/>
                <a:gd name="T35" fmla="*/ 0 h 59"/>
                <a:gd name="T36" fmla="*/ 23 w 159"/>
                <a:gd name="T37" fmla="*/ 5 h 59"/>
                <a:gd name="T38" fmla="*/ 0 w 159"/>
                <a:gd name="T39"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9" h="59">
                  <a:moveTo>
                    <a:pt x="0" y="22"/>
                  </a:moveTo>
                  <a:lnTo>
                    <a:pt x="10" y="22"/>
                  </a:lnTo>
                  <a:lnTo>
                    <a:pt x="35" y="8"/>
                  </a:lnTo>
                  <a:lnTo>
                    <a:pt x="51" y="11"/>
                  </a:lnTo>
                  <a:lnTo>
                    <a:pt x="44" y="14"/>
                  </a:lnTo>
                  <a:lnTo>
                    <a:pt x="46" y="18"/>
                  </a:lnTo>
                  <a:lnTo>
                    <a:pt x="92" y="28"/>
                  </a:lnTo>
                  <a:lnTo>
                    <a:pt x="102" y="43"/>
                  </a:lnTo>
                  <a:lnTo>
                    <a:pt x="112" y="43"/>
                  </a:lnTo>
                  <a:lnTo>
                    <a:pt x="114" y="49"/>
                  </a:lnTo>
                  <a:lnTo>
                    <a:pt x="103" y="59"/>
                  </a:lnTo>
                  <a:lnTo>
                    <a:pt x="159" y="53"/>
                  </a:lnTo>
                  <a:lnTo>
                    <a:pt x="150" y="44"/>
                  </a:lnTo>
                  <a:lnTo>
                    <a:pt x="137" y="44"/>
                  </a:lnTo>
                  <a:lnTo>
                    <a:pt x="138" y="37"/>
                  </a:lnTo>
                  <a:lnTo>
                    <a:pt x="125" y="34"/>
                  </a:lnTo>
                  <a:lnTo>
                    <a:pt x="99" y="16"/>
                  </a:lnTo>
                  <a:lnTo>
                    <a:pt x="54" y="0"/>
                  </a:lnTo>
                  <a:lnTo>
                    <a:pt x="23" y="5"/>
                  </a:lnTo>
                  <a:lnTo>
                    <a:pt x="0" y="2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50" name="Freeform 7482"/>
            <p:cNvSpPr>
              <a:spLocks/>
            </p:cNvSpPr>
            <p:nvPr/>
          </p:nvSpPr>
          <p:spPr bwMode="gray">
            <a:xfrm>
              <a:off x="4309263" y="3569225"/>
              <a:ext cx="235542" cy="89706"/>
            </a:xfrm>
            <a:custGeom>
              <a:avLst/>
              <a:gdLst>
                <a:gd name="T0" fmla="*/ 0 w 159"/>
                <a:gd name="T1" fmla="*/ 22 h 59"/>
                <a:gd name="T2" fmla="*/ 10 w 159"/>
                <a:gd name="T3" fmla="*/ 22 h 59"/>
                <a:gd name="T4" fmla="*/ 35 w 159"/>
                <a:gd name="T5" fmla="*/ 8 h 59"/>
                <a:gd name="T6" fmla="*/ 51 w 159"/>
                <a:gd name="T7" fmla="*/ 11 h 59"/>
                <a:gd name="T8" fmla="*/ 44 w 159"/>
                <a:gd name="T9" fmla="*/ 14 h 59"/>
                <a:gd name="T10" fmla="*/ 46 w 159"/>
                <a:gd name="T11" fmla="*/ 18 h 59"/>
                <a:gd name="T12" fmla="*/ 92 w 159"/>
                <a:gd name="T13" fmla="*/ 28 h 59"/>
                <a:gd name="T14" fmla="*/ 102 w 159"/>
                <a:gd name="T15" fmla="*/ 43 h 59"/>
                <a:gd name="T16" fmla="*/ 112 w 159"/>
                <a:gd name="T17" fmla="*/ 43 h 59"/>
                <a:gd name="T18" fmla="*/ 114 w 159"/>
                <a:gd name="T19" fmla="*/ 49 h 59"/>
                <a:gd name="T20" fmla="*/ 103 w 159"/>
                <a:gd name="T21" fmla="*/ 59 h 59"/>
                <a:gd name="T22" fmla="*/ 159 w 159"/>
                <a:gd name="T23" fmla="*/ 53 h 59"/>
                <a:gd name="T24" fmla="*/ 150 w 159"/>
                <a:gd name="T25" fmla="*/ 44 h 59"/>
                <a:gd name="T26" fmla="*/ 137 w 159"/>
                <a:gd name="T27" fmla="*/ 44 h 59"/>
                <a:gd name="T28" fmla="*/ 138 w 159"/>
                <a:gd name="T29" fmla="*/ 37 h 59"/>
                <a:gd name="T30" fmla="*/ 125 w 159"/>
                <a:gd name="T31" fmla="*/ 34 h 59"/>
                <a:gd name="T32" fmla="*/ 99 w 159"/>
                <a:gd name="T33" fmla="*/ 16 h 59"/>
                <a:gd name="T34" fmla="*/ 54 w 159"/>
                <a:gd name="T35" fmla="*/ 0 h 59"/>
                <a:gd name="T36" fmla="*/ 23 w 159"/>
                <a:gd name="T37" fmla="*/ 5 h 59"/>
                <a:gd name="T38" fmla="*/ 0 w 159"/>
                <a:gd name="T39"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9" h="59">
                  <a:moveTo>
                    <a:pt x="0" y="22"/>
                  </a:moveTo>
                  <a:lnTo>
                    <a:pt x="10" y="22"/>
                  </a:lnTo>
                  <a:lnTo>
                    <a:pt x="35" y="8"/>
                  </a:lnTo>
                  <a:lnTo>
                    <a:pt x="51" y="11"/>
                  </a:lnTo>
                  <a:lnTo>
                    <a:pt x="44" y="14"/>
                  </a:lnTo>
                  <a:lnTo>
                    <a:pt x="46" y="18"/>
                  </a:lnTo>
                  <a:lnTo>
                    <a:pt x="92" y="28"/>
                  </a:lnTo>
                  <a:lnTo>
                    <a:pt x="102" y="43"/>
                  </a:lnTo>
                  <a:lnTo>
                    <a:pt x="112" y="43"/>
                  </a:lnTo>
                  <a:lnTo>
                    <a:pt x="114" y="49"/>
                  </a:lnTo>
                  <a:lnTo>
                    <a:pt x="103" y="59"/>
                  </a:lnTo>
                  <a:lnTo>
                    <a:pt x="159" y="53"/>
                  </a:lnTo>
                  <a:lnTo>
                    <a:pt x="150" y="44"/>
                  </a:lnTo>
                  <a:lnTo>
                    <a:pt x="137" y="44"/>
                  </a:lnTo>
                  <a:lnTo>
                    <a:pt x="138" y="37"/>
                  </a:lnTo>
                  <a:lnTo>
                    <a:pt x="125" y="34"/>
                  </a:lnTo>
                  <a:lnTo>
                    <a:pt x="99" y="16"/>
                  </a:lnTo>
                  <a:lnTo>
                    <a:pt x="54" y="0"/>
                  </a:lnTo>
                  <a:lnTo>
                    <a:pt x="23" y="5"/>
                  </a:lnTo>
                  <a:lnTo>
                    <a:pt x="0" y="2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51" name="Freeform 7483"/>
            <p:cNvSpPr>
              <a:spLocks/>
            </p:cNvSpPr>
            <p:nvPr/>
          </p:nvSpPr>
          <p:spPr bwMode="gray">
            <a:xfrm>
              <a:off x="4695907" y="3692381"/>
              <a:ext cx="34072" cy="12164"/>
            </a:xfrm>
            <a:custGeom>
              <a:avLst/>
              <a:gdLst>
                <a:gd name="T0" fmla="*/ 0 w 23"/>
                <a:gd name="T1" fmla="*/ 8 h 8"/>
                <a:gd name="T2" fmla="*/ 19 w 23"/>
                <a:gd name="T3" fmla="*/ 8 h 8"/>
                <a:gd name="T4" fmla="*/ 23 w 23"/>
                <a:gd name="T5" fmla="*/ 4 h 8"/>
                <a:gd name="T6" fmla="*/ 19 w 23"/>
                <a:gd name="T7" fmla="*/ 0 h 8"/>
                <a:gd name="T8" fmla="*/ 1 w 23"/>
                <a:gd name="T9" fmla="*/ 0 h 8"/>
                <a:gd name="T10" fmla="*/ 0 w 23"/>
                <a:gd name="T11" fmla="*/ 8 h 8"/>
              </a:gdLst>
              <a:ahLst/>
              <a:cxnLst>
                <a:cxn ang="0">
                  <a:pos x="T0" y="T1"/>
                </a:cxn>
                <a:cxn ang="0">
                  <a:pos x="T2" y="T3"/>
                </a:cxn>
                <a:cxn ang="0">
                  <a:pos x="T4" y="T5"/>
                </a:cxn>
                <a:cxn ang="0">
                  <a:pos x="T6" y="T7"/>
                </a:cxn>
                <a:cxn ang="0">
                  <a:pos x="T8" y="T9"/>
                </a:cxn>
                <a:cxn ang="0">
                  <a:pos x="T10" y="T11"/>
                </a:cxn>
              </a:cxnLst>
              <a:rect l="0" t="0" r="r" b="b"/>
              <a:pathLst>
                <a:path w="23" h="8">
                  <a:moveTo>
                    <a:pt x="0" y="8"/>
                  </a:moveTo>
                  <a:lnTo>
                    <a:pt x="19" y="8"/>
                  </a:lnTo>
                  <a:lnTo>
                    <a:pt x="23" y="4"/>
                  </a:lnTo>
                  <a:lnTo>
                    <a:pt x="19" y="0"/>
                  </a:lnTo>
                  <a:lnTo>
                    <a:pt x="1" y="0"/>
                  </a:lnTo>
                  <a:lnTo>
                    <a:pt x="0" y="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52" name="Freeform 7484"/>
            <p:cNvSpPr>
              <a:spLocks/>
            </p:cNvSpPr>
            <p:nvPr/>
          </p:nvSpPr>
          <p:spPr bwMode="gray">
            <a:xfrm>
              <a:off x="4695907" y="3692381"/>
              <a:ext cx="34072" cy="12164"/>
            </a:xfrm>
            <a:custGeom>
              <a:avLst/>
              <a:gdLst>
                <a:gd name="T0" fmla="*/ 0 w 23"/>
                <a:gd name="T1" fmla="*/ 8 h 8"/>
                <a:gd name="T2" fmla="*/ 19 w 23"/>
                <a:gd name="T3" fmla="*/ 8 h 8"/>
                <a:gd name="T4" fmla="*/ 23 w 23"/>
                <a:gd name="T5" fmla="*/ 4 h 8"/>
                <a:gd name="T6" fmla="*/ 19 w 23"/>
                <a:gd name="T7" fmla="*/ 0 h 8"/>
                <a:gd name="T8" fmla="*/ 1 w 23"/>
                <a:gd name="T9" fmla="*/ 0 h 8"/>
                <a:gd name="T10" fmla="*/ 0 w 23"/>
                <a:gd name="T11" fmla="*/ 8 h 8"/>
              </a:gdLst>
              <a:ahLst/>
              <a:cxnLst>
                <a:cxn ang="0">
                  <a:pos x="T0" y="T1"/>
                </a:cxn>
                <a:cxn ang="0">
                  <a:pos x="T2" y="T3"/>
                </a:cxn>
                <a:cxn ang="0">
                  <a:pos x="T4" y="T5"/>
                </a:cxn>
                <a:cxn ang="0">
                  <a:pos x="T6" y="T7"/>
                </a:cxn>
                <a:cxn ang="0">
                  <a:pos x="T8" y="T9"/>
                </a:cxn>
                <a:cxn ang="0">
                  <a:pos x="T10" y="T11"/>
                </a:cxn>
              </a:cxnLst>
              <a:rect l="0" t="0" r="r" b="b"/>
              <a:pathLst>
                <a:path w="23" h="8">
                  <a:moveTo>
                    <a:pt x="0" y="8"/>
                  </a:moveTo>
                  <a:lnTo>
                    <a:pt x="19" y="8"/>
                  </a:lnTo>
                  <a:lnTo>
                    <a:pt x="23" y="4"/>
                  </a:lnTo>
                  <a:lnTo>
                    <a:pt x="19" y="0"/>
                  </a:lnTo>
                  <a:lnTo>
                    <a:pt x="1" y="0"/>
                  </a:lnTo>
                  <a:lnTo>
                    <a:pt x="0" y="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53" name="Freeform 7485"/>
            <p:cNvSpPr>
              <a:spLocks/>
            </p:cNvSpPr>
            <p:nvPr/>
          </p:nvSpPr>
          <p:spPr bwMode="gray">
            <a:xfrm>
              <a:off x="4812937" y="3747117"/>
              <a:ext cx="13333" cy="15205"/>
            </a:xfrm>
            <a:custGeom>
              <a:avLst/>
              <a:gdLst>
                <a:gd name="T0" fmla="*/ 0 w 9"/>
                <a:gd name="T1" fmla="*/ 3 h 10"/>
                <a:gd name="T2" fmla="*/ 0 w 9"/>
                <a:gd name="T3" fmla="*/ 10 h 10"/>
                <a:gd name="T4" fmla="*/ 9 w 9"/>
                <a:gd name="T5" fmla="*/ 5 h 10"/>
                <a:gd name="T6" fmla="*/ 6 w 9"/>
                <a:gd name="T7" fmla="*/ 0 h 10"/>
                <a:gd name="T8" fmla="*/ 0 w 9"/>
                <a:gd name="T9" fmla="*/ 3 h 10"/>
              </a:gdLst>
              <a:ahLst/>
              <a:cxnLst>
                <a:cxn ang="0">
                  <a:pos x="T0" y="T1"/>
                </a:cxn>
                <a:cxn ang="0">
                  <a:pos x="T2" y="T3"/>
                </a:cxn>
                <a:cxn ang="0">
                  <a:pos x="T4" y="T5"/>
                </a:cxn>
                <a:cxn ang="0">
                  <a:pos x="T6" y="T7"/>
                </a:cxn>
                <a:cxn ang="0">
                  <a:pos x="T8" y="T9"/>
                </a:cxn>
              </a:cxnLst>
              <a:rect l="0" t="0" r="r" b="b"/>
              <a:pathLst>
                <a:path w="9" h="10">
                  <a:moveTo>
                    <a:pt x="0" y="3"/>
                  </a:moveTo>
                  <a:lnTo>
                    <a:pt x="0" y="10"/>
                  </a:lnTo>
                  <a:lnTo>
                    <a:pt x="9" y="5"/>
                  </a:lnTo>
                  <a:lnTo>
                    <a:pt x="6"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54" name="Freeform 7486"/>
            <p:cNvSpPr>
              <a:spLocks/>
            </p:cNvSpPr>
            <p:nvPr/>
          </p:nvSpPr>
          <p:spPr bwMode="gray">
            <a:xfrm>
              <a:off x="4812937" y="3747117"/>
              <a:ext cx="13333" cy="15205"/>
            </a:xfrm>
            <a:custGeom>
              <a:avLst/>
              <a:gdLst>
                <a:gd name="T0" fmla="*/ 0 w 9"/>
                <a:gd name="T1" fmla="*/ 3 h 10"/>
                <a:gd name="T2" fmla="*/ 0 w 9"/>
                <a:gd name="T3" fmla="*/ 10 h 10"/>
                <a:gd name="T4" fmla="*/ 9 w 9"/>
                <a:gd name="T5" fmla="*/ 5 h 10"/>
                <a:gd name="T6" fmla="*/ 6 w 9"/>
                <a:gd name="T7" fmla="*/ 0 h 10"/>
                <a:gd name="T8" fmla="*/ 0 w 9"/>
                <a:gd name="T9" fmla="*/ 3 h 10"/>
              </a:gdLst>
              <a:ahLst/>
              <a:cxnLst>
                <a:cxn ang="0">
                  <a:pos x="T0" y="T1"/>
                </a:cxn>
                <a:cxn ang="0">
                  <a:pos x="T2" y="T3"/>
                </a:cxn>
                <a:cxn ang="0">
                  <a:pos x="T4" y="T5"/>
                </a:cxn>
                <a:cxn ang="0">
                  <a:pos x="T6" y="T7"/>
                </a:cxn>
                <a:cxn ang="0">
                  <a:pos x="T8" y="T9"/>
                </a:cxn>
              </a:cxnLst>
              <a:rect l="0" t="0" r="r" b="b"/>
              <a:pathLst>
                <a:path w="9" h="10">
                  <a:moveTo>
                    <a:pt x="0" y="3"/>
                  </a:moveTo>
                  <a:lnTo>
                    <a:pt x="0" y="10"/>
                  </a:lnTo>
                  <a:lnTo>
                    <a:pt x="9" y="5"/>
                  </a:lnTo>
                  <a:lnTo>
                    <a:pt x="6" y="0"/>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55" name="Freeform 7487"/>
            <p:cNvSpPr>
              <a:spLocks/>
            </p:cNvSpPr>
            <p:nvPr/>
          </p:nvSpPr>
          <p:spPr bwMode="gray">
            <a:xfrm>
              <a:off x="4826268" y="3791209"/>
              <a:ext cx="5926" cy="9123"/>
            </a:xfrm>
            <a:custGeom>
              <a:avLst/>
              <a:gdLst>
                <a:gd name="T0" fmla="*/ 0 w 4"/>
                <a:gd name="T1" fmla="*/ 0 h 6"/>
                <a:gd name="T2" fmla="*/ 4 w 4"/>
                <a:gd name="T3" fmla="*/ 6 h 6"/>
                <a:gd name="T4" fmla="*/ 0 w 4"/>
                <a:gd name="T5" fmla="*/ 0 h 6"/>
              </a:gdLst>
              <a:ahLst/>
              <a:cxnLst>
                <a:cxn ang="0">
                  <a:pos x="T0" y="T1"/>
                </a:cxn>
                <a:cxn ang="0">
                  <a:pos x="T2" y="T3"/>
                </a:cxn>
                <a:cxn ang="0">
                  <a:pos x="T4" y="T5"/>
                </a:cxn>
              </a:cxnLst>
              <a:rect l="0" t="0" r="r" b="b"/>
              <a:pathLst>
                <a:path w="4" h="6">
                  <a:moveTo>
                    <a:pt x="0" y="0"/>
                  </a:moveTo>
                  <a:lnTo>
                    <a:pt x="4" y="6"/>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56" name="Line 7488"/>
            <p:cNvSpPr>
              <a:spLocks noChangeShapeType="1"/>
            </p:cNvSpPr>
            <p:nvPr/>
          </p:nvSpPr>
          <p:spPr bwMode="gray">
            <a:xfrm>
              <a:off x="4826268" y="3791209"/>
              <a:ext cx="5926" cy="9123"/>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57" name="Freeform 7489"/>
            <p:cNvSpPr>
              <a:spLocks/>
            </p:cNvSpPr>
            <p:nvPr/>
          </p:nvSpPr>
          <p:spPr bwMode="gray">
            <a:xfrm>
              <a:off x="4461846" y="3514489"/>
              <a:ext cx="17777" cy="39532"/>
            </a:xfrm>
            <a:custGeom>
              <a:avLst/>
              <a:gdLst>
                <a:gd name="T0" fmla="*/ 6 w 12"/>
                <a:gd name="T1" fmla="*/ 0 h 26"/>
                <a:gd name="T2" fmla="*/ 0 w 12"/>
                <a:gd name="T3" fmla="*/ 10 h 26"/>
                <a:gd name="T4" fmla="*/ 11 w 12"/>
                <a:gd name="T5" fmla="*/ 26 h 26"/>
                <a:gd name="T6" fmla="*/ 12 w 12"/>
                <a:gd name="T7" fmla="*/ 9 h 26"/>
                <a:gd name="T8" fmla="*/ 6 w 12"/>
                <a:gd name="T9" fmla="*/ 0 h 26"/>
              </a:gdLst>
              <a:ahLst/>
              <a:cxnLst>
                <a:cxn ang="0">
                  <a:pos x="T0" y="T1"/>
                </a:cxn>
                <a:cxn ang="0">
                  <a:pos x="T2" y="T3"/>
                </a:cxn>
                <a:cxn ang="0">
                  <a:pos x="T4" y="T5"/>
                </a:cxn>
                <a:cxn ang="0">
                  <a:pos x="T6" y="T7"/>
                </a:cxn>
                <a:cxn ang="0">
                  <a:pos x="T8" y="T9"/>
                </a:cxn>
              </a:cxnLst>
              <a:rect l="0" t="0" r="r" b="b"/>
              <a:pathLst>
                <a:path w="12" h="26">
                  <a:moveTo>
                    <a:pt x="6" y="0"/>
                  </a:moveTo>
                  <a:lnTo>
                    <a:pt x="0" y="10"/>
                  </a:lnTo>
                  <a:lnTo>
                    <a:pt x="11" y="26"/>
                  </a:lnTo>
                  <a:lnTo>
                    <a:pt x="12" y="9"/>
                  </a:lnTo>
                  <a:lnTo>
                    <a:pt x="6"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58" name="Freeform 7490"/>
            <p:cNvSpPr>
              <a:spLocks/>
            </p:cNvSpPr>
            <p:nvPr/>
          </p:nvSpPr>
          <p:spPr bwMode="gray">
            <a:xfrm>
              <a:off x="4461846" y="3514489"/>
              <a:ext cx="17777" cy="39532"/>
            </a:xfrm>
            <a:custGeom>
              <a:avLst/>
              <a:gdLst>
                <a:gd name="T0" fmla="*/ 6 w 12"/>
                <a:gd name="T1" fmla="*/ 0 h 26"/>
                <a:gd name="T2" fmla="*/ 0 w 12"/>
                <a:gd name="T3" fmla="*/ 10 h 26"/>
                <a:gd name="T4" fmla="*/ 11 w 12"/>
                <a:gd name="T5" fmla="*/ 26 h 26"/>
                <a:gd name="T6" fmla="*/ 12 w 12"/>
                <a:gd name="T7" fmla="*/ 9 h 26"/>
                <a:gd name="T8" fmla="*/ 6 w 12"/>
                <a:gd name="T9" fmla="*/ 0 h 26"/>
              </a:gdLst>
              <a:ahLst/>
              <a:cxnLst>
                <a:cxn ang="0">
                  <a:pos x="T0" y="T1"/>
                </a:cxn>
                <a:cxn ang="0">
                  <a:pos x="T2" y="T3"/>
                </a:cxn>
                <a:cxn ang="0">
                  <a:pos x="T4" y="T5"/>
                </a:cxn>
                <a:cxn ang="0">
                  <a:pos x="T6" y="T7"/>
                </a:cxn>
                <a:cxn ang="0">
                  <a:pos x="T8" y="T9"/>
                </a:cxn>
              </a:cxnLst>
              <a:rect l="0" t="0" r="r" b="b"/>
              <a:pathLst>
                <a:path w="12" h="26">
                  <a:moveTo>
                    <a:pt x="6" y="0"/>
                  </a:moveTo>
                  <a:lnTo>
                    <a:pt x="0" y="10"/>
                  </a:lnTo>
                  <a:lnTo>
                    <a:pt x="11" y="26"/>
                  </a:lnTo>
                  <a:lnTo>
                    <a:pt x="12" y="9"/>
                  </a:lnTo>
                  <a:lnTo>
                    <a:pt x="6"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59" name="Freeform 7491"/>
            <p:cNvSpPr>
              <a:spLocks/>
            </p:cNvSpPr>
            <p:nvPr/>
          </p:nvSpPr>
          <p:spPr bwMode="gray">
            <a:xfrm>
              <a:off x="4559618" y="3616359"/>
              <a:ext cx="14814" cy="10643"/>
            </a:xfrm>
            <a:custGeom>
              <a:avLst/>
              <a:gdLst>
                <a:gd name="T0" fmla="*/ 0 w 10"/>
                <a:gd name="T1" fmla="*/ 7 h 7"/>
                <a:gd name="T2" fmla="*/ 6 w 10"/>
                <a:gd name="T3" fmla="*/ 7 h 7"/>
                <a:gd name="T4" fmla="*/ 10 w 10"/>
                <a:gd name="T5" fmla="*/ 0 h 7"/>
                <a:gd name="T6" fmla="*/ 0 w 10"/>
                <a:gd name="T7" fmla="*/ 7 h 7"/>
              </a:gdLst>
              <a:ahLst/>
              <a:cxnLst>
                <a:cxn ang="0">
                  <a:pos x="T0" y="T1"/>
                </a:cxn>
                <a:cxn ang="0">
                  <a:pos x="T2" y="T3"/>
                </a:cxn>
                <a:cxn ang="0">
                  <a:pos x="T4" y="T5"/>
                </a:cxn>
                <a:cxn ang="0">
                  <a:pos x="T6" y="T7"/>
                </a:cxn>
              </a:cxnLst>
              <a:rect l="0" t="0" r="r" b="b"/>
              <a:pathLst>
                <a:path w="10" h="7">
                  <a:moveTo>
                    <a:pt x="0" y="7"/>
                  </a:moveTo>
                  <a:lnTo>
                    <a:pt x="6" y="7"/>
                  </a:lnTo>
                  <a:lnTo>
                    <a:pt x="10" y="0"/>
                  </a:lnTo>
                  <a:lnTo>
                    <a:pt x="0" y="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60" name="Freeform 7492"/>
            <p:cNvSpPr>
              <a:spLocks/>
            </p:cNvSpPr>
            <p:nvPr/>
          </p:nvSpPr>
          <p:spPr bwMode="gray">
            <a:xfrm>
              <a:off x="4559618" y="3616359"/>
              <a:ext cx="14814" cy="10643"/>
            </a:xfrm>
            <a:custGeom>
              <a:avLst/>
              <a:gdLst>
                <a:gd name="T0" fmla="*/ 0 w 10"/>
                <a:gd name="T1" fmla="*/ 7 h 7"/>
                <a:gd name="T2" fmla="*/ 6 w 10"/>
                <a:gd name="T3" fmla="*/ 7 h 7"/>
                <a:gd name="T4" fmla="*/ 10 w 10"/>
                <a:gd name="T5" fmla="*/ 0 h 7"/>
                <a:gd name="T6" fmla="*/ 0 w 10"/>
                <a:gd name="T7" fmla="*/ 7 h 7"/>
              </a:gdLst>
              <a:ahLst/>
              <a:cxnLst>
                <a:cxn ang="0">
                  <a:pos x="T0" y="T1"/>
                </a:cxn>
                <a:cxn ang="0">
                  <a:pos x="T2" y="T3"/>
                </a:cxn>
                <a:cxn ang="0">
                  <a:pos x="T4" y="T5"/>
                </a:cxn>
                <a:cxn ang="0">
                  <a:pos x="T6" y="T7"/>
                </a:cxn>
              </a:cxnLst>
              <a:rect l="0" t="0" r="r" b="b"/>
              <a:pathLst>
                <a:path w="10" h="7">
                  <a:moveTo>
                    <a:pt x="0" y="7"/>
                  </a:moveTo>
                  <a:lnTo>
                    <a:pt x="6" y="7"/>
                  </a:lnTo>
                  <a:lnTo>
                    <a:pt x="10" y="0"/>
                  </a:lnTo>
                  <a:lnTo>
                    <a:pt x="0" y="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61" name="Freeform 7493"/>
            <p:cNvSpPr>
              <a:spLocks/>
            </p:cNvSpPr>
            <p:nvPr/>
          </p:nvSpPr>
          <p:spPr bwMode="gray">
            <a:xfrm>
              <a:off x="4460364" y="3474958"/>
              <a:ext cx="25184" cy="4562"/>
            </a:xfrm>
            <a:custGeom>
              <a:avLst/>
              <a:gdLst>
                <a:gd name="T0" fmla="*/ 0 w 17"/>
                <a:gd name="T1" fmla="*/ 0 h 3"/>
                <a:gd name="T2" fmla="*/ 17 w 17"/>
                <a:gd name="T3" fmla="*/ 3 h 3"/>
                <a:gd name="T4" fmla="*/ 0 w 17"/>
                <a:gd name="T5" fmla="*/ 0 h 3"/>
              </a:gdLst>
              <a:ahLst/>
              <a:cxnLst>
                <a:cxn ang="0">
                  <a:pos x="T0" y="T1"/>
                </a:cxn>
                <a:cxn ang="0">
                  <a:pos x="T2" y="T3"/>
                </a:cxn>
                <a:cxn ang="0">
                  <a:pos x="T4" y="T5"/>
                </a:cxn>
              </a:cxnLst>
              <a:rect l="0" t="0" r="r" b="b"/>
              <a:pathLst>
                <a:path w="17" h="3">
                  <a:moveTo>
                    <a:pt x="0" y="0"/>
                  </a:moveTo>
                  <a:lnTo>
                    <a:pt x="17" y="3"/>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62" name="Line 7494"/>
            <p:cNvSpPr>
              <a:spLocks noChangeShapeType="1"/>
            </p:cNvSpPr>
            <p:nvPr/>
          </p:nvSpPr>
          <p:spPr bwMode="gray">
            <a:xfrm>
              <a:off x="4460364" y="3474958"/>
              <a:ext cx="25184" cy="4562"/>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63" name="Freeform 7495"/>
            <p:cNvSpPr>
              <a:spLocks/>
            </p:cNvSpPr>
            <p:nvPr/>
          </p:nvSpPr>
          <p:spPr bwMode="gray">
            <a:xfrm>
              <a:off x="4494437" y="3470396"/>
              <a:ext cx="8889" cy="9123"/>
            </a:xfrm>
            <a:custGeom>
              <a:avLst/>
              <a:gdLst>
                <a:gd name="T0" fmla="*/ 0 w 6"/>
                <a:gd name="T1" fmla="*/ 0 h 6"/>
                <a:gd name="T2" fmla="*/ 6 w 6"/>
                <a:gd name="T3" fmla="*/ 6 h 6"/>
                <a:gd name="T4" fmla="*/ 0 w 6"/>
                <a:gd name="T5" fmla="*/ 0 h 6"/>
              </a:gdLst>
              <a:ahLst/>
              <a:cxnLst>
                <a:cxn ang="0">
                  <a:pos x="T0" y="T1"/>
                </a:cxn>
                <a:cxn ang="0">
                  <a:pos x="T2" y="T3"/>
                </a:cxn>
                <a:cxn ang="0">
                  <a:pos x="T4" y="T5"/>
                </a:cxn>
              </a:cxnLst>
              <a:rect l="0" t="0" r="r" b="b"/>
              <a:pathLst>
                <a:path w="6" h="6">
                  <a:moveTo>
                    <a:pt x="0" y="0"/>
                  </a:moveTo>
                  <a:lnTo>
                    <a:pt x="6" y="6"/>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64" name="Line 7496"/>
            <p:cNvSpPr>
              <a:spLocks noChangeShapeType="1"/>
            </p:cNvSpPr>
            <p:nvPr/>
          </p:nvSpPr>
          <p:spPr bwMode="gray">
            <a:xfrm>
              <a:off x="4494437" y="3470396"/>
              <a:ext cx="8889" cy="9123"/>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65" name="Freeform 7497"/>
            <p:cNvSpPr>
              <a:spLocks/>
            </p:cNvSpPr>
            <p:nvPr/>
          </p:nvSpPr>
          <p:spPr bwMode="gray">
            <a:xfrm>
              <a:off x="4494437" y="3479519"/>
              <a:ext cx="8889" cy="12164"/>
            </a:xfrm>
            <a:custGeom>
              <a:avLst/>
              <a:gdLst>
                <a:gd name="T0" fmla="*/ 6 w 6"/>
                <a:gd name="T1" fmla="*/ 0 h 8"/>
                <a:gd name="T2" fmla="*/ 0 w 6"/>
                <a:gd name="T3" fmla="*/ 8 h 8"/>
                <a:gd name="T4" fmla="*/ 6 w 6"/>
                <a:gd name="T5" fmla="*/ 0 h 8"/>
              </a:gdLst>
              <a:ahLst/>
              <a:cxnLst>
                <a:cxn ang="0">
                  <a:pos x="T0" y="T1"/>
                </a:cxn>
                <a:cxn ang="0">
                  <a:pos x="T2" y="T3"/>
                </a:cxn>
                <a:cxn ang="0">
                  <a:pos x="T4" y="T5"/>
                </a:cxn>
              </a:cxnLst>
              <a:rect l="0" t="0" r="r" b="b"/>
              <a:pathLst>
                <a:path w="6" h="8">
                  <a:moveTo>
                    <a:pt x="6" y="0"/>
                  </a:moveTo>
                  <a:lnTo>
                    <a:pt x="0" y="8"/>
                  </a:lnTo>
                  <a:lnTo>
                    <a:pt x="6"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66" name="Line 7498"/>
            <p:cNvSpPr>
              <a:spLocks noChangeShapeType="1"/>
            </p:cNvSpPr>
            <p:nvPr/>
          </p:nvSpPr>
          <p:spPr bwMode="gray">
            <a:xfrm flipH="1">
              <a:off x="4494437" y="3479519"/>
              <a:ext cx="8889" cy="12164"/>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67" name="Freeform 7499"/>
            <p:cNvSpPr>
              <a:spLocks/>
            </p:cNvSpPr>
            <p:nvPr/>
          </p:nvSpPr>
          <p:spPr bwMode="gray">
            <a:xfrm>
              <a:off x="4506288" y="3505366"/>
              <a:ext cx="11851" cy="9123"/>
            </a:xfrm>
            <a:custGeom>
              <a:avLst/>
              <a:gdLst>
                <a:gd name="T0" fmla="*/ 0 w 8"/>
                <a:gd name="T1" fmla="*/ 0 h 6"/>
                <a:gd name="T2" fmla="*/ 8 w 8"/>
                <a:gd name="T3" fmla="*/ 6 h 6"/>
                <a:gd name="T4" fmla="*/ 0 w 8"/>
                <a:gd name="T5" fmla="*/ 0 h 6"/>
              </a:gdLst>
              <a:ahLst/>
              <a:cxnLst>
                <a:cxn ang="0">
                  <a:pos x="T0" y="T1"/>
                </a:cxn>
                <a:cxn ang="0">
                  <a:pos x="T2" y="T3"/>
                </a:cxn>
                <a:cxn ang="0">
                  <a:pos x="T4" y="T5"/>
                </a:cxn>
              </a:cxnLst>
              <a:rect l="0" t="0" r="r" b="b"/>
              <a:pathLst>
                <a:path w="8" h="6">
                  <a:moveTo>
                    <a:pt x="0" y="0"/>
                  </a:moveTo>
                  <a:lnTo>
                    <a:pt x="8" y="6"/>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68" name="Line 7500"/>
            <p:cNvSpPr>
              <a:spLocks noChangeShapeType="1"/>
            </p:cNvSpPr>
            <p:nvPr/>
          </p:nvSpPr>
          <p:spPr bwMode="gray">
            <a:xfrm>
              <a:off x="4506288" y="3505366"/>
              <a:ext cx="11851" cy="9123"/>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69" name="Freeform 7501"/>
            <p:cNvSpPr>
              <a:spLocks/>
            </p:cNvSpPr>
            <p:nvPr/>
          </p:nvSpPr>
          <p:spPr bwMode="gray">
            <a:xfrm>
              <a:off x="4516659" y="3514489"/>
              <a:ext cx="1482" cy="13683"/>
            </a:xfrm>
            <a:custGeom>
              <a:avLst/>
              <a:gdLst>
                <a:gd name="T0" fmla="*/ 1 w 1"/>
                <a:gd name="T1" fmla="*/ 0 h 9"/>
                <a:gd name="T2" fmla="*/ 0 w 1"/>
                <a:gd name="T3" fmla="*/ 9 h 9"/>
                <a:gd name="T4" fmla="*/ 1 w 1"/>
                <a:gd name="T5" fmla="*/ 0 h 9"/>
              </a:gdLst>
              <a:ahLst/>
              <a:cxnLst>
                <a:cxn ang="0">
                  <a:pos x="T0" y="T1"/>
                </a:cxn>
                <a:cxn ang="0">
                  <a:pos x="T2" y="T3"/>
                </a:cxn>
                <a:cxn ang="0">
                  <a:pos x="T4" y="T5"/>
                </a:cxn>
              </a:cxnLst>
              <a:rect l="0" t="0" r="r" b="b"/>
              <a:pathLst>
                <a:path w="1" h="9">
                  <a:moveTo>
                    <a:pt x="1" y="0"/>
                  </a:moveTo>
                  <a:lnTo>
                    <a:pt x="0" y="9"/>
                  </a:lnTo>
                  <a:lnTo>
                    <a:pt x="1"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70" name="Line 7502"/>
            <p:cNvSpPr>
              <a:spLocks noChangeShapeType="1"/>
            </p:cNvSpPr>
            <p:nvPr/>
          </p:nvSpPr>
          <p:spPr bwMode="gray">
            <a:xfrm flipH="1">
              <a:off x="4516659" y="3514489"/>
              <a:ext cx="1482" cy="13683"/>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71" name="Freeform 7503"/>
            <p:cNvSpPr>
              <a:spLocks/>
            </p:cNvSpPr>
            <p:nvPr/>
          </p:nvSpPr>
          <p:spPr bwMode="gray">
            <a:xfrm>
              <a:off x="4527027" y="3528173"/>
              <a:ext cx="7407" cy="12164"/>
            </a:xfrm>
            <a:custGeom>
              <a:avLst/>
              <a:gdLst>
                <a:gd name="T0" fmla="*/ 0 w 5"/>
                <a:gd name="T1" fmla="*/ 0 h 8"/>
                <a:gd name="T2" fmla="*/ 5 w 5"/>
                <a:gd name="T3" fmla="*/ 8 h 8"/>
                <a:gd name="T4" fmla="*/ 0 w 5"/>
                <a:gd name="T5" fmla="*/ 0 h 8"/>
              </a:gdLst>
              <a:ahLst/>
              <a:cxnLst>
                <a:cxn ang="0">
                  <a:pos x="T0" y="T1"/>
                </a:cxn>
                <a:cxn ang="0">
                  <a:pos x="T2" y="T3"/>
                </a:cxn>
                <a:cxn ang="0">
                  <a:pos x="T4" y="T5"/>
                </a:cxn>
              </a:cxnLst>
              <a:rect l="0" t="0" r="r" b="b"/>
              <a:pathLst>
                <a:path w="5" h="8">
                  <a:moveTo>
                    <a:pt x="0" y="0"/>
                  </a:moveTo>
                  <a:lnTo>
                    <a:pt x="5" y="8"/>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72" name="Line 7504"/>
            <p:cNvSpPr>
              <a:spLocks noChangeShapeType="1"/>
            </p:cNvSpPr>
            <p:nvPr/>
          </p:nvSpPr>
          <p:spPr bwMode="gray">
            <a:xfrm>
              <a:off x="4527027" y="3528173"/>
              <a:ext cx="7407" cy="12164"/>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73" name="Freeform 7505"/>
            <p:cNvSpPr>
              <a:spLocks/>
            </p:cNvSpPr>
            <p:nvPr/>
          </p:nvSpPr>
          <p:spPr bwMode="gray">
            <a:xfrm>
              <a:off x="4531472" y="3554019"/>
              <a:ext cx="5926" cy="22807"/>
            </a:xfrm>
            <a:custGeom>
              <a:avLst/>
              <a:gdLst>
                <a:gd name="T0" fmla="*/ 0 w 4"/>
                <a:gd name="T1" fmla="*/ 0 h 15"/>
                <a:gd name="T2" fmla="*/ 4 w 4"/>
                <a:gd name="T3" fmla="*/ 15 h 15"/>
                <a:gd name="T4" fmla="*/ 0 w 4"/>
                <a:gd name="T5" fmla="*/ 0 h 15"/>
              </a:gdLst>
              <a:ahLst/>
              <a:cxnLst>
                <a:cxn ang="0">
                  <a:pos x="T0" y="T1"/>
                </a:cxn>
                <a:cxn ang="0">
                  <a:pos x="T2" y="T3"/>
                </a:cxn>
                <a:cxn ang="0">
                  <a:pos x="T4" y="T5"/>
                </a:cxn>
              </a:cxnLst>
              <a:rect l="0" t="0" r="r" b="b"/>
              <a:pathLst>
                <a:path w="4" h="15">
                  <a:moveTo>
                    <a:pt x="0" y="0"/>
                  </a:moveTo>
                  <a:lnTo>
                    <a:pt x="4" y="15"/>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74" name="Line 7506"/>
            <p:cNvSpPr>
              <a:spLocks noChangeShapeType="1"/>
            </p:cNvSpPr>
            <p:nvPr/>
          </p:nvSpPr>
          <p:spPr bwMode="gray">
            <a:xfrm>
              <a:off x="4531472" y="3554019"/>
              <a:ext cx="5926" cy="22807"/>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75" name="Freeform 7507"/>
            <p:cNvSpPr>
              <a:spLocks/>
            </p:cNvSpPr>
            <p:nvPr/>
          </p:nvSpPr>
          <p:spPr bwMode="gray">
            <a:xfrm>
              <a:off x="4549249" y="3576828"/>
              <a:ext cx="10370" cy="6082"/>
            </a:xfrm>
            <a:custGeom>
              <a:avLst/>
              <a:gdLst>
                <a:gd name="T0" fmla="*/ 0 w 7"/>
                <a:gd name="T1" fmla="*/ 0 h 4"/>
                <a:gd name="T2" fmla="*/ 7 w 7"/>
                <a:gd name="T3" fmla="*/ 4 h 4"/>
                <a:gd name="T4" fmla="*/ 0 w 7"/>
                <a:gd name="T5" fmla="*/ 0 h 4"/>
              </a:gdLst>
              <a:ahLst/>
              <a:cxnLst>
                <a:cxn ang="0">
                  <a:pos x="T0" y="T1"/>
                </a:cxn>
                <a:cxn ang="0">
                  <a:pos x="T2" y="T3"/>
                </a:cxn>
                <a:cxn ang="0">
                  <a:pos x="T4" y="T5"/>
                </a:cxn>
              </a:cxnLst>
              <a:rect l="0" t="0" r="r" b="b"/>
              <a:pathLst>
                <a:path w="7" h="4">
                  <a:moveTo>
                    <a:pt x="0" y="0"/>
                  </a:moveTo>
                  <a:lnTo>
                    <a:pt x="7" y="4"/>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76" name="Line 7508"/>
            <p:cNvSpPr>
              <a:spLocks noChangeShapeType="1"/>
            </p:cNvSpPr>
            <p:nvPr/>
          </p:nvSpPr>
          <p:spPr bwMode="gray">
            <a:xfrm>
              <a:off x="4549249" y="3576828"/>
              <a:ext cx="10370" cy="6082"/>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77" name="Freeform 7509"/>
            <p:cNvSpPr>
              <a:spLocks/>
            </p:cNvSpPr>
            <p:nvPr/>
          </p:nvSpPr>
          <p:spPr bwMode="gray">
            <a:xfrm>
              <a:off x="4549249" y="3582908"/>
              <a:ext cx="10370" cy="10643"/>
            </a:xfrm>
            <a:custGeom>
              <a:avLst/>
              <a:gdLst>
                <a:gd name="T0" fmla="*/ 7 w 7"/>
                <a:gd name="T1" fmla="*/ 0 h 7"/>
                <a:gd name="T2" fmla="*/ 0 w 7"/>
                <a:gd name="T3" fmla="*/ 7 h 7"/>
                <a:gd name="T4" fmla="*/ 7 w 7"/>
                <a:gd name="T5" fmla="*/ 0 h 7"/>
              </a:gdLst>
              <a:ahLst/>
              <a:cxnLst>
                <a:cxn ang="0">
                  <a:pos x="T0" y="T1"/>
                </a:cxn>
                <a:cxn ang="0">
                  <a:pos x="T2" y="T3"/>
                </a:cxn>
                <a:cxn ang="0">
                  <a:pos x="T4" y="T5"/>
                </a:cxn>
              </a:cxnLst>
              <a:rect l="0" t="0" r="r" b="b"/>
              <a:pathLst>
                <a:path w="7" h="7">
                  <a:moveTo>
                    <a:pt x="7" y="0"/>
                  </a:moveTo>
                  <a:lnTo>
                    <a:pt x="0" y="7"/>
                  </a:lnTo>
                  <a:lnTo>
                    <a:pt x="7"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78" name="Line 7510"/>
            <p:cNvSpPr>
              <a:spLocks noChangeShapeType="1"/>
            </p:cNvSpPr>
            <p:nvPr/>
          </p:nvSpPr>
          <p:spPr bwMode="gray">
            <a:xfrm flipH="1">
              <a:off x="4549249" y="3582908"/>
              <a:ext cx="10370" cy="10643"/>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79" name="Freeform 7511"/>
            <p:cNvSpPr>
              <a:spLocks/>
            </p:cNvSpPr>
            <p:nvPr/>
          </p:nvSpPr>
          <p:spPr bwMode="gray">
            <a:xfrm>
              <a:off x="4574432" y="3590510"/>
              <a:ext cx="8889" cy="1520"/>
            </a:xfrm>
            <a:custGeom>
              <a:avLst/>
              <a:gdLst>
                <a:gd name="T0" fmla="*/ 0 w 6"/>
                <a:gd name="T1" fmla="*/ 6 w 6"/>
                <a:gd name="T2" fmla="*/ 0 w 6"/>
              </a:gdLst>
              <a:ahLst/>
              <a:cxnLst>
                <a:cxn ang="0">
                  <a:pos x="T0" y="0"/>
                </a:cxn>
                <a:cxn ang="0">
                  <a:pos x="T1" y="0"/>
                </a:cxn>
                <a:cxn ang="0">
                  <a:pos x="T2" y="0"/>
                </a:cxn>
              </a:cxnLst>
              <a:rect l="0" t="0" r="r" b="b"/>
              <a:pathLst>
                <a:path w="6">
                  <a:moveTo>
                    <a:pt x="0" y="0"/>
                  </a:moveTo>
                  <a:lnTo>
                    <a:pt x="6" y="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80" name="Line 7512"/>
            <p:cNvSpPr>
              <a:spLocks noChangeShapeType="1"/>
            </p:cNvSpPr>
            <p:nvPr/>
          </p:nvSpPr>
          <p:spPr bwMode="gray">
            <a:xfrm>
              <a:off x="4574432" y="3590510"/>
              <a:ext cx="8889" cy="1520"/>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81" name="Freeform 7513"/>
            <p:cNvSpPr>
              <a:spLocks/>
            </p:cNvSpPr>
            <p:nvPr/>
          </p:nvSpPr>
          <p:spPr bwMode="gray">
            <a:xfrm>
              <a:off x="4586283" y="3602676"/>
              <a:ext cx="10370" cy="4562"/>
            </a:xfrm>
            <a:custGeom>
              <a:avLst/>
              <a:gdLst>
                <a:gd name="T0" fmla="*/ 0 w 7"/>
                <a:gd name="T1" fmla="*/ 3 h 3"/>
                <a:gd name="T2" fmla="*/ 7 w 7"/>
                <a:gd name="T3" fmla="*/ 0 h 3"/>
                <a:gd name="T4" fmla="*/ 0 w 7"/>
                <a:gd name="T5" fmla="*/ 3 h 3"/>
              </a:gdLst>
              <a:ahLst/>
              <a:cxnLst>
                <a:cxn ang="0">
                  <a:pos x="T0" y="T1"/>
                </a:cxn>
                <a:cxn ang="0">
                  <a:pos x="T2" y="T3"/>
                </a:cxn>
                <a:cxn ang="0">
                  <a:pos x="T4" y="T5"/>
                </a:cxn>
              </a:cxnLst>
              <a:rect l="0" t="0" r="r" b="b"/>
              <a:pathLst>
                <a:path w="7" h="3">
                  <a:moveTo>
                    <a:pt x="0" y="3"/>
                  </a:moveTo>
                  <a:lnTo>
                    <a:pt x="7"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82" name="Line 7514"/>
            <p:cNvSpPr>
              <a:spLocks noChangeShapeType="1"/>
            </p:cNvSpPr>
            <p:nvPr/>
          </p:nvSpPr>
          <p:spPr bwMode="gray">
            <a:xfrm flipV="1">
              <a:off x="4586283" y="3602676"/>
              <a:ext cx="10370" cy="4562"/>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83" name="Freeform 7515"/>
            <p:cNvSpPr>
              <a:spLocks/>
            </p:cNvSpPr>
            <p:nvPr/>
          </p:nvSpPr>
          <p:spPr bwMode="gray">
            <a:xfrm>
              <a:off x="4596652" y="3602676"/>
              <a:ext cx="13333" cy="4562"/>
            </a:xfrm>
            <a:custGeom>
              <a:avLst/>
              <a:gdLst>
                <a:gd name="T0" fmla="*/ 0 w 9"/>
                <a:gd name="T1" fmla="*/ 0 h 3"/>
                <a:gd name="T2" fmla="*/ 9 w 9"/>
                <a:gd name="T3" fmla="*/ 3 h 3"/>
                <a:gd name="T4" fmla="*/ 0 w 9"/>
                <a:gd name="T5" fmla="*/ 0 h 3"/>
              </a:gdLst>
              <a:ahLst/>
              <a:cxnLst>
                <a:cxn ang="0">
                  <a:pos x="T0" y="T1"/>
                </a:cxn>
                <a:cxn ang="0">
                  <a:pos x="T2" y="T3"/>
                </a:cxn>
                <a:cxn ang="0">
                  <a:pos x="T4" y="T5"/>
                </a:cxn>
              </a:cxnLst>
              <a:rect l="0" t="0" r="r" b="b"/>
              <a:pathLst>
                <a:path w="9" h="3">
                  <a:moveTo>
                    <a:pt x="0" y="0"/>
                  </a:moveTo>
                  <a:lnTo>
                    <a:pt x="9" y="3"/>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84" name="Line 7516"/>
            <p:cNvSpPr>
              <a:spLocks noChangeShapeType="1"/>
            </p:cNvSpPr>
            <p:nvPr/>
          </p:nvSpPr>
          <p:spPr bwMode="gray">
            <a:xfrm>
              <a:off x="4596652" y="3602676"/>
              <a:ext cx="13333" cy="4562"/>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85" name="Freeform 7517"/>
            <p:cNvSpPr>
              <a:spLocks/>
            </p:cNvSpPr>
            <p:nvPr/>
          </p:nvSpPr>
          <p:spPr bwMode="gray">
            <a:xfrm>
              <a:off x="4389258" y="3528173"/>
              <a:ext cx="10370" cy="1520"/>
            </a:xfrm>
            <a:custGeom>
              <a:avLst/>
              <a:gdLst>
                <a:gd name="T0" fmla="*/ 0 w 7"/>
                <a:gd name="T1" fmla="*/ 1 h 1"/>
                <a:gd name="T2" fmla="*/ 7 w 7"/>
                <a:gd name="T3" fmla="*/ 0 h 1"/>
                <a:gd name="T4" fmla="*/ 0 w 7"/>
                <a:gd name="T5" fmla="*/ 1 h 1"/>
              </a:gdLst>
              <a:ahLst/>
              <a:cxnLst>
                <a:cxn ang="0">
                  <a:pos x="T0" y="T1"/>
                </a:cxn>
                <a:cxn ang="0">
                  <a:pos x="T2" y="T3"/>
                </a:cxn>
                <a:cxn ang="0">
                  <a:pos x="T4" y="T5"/>
                </a:cxn>
              </a:cxnLst>
              <a:rect l="0" t="0" r="r" b="b"/>
              <a:pathLst>
                <a:path w="7" h="1">
                  <a:moveTo>
                    <a:pt x="0" y="1"/>
                  </a:moveTo>
                  <a:lnTo>
                    <a:pt x="7" y="0"/>
                  </a:lnTo>
                  <a:lnTo>
                    <a:pt x="0" y="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86" name="Line 7518"/>
            <p:cNvSpPr>
              <a:spLocks noChangeShapeType="1"/>
            </p:cNvSpPr>
            <p:nvPr/>
          </p:nvSpPr>
          <p:spPr bwMode="gray">
            <a:xfrm flipV="1">
              <a:off x="4389258" y="3528173"/>
              <a:ext cx="10370" cy="1520"/>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87" name="Freeform 7519"/>
            <p:cNvSpPr>
              <a:spLocks/>
            </p:cNvSpPr>
            <p:nvPr/>
          </p:nvSpPr>
          <p:spPr bwMode="gray">
            <a:xfrm>
              <a:off x="4672204" y="3084204"/>
              <a:ext cx="45923" cy="16725"/>
            </a:xfrm>
            <a:custGeom>
              <a:avLst/>
              <a:gdLst>
                <a:gd name="T0" fmla="*/ 0 w 31"/>
                <a:gd name="T1" fmla="*/ 11 h 11"/>
                <a:gd name="T2" fmla="*/ 31 w 31"/>
                <a:gd name="T3" fmla="*/ 3 h 11"/>
                <a:gd name="T4" fmla="*/ 28 w 31"/>
                <a:gd name="T5" fmla="*/ 0 h 11"/>
                <a:gd name="T6" fmla="*/ 0 w 31"/>
                <a:gd name="T7" fmla="*/ 11 h 11"/>
              </a:gdLst>
              <a:ahLst/>
              <a:cxnLst>
                <a:cxn ang="0">
                  <a:pos x="T0" y="T1"/>
                </a:cxn>
                <a:cxn ang="0">
                  <a:pos x="T2" y="T3"/>
                </a:cxn>
                <a:cxn ang="0">
                  <a:pos x="T4" y="T5"/>
                </a:cxn>
                <a:cxn ang="0">
                  <a:pos x="T6" y="T7"/>
                </a:cxn>
              </a:cxnLst>
              <a:rect l="0" t="0" r="r" b="b"/>
              <a:pathLst>
                <a:path w="31" h="11">
                  <a:moveTo>
                    <a:pt x="0" y="11"/>
                  </a:moveTo>
                  <a:lnTo>
                    <a:pt x="31" y="3"/>
                  </a:lnTo>
                  <a:lnTo>
                    <a:pt x="28" y="0"/>
                  </a:lnTo>
                  <a:lnTo>
                    <a:pt x="0" y="1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88" name="Freeform 7520"/>
            <p:cNvSpPr>
              <a:spLocks/>
            </p:cNvSpPr>
            <p:nvPr/>
          </p:nvSpPr>
          <p:spPr bwMode="gray">
            <a:xfrm>
              <a:off x="4672204" y="3084204"/>
              <a:ext cx="45923" cy="16725"/>
            </a:xfrm>
            <a:custGeom>
              <a:avLst/>
              <a:gdLst>
                <a:gd name="T0" fmla="*/ 0 w 31"/>
                <a:gd name="T1" fmla="*/ 11 h 11"/>
                <a:gd name="T2" fmla="*/ 31 w 31"/>
                <a:gd name="T3" fmla="*/ 3 h 11"/>
                <a:gd name="T4" fmla="*/ 28 w 31"/>
                <a:gd name="T5" fmla="*/ 0 h 11"/>
                <a:gd name="T6" fmla="*/ 0 w 31"/>
                <a:gd name="T7" fmla="*/ 11 h 11"/>
              </a:gdLst>
              <a:ahLst/>
              <a:cxnLst>
                <a:cxn ang="0">
                  <a:pos x="T0" y="T1"/>
                </a:cxn>
                <a:cxn ang="0">
                  <a:pos x="T2" y="T3"/>
                </a:cxn>
                <a:cxn ang="0">
                  <a:pos x="T4" y="T5"/>
                </a:cxn>
                <a:cxn ang="0">
                  <a:pos x="T6" y="T7"/>
                </a:cxn>
              </a:cxnLst>
              <a:rect l="0" t="0" r="r" b="b"/>
              <a:pathLst>
                <a:path w="31" h="11">
                  <a:moveTo>
                    <a:pt x="0" y="11"/>
                  </a:moveTo>
                  <a:lnTo>
                    <a:pt x="31" y="3"/>
                  </a:lnTo>
                  <a:lnTo>
                    <a:pt x="28" y="0"/>
                  </a:lnTo>
                  <a:lnTo>
                    <a:pt x="0" y="1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89" name="Freeform 7521"/>
            <p:cNvSpPr>
              <a:spLocks/>
            </p:cNvSpPr>
            <p:nvPr/>
          </p:nvSpPr>
          <p:spPr bwMode="gray">
            <a:xfrm>
              <a:off x="4959595" y="2854617"/>
              <a:ext cx="50368" cy="22807"/>
            </a:xfrm>
            <a:custGeom>
              <a:avLst/>
              <a:gdLst>
                <a:gd name="T0" fmla="*/ 0 w 34"/>
                <a:gd name="T1" fmla="*/ 0 h 15"/>
                <a:gd name="T2" fmla="*/ 16 w 34"/>
                <a:gd name="T3" fmla="*/ 14 h 15"/>
                <a:gd name="T4" fmla="*/ 34 w 34"/>
                <a:gd name="T5" fmla="*/ 15 h 15"/>
                <a:gd name="T6" fmla="*/ 19 w 34"/>
                <a:gd name="T7" fmla="*/ 3 h 15"/>
                <a:gd name="T8" fmla="*/ 0 w 34"/>
                <a:gd name="T9" fmla="*/ 0 h 15"/>
              </a:gdLst>
              <a:ahLst/>
              <a:cxnLst>
                <a:cxn ang="0">
                  <a:pos x="T0" y="T1"/>
                </a:cxn>
                <a:cxn ang="0">
                  <a:pos x="T2" y="T3"/>
                </a:cxn>
                <a:cxn ang="0">
                  <a:pos x="T4" y="T5"/>
                </a:cxn>
                <a:cxn ang="0">
                  <a:pos x="T6" y="T7"/>
                </a:cxn>
                <a:cxn ang="0">
                  <a:pos x="T8" y="T9"/>
                </a:cxn>
              </a:cxnLst>
              <a:rect l="0" t="0" r="r" b="b"/>
              <a:pathLst>
                <a:path w="34" h="15">
                  <a:moveTo>
                    <a:pt x="0" y="0"/>
                  </a:moveTo>
                  <a:lnTo>
                    <a:pt x="16" y="14"/>
                  </a:lnTo>
                  <a:lnTo>
                    <a:pt x="34" y="15"/>
                  </a:lnTo>
                  <a:lnTo>
                    <a:pt x="19" y="3"/>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90" name="Freeform 7522"/>
            <p:cNvSpPr>
              <a:spLocks/>
            </p:cNvSpPr>
            <p:nvPr/>
          </p:nvSpPr>
          <p:spPr bwMode="gray">
            <a:xfrm>
              <a:off x="4959595" y="2854617"/>
              <a:ext cx="50368" cy="22807"/>
            </a:xfrm>
            <a:custGeom>
              <a:avLst/>
              <a:gdLst>
                <a:gd name="T0" fmla="*/ 0 w 34"/>
                <a:gd name="T1" fmla="*/ 0 h 15"/>
                <a:gd name="T2" fmla="*/ 16 w 34"/>
                <a:gd name="T3" fmla="*/ 14 h 15"/>
                <a:gd name="T4" fmla="*/ 34 w 34"/>
                <a:gd name="T5" fmla="*/ 15 h 15"/>
                <a:gd name="T6" fmla="*/ 19 w 34"/>
                <a:gd name="T7" fmla="*/ 3 h 15"/>
                <a:gd name="T8" fmla="*/ 0 w 34"/>
                <a:gd name="T9" fmla="*/ 0 h 15"/>
              </a:gdLst>
              <a:ahLst/>
              <a:cxnLst>
                <a:cxn ang="0">
                  <a:pos x="T0" y="T1"/>
                </a:cxn>
                <a:cxn ang="0">
                  <a:pos x="T2" y="T3"/>
                </a:cxn>
                <a:cxn ang="0">
                  <a:pos x="T4" y="T5"/>
                </a:cxn>
                <a:cxn ang="0">
                  <a:pos x="T6" y="T7"/>
                </a:cxn>
                <a:cxn ang="0">
                  <a:pos x="T8" y="T9"/>
                </a:cxn>
              </a:cxnLst>
              <a:rect l="0" t="0" r="r" b="b"/>
              <a:pathLst>
                <a:path w="34" h="15">
                  <a:moveTo>
                    <a:pt x="0" y="0"/>
                  </a:moveTo>
                  <a:lnTo>
                    <a:pt x="16" y="14"/>
                  </a:lnTo>
                  <a:lnTo>
                    <a:pt x="34" y="15"/>
                  </a:lnTo>
                  <a:lnTo>
                    <a:pt x="19" y="3"/>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91" name="Freeform 7523"/>
            <p:cNvSpPr>
              <a:spLocks/>
            </p:cNvSpPr>
            <p:nvPr/>
          </p:nvSpPr>
          <p:spPr bwMode="gray">
            <a:xfrm>
              <a:off x="4931448" y="2932158"/>
              <a:ext cx="45923" cy="28889"/>
            </a:xfrm>
            <a:custGeom>
              <a:avLst/>
              <a:gdLst>
                <a:gd name="T0" fmla="*/ 0 w 31"/>
                <a:gd name="T1" fmla="*/ 5 h 19"/>
                <a:gd name="T2" fmla="*/ 21 w 31"/>
                <a:gd name="T3" fmla="*/ 19 h 19"/>
                <a:gd name="T4" fmla="*/ 31 w 31"/>
                <a:gd name="T5" fmla="*/ 8 h 19"/>
                <a:gd name="T6" fmla="*/ 12 w 31"/>
                <a:gd name="T7" fmla="*/ 9 h 19"/>
                <a:gd name="T8" fmla="*/ 4 w 31"/>
                <a:gd name="T9" fmla="*/ 6 h 19"/>
                <a:gd name="T10" fmla="*/ 6 w 31"/>
                <a:gd name="T11" fmla="*/ 0 h 19"/>
                <a:gd name="T12" fmla="*/ 0 w 31"/>
                <a:gd name="T13" fmla="*/ 5 h 19"/>
              </a:gdLst>
              <a:ahLst/>
              <a:cxnLst>
                <a:cxn ang="0">
                  <a:pos x="T0" y="T1"/>
                </a:cxn>
                <a:cxn ang="0">
                  <a:pos x="T2" y="T3"/>
                </a:cxn>
                <a:cxn ang="0">
                  <a:pos x="T4" y="T5"/>
                </a:cxn>
                <a:cxn ang="0">
                  <a:pos x="T6" y="T7"/>
                </a:cxn>
                <a:cxn ang="0">
                  <a:pos x="T8" y="T9"/>
                </a:cxn>
                <a:cxn ang="0">
                  <a:pos x="T10" y="T11"/>
                </a:cxn>
                <a:cxn ang="0">
                  <a:pos x="T12" y="T13"/>
                </a:cxn>
              </a:cxnLst>
              <a:rect l="0" t="0" r="r" b="b"/>
              <a:pathLst>
                <a:path w="31" h="19">
                  <a:moveTo>
                    <a:pt x="0" y="5"/>
                  </a:moveTo>
                  <a:lnTo>
                    <a:pt x="21" y="19"/>
                  </a:lnTo>
                  <a:lnTo>
                    <a:pt x="31" y="8"/>
                  </a:lnTo>
                  <a:lnTo>
                    <a:pt x="12" y="9"/>
                  </a:lnTo>
                  <a:lnTo>
                    <a:pt x="4" y="6"/>
                  </a:lnTo>
                  <a:lnTo>
                    <a:pt x="6" y="0"/>
                  </a:lnTo>
                  <a:lnTo>
                    <a:pt x="0" y="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92" name="Freeform 7524"/>
            <p:cNvSpPr>
              <a:spLocks/>
            </p:cNvSpPr>
            <p:nvPr/>
          </p:nvSpPr>
          <p:spPr bwMode="gray">
            <a:xfrm>
              <a:off x="4931448" y="2932158"/>
              <a:ext cx="45923" cy="28889"/>
            </a:xfrm>
            <a:custGeom>
              <a:avLst/>
              <a:gdLst>
                <a:gd name="T0" fmla="*/ 0 w 31"/>
                <a:gd name="T1" fmla="*/ 5 h 19"/>
                <a:gd name="T2" fmla="*/ 21 w 31"/>
                <a:gd name="T3" fmla="*/ 19 h 19"/>
                <a:gd name="T4" fmla="*/ 31 w 31"/>
                <a:gd name="T5" fmla="*/ 8 h 19"/>
                <a:gd name="T6" fmla="*/ 12 w 31"/>
                <a:gd name="T7" fmla="*/ 9 h 19"/>
                <a:gd name="T8" fmla="*/ 4 w 31"/>
                <a:gd name="T9" fmla="*/ 6 h 19"/>
                <a:gd name="T10" fmla="*/ 6 w 31"/>
                <a:gd name="T11" fmla="*/ 0 h 19"/>
                <a:gd name="T12" fmla="*/ 0 w 31"/>
                <a:gd name="T13" fmla="*/ 5 h 19"/>
              </a:gdLst>
              <a:ahLst/>
              <a:cxnLst>
                <a:cxn ang="0">
                  <a:pos x="T0" y="T1"/>
                </a:cxn>
                <a:cxn ang="0">
                  <a:pos x="T2" y="T3"/>
                </a:cxn>
                <a:cxn ang="0">
                  <a:pos x="T4" y="T5"/>
                </a:cxn>
                <a:cxn ang="0">
                  <a:pos x="T6" y="T7"/>
                </a:cxn>
                <a:cxn ang="0">
                  <a:pos x="T8" y="T9"/>
                </a:cxn>
                <a:cxn ang="0">
                  <a:pos x="T10" y="T11"/>
                </a:cxn>
                <a:cxn ang="0">
                  <a:pos x="T12" y="T13"/>
                </a:cxn>
              </a:cxnLst>
              <a:rect l="0" t="0" r="r" b="b"/>
              <a:pathLst>
                <a:path w="31" h="19">
                  <a:moveTo>
                    <a:pt x="0" y="5"/>
                  </a:moveTo>
                  <a:lnTo>
                    <a:pt x="21" y="19"/>
                  </a:lnTo>
                  <a:lnTo>
                    <a:pt x="31" y="8"/>
                  </a:lnTo>
                  <a:lnTo>
                    <a:pt x="12" y="9"/>
                  </a:lnTo>
                  <a:lnTo>
                    <a:pt x="4" y="6"/>
                  </a:lnTo>
                  <a:lnTo>
                    <a:pt x="6" y="0"/>
                  </a:lnTo>
                  <a:lnTo>
                    <a:pt x="0" y="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93" name="Freeform 7525"/>
            <p:cNvSpPr>
              <a:spLocks/>
            </p:cNvSpPr>
            <p:nvPr/>
          </p:nvSpPr>
          <p:spPr bwMode="gray">
            <a:xfrm>
              <a:off x="4765532" y="2533804"/>
              <a:ext cx="39997" cy="12164"/>
            </a:xfrm>
            <a:custGeom>
              <a:avLst/>
              <a:gdLst>
                <a:gd name="T0" fmla="*/ 0 w 27"/>
                <a:gd name="T1" fmla="*/ 8 h 8"/>
                <a:gd name="T2" fmla="*/ 27 w 27"/>
                <a:gd name="T3" fmla="*/ 0 h 8"/>
                <a:gd name="T4" fmla="*/ 8 w 27"/>
                <a:gd name="T5" fmla="*/ 3 h 8"/>
                <a:gd name="T6" fmla="*/ 0 w 27"/>
                <a:gd name="T7" fmla="*/ 8 h 8"/>
              </a:gdLst>
              <a:ahLst/>
              <a:cxnLst>
                <a:cxn ang="0">
                  <a:pos x="T0" y="T1"/>
                </a:cxn>
                <a:cxn ang="0">
                  <a:pos x="T2" y="T3"/>
                </a:cxn>
                <a:cxn ang="0">
                  <a:pos x="T4" y="T5"/>
                </a:cxn>
                <a:cxn ang="0">
                  <a:pos x="T6" y="T7"/>
                </a:cxn>
              </a:cxnLst>
              <a:rect l="0" t="0" r="r" b="b"/>
              <a:pathLst>
                <a:path w="27" h="8">
                  <a:moveTo>
                    <a:pt x="0" y="8"/>
                  </a:moveTo>
                  <a:lnTo>
                    <a:pt x="27" y="0"/>
                  </a:lnTo>
                  <a:lnTo>
                    <a:pt x="8" y="3"/>
                  </a:lnTo>
                  <a:lnTo>
                    <a:pt x="0" y="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94" name="Freeform 7526"/>
            <p:cNvSpPr>
              <a:spLocks/>
            </p:cNvSpPr>
            <p:nvPr/>
          </p:nvSpPr>
          <p:spPr bwMode="gray">
            <a:xfrm>
              <a:off x="4765532" y="2533804"/>
              <a:ext cx="39997" cy="12164"/>
            </a:xfrm>
            <a:custGeom>
              <a:avLst/>
              <a:gdLst>
                <a:gd name="T0" fmla="*/ 0 w 27"/>
                <a:gd name="T1" fmla="*/ 8 h 8"/>
                <a:gd name="T2" fmla="*/ 27 w 27"/>
                <a:gd name="T3" fmla="*/ 0 h 8"/>
                <a:gd name="T4" fmla="*/ 8 w 27"/>
                <a:gd name="T5" fmla="*/ 3 h 8"/>
                <a:gd name="T6" fmla="*/ 0 w 27"/>
                <a:gd name="T7" fmla="*/ 8 h 8"/>
              </a:gdLst>
              <a:ahLst/>
              <a:cxnLst>
                <a:cxn ang="0">
                  <a:pos x="T0" y="T1"/>
                </a:cxn>
                <a:cxn ang="0">
                  <a:pos x="T2" y="T3"/>
                </a:cxn>
                <a:cxn ang="0">
                  <a:pos x="T4" y="T5"/>
                </a:cxn>
                <a:cxn ang="0">
                  <a:pos x="T6" y="T7"/>
                </a:cxn>
              </a:cxnLst>
              <a:rect l="0" t="0" r="r" b="b"/>
              <a:pathLst>
                <a:path w="27" h="8">
                  <a:moveTo>
                    <a:pt x="0" y="8"/>
                  </a:moveTo>
                  <a:lnTo>
                    <a:pt x="27" y="0"/>
                  </a:lnTo>
                  <a:lnTo>
                    <a:pt x="8" y="3"/>
                  </a:lnTo>
                  <a:lnTo>
                    <a:pt x="0" y="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95" name="Freeform 7527"/>
            <p:cNvSpPr>
              <a:spLocks/>
            </p:cNvSpPr>
            <p:nvPr/>
          </p:nvSpPr>
          <p:spPr bwMode="gray">
            <a:xfrm>
              <a:off x="4821825" y="2544447"/>
              <a:ext cx="25184" cy="18245"/>
            </a:xfrm>
            <a:custGeom>
              <a:avLst/>
              <a:gdLst>
                <a:gd name="T0" fmla="*/ 7 w 17"/>
                <a:gd name="T1" fmla="*/ 0 h 12"/>
                <a:gd name="T2" fmla="*/ 0 w 17"/>
                <a:gd name="T3" fmla="*/ 9 h 12"/>
                <a:gd name="T4" fmla="*/ 3 w 17"/>
                <a:gd name="T5" fmla="*/ 12 h 12"/>
                <a:gd name="T6" fmla="*/ 17 w 17"/>
                <a:gd name="T7" fmla="*/ 0 h 12"/>
                <a:gd name="T8" fmla="*/ 7 w 17"/>
                <a:gd name="T9" fmla="*/ 0 h 12"/>
              </a:gdLst>
              <a:ahLst/>
              <a:cxnLst>
                <a:cxn ang="0">
                  <a:pos x="T0" y="T1"/>
                </a:cxn>
                <a:cxn ang="0">
                  <a:pos x="T2" y="T3"/>
                </a:cxn>
                <a:cxn ang="0">
                  <a:pos x="T4" y="T5"/>
                </a:cxn>
                <a:cxn ang="0">
                  <a:pos x="T6" y="T7"/>
                </a:cxn>
                <a:cxn ang="0">
                  <a:pos x="T8" y="T9"/>
                </a:cxn>
              </a:cxnLst>
              <a:rect l="0" t="0" r="r" b="b"/>
              <a:pathLst>
                <a:path w="17" h="12">
                  <a:moveTo>
                    <a:pt x="7" y="0"/>
                  </a:moveTo>
                  <a:lnTo>
                    <a:pt x="0" y="9"/>
                  </a:lnTo>
                  <a:lnTo>
                    <a:pt x="3" y="12"/>
                  </a:lnTo>
                  <a:lnTo>
                    <a:pt x="17" y="0"/>
                  </a:lnTo>
                  <a:lnTo>
                    <a:pt x="7"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96" name="Freeform 7528"/>
            <p:cNvSpPr>
              <a:spLocks/>
            </p:cNvSpPr>
            <p:nvPr/>
          </p:nvSpPr>
          <p:spPr bwMode="gray">
            <a:xfrm>
              <a:off x="4821825" y="2544447"/>
              <a:ext cx="25184" cy="18245"/>
            </a:xfrm>
            <a:custGeom>
              <a:avLst/>
              <a:gdLst>
                <a:gd name="T0" fmla="*/ 7 w 17"/>
                <a:gd name="T1" fmla="*/ 0 h 12"/>
                <a:gd name="T2" fmla="*/ 0 w 17"/>
                <a:gd name="T3" fmla="*/ 9 h 12"/>
                <a:gd name="T4" fmla="*/ 3 w 17"/>
                <a:gd name="T5" fmla="*/ 12 h 12"/>
                <a:gd name="T6" fmla="*/ 17 w 17"/>
                <a:gd name="T7" fmla="*/ 0 h 12"/>
                <a:gd name="T8" fmla="*/ 7 w 17"/>
                <a:gd name="T9" fmla="*/ 0 h 12"/>
              </a:gdLst>
              <a:ahLst/>
              <a:cxnLst>
                <a:cxn ang="0">
                  <a:pos x="T0" y="T1"/>
                </a:cxn>
                <a:cxn ang="0">
                  <a:pos x="T2" y="T3"/>
                </a:cxn>
                <a:cxn ang="0">
                  <a:pos x="T4" y="T5"/>
                </a:cxn>
                <a:cxn ang="0">
                  <a:pos x="T6" y="T7"/>
                </a:cxn>
                <a:cxn ang="0">
                  <a:pos x="T8" y="T9"/>
                </a:cxn>
              </a:cxnLst>
              <a:rect l="0" t="0" r="r" b="b"/>
              <a:pathLst>
                <a:path w="17" h="12">
                  <a:moveTo>
                    <a:pt x="7" y="0"/>
                  </a:moveTo>
                  <a:lnTo>
                    <a:pt x="0" y="9"/>
                  </a:lnTo>
                  <a:lnTo>
                    <a:pt x="3" y="12"/>
                  </a:lnTo>
                  <a:lnTo>
                    <a:pt x="17" y="0"/>
                  </a:lnTo>
                  <a:lnTo>
                    <a:pt x="7"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97" name="Freeform 7529"/>
            <p:cNvSpPr>
              <a:spLocks/>
            </p:cNvSpPr>
            <p:nvPr/>
          </p:nvSpPr>
          <p:spPr bwMode="gray">
            <a:xfrm>
              <a:off x="5045516" y="2810524"/>
              <a:ext cx="131845" cy="129237"/>
            </a:xfrm>
            <a:custGeom>
              <a:avLst/>
              <a:gdLst>
                <a:gd name="T0" fmla="*/ 0 w 89"/>
                <a:gd name="T1" fmla="*/ 64 h 85"/>
                <a:gd name="T2" fmla="*/ 0 w 89"/>
                <a:gd name="T3" fmla="*/ 70 h 85"/>
                <a:gd name="T4" fmla="*/ 52 w 89"/>
                <a:gd name="T5" fmla="*/ 70 h 85"/>
                <a:gd name="T6" fmla="*/ 41 w 89"/>
                <a:gd name="T7" fmla="*/ 80 h 85"/>
                <a:gd name="T8" fmla="*/ 49 w 89"/>
                <a:gd name="T9" fmla="*/ 83 h 85"/>
                <a:gd name="T10" fmla="*/ 59 w 89"/>
                <a:gd name="T11" fmla="*/ 73 h 85"/>
                <a:gd name="T12" fmla="*/ 70 w 89"/>
                <a:gd name="T13" fmla="*/ 73 h 85"/>
                <a:gd name="T14" fmla="*/ 65 w 89"/>
                <a:gd name="T15" fmla="*/ 83 h 85"/>
                <a:gd name="T16" fmla="*/ 73 w 89"/>
                <a:gd name="T17" fmla="*/ 79 h 85"/>
                <a:gd name="T18" fmla="*/ 70 w 89"/>
                <a:gd name="T19" fmla="*/ 85 h 85"/>
                <a:gd name="T20" fmla="*/ 79 w 89"/>
                <a:gd name="T21" fmla="*/ 85 h 85"/>
                <a:gd name="T22" fmla="*/ 89 w 89"/>
                <a:gd name="T23" fmla="*/ 67 h 85"/>
                <a:gd name="T24" fmla="*/ 82 w 89"/>
                <a:gd name="T25" fmla="*/ 69 h 85"/>
                <a:gd name="T26" fmla="*/ 87 w 89"/>
                <a:gd name="T27" fmla="*/ 60 h 85"/>
                <a:gd name="T28" fmla="*/ 75 w 89"/>
                <a:gd name="T29" fmla="*/ 69 h 85"/>
                <a:gd name="T30" fmla="*/ 73 w 89"/>
                <a:gd name="T31" fmla="*/ 67 h 85"/>
                <a:gd name="T32" fmla="*/ 89 w 89"/>
                <a:gd name="T33" fmla="*/ 51 h 85"/>
                <a:gd name="T34" fmla="*/ 79 w 89"/>
                <a:gd name="T35" fmla="*/ 54 h 85"/>
                <a:gd name="T36" fmla="*/ 78 w 89"/>
                <a:gd name="T37" fmla="*/ 48 h 85"/>
                <a:gd name="T38" fmla="*/ 87 w 89"/>
                <a:gd name="T39" fmla="*/ 41 h 85"/>
                <a:gd name="T40" fmla="*/ 63 w 89"/>
                <a:gd name="T41" fmla="*/ 40 h 85"/>
                <a:gd name="T42" fmla="*/ 57 w 89"/>
                <a:gd name="T43" fmla="*/ 32 h 85"/>
                <a:gd name="T44" fmla="*/ 65 w 89"/>
                <a:gd name="T45" fmla="*/ 29 h 85"/>
                <a:gd name="T46" fmla="*/ 57 w 89"/>
                <a:gd name="T47" fmla="*/ 26 h 85"/>
                <a:gd name="T48" fmla="*/ 46 w 89"/>
                <a:gd name="T49" fmla="*/ 32 h 85"/>
                <a:gd name="T50" fmla="*/ 75 w 89"/>
                <a:gd name="T51" fmla="*/ 0 h 85"/>
                <a:gd name="T52" fmla="*/ 59 w 89"/>
                <a:gd name="T53" fmla="*/ 5 h 85"/>
                <a:gd name="T54" fmla="*/ 12 w 89"/>
                <a:gd name="T55" fmla="*/ 51 h 85"/>
                <a:gd name="T56" fmla="*/ 16 w 89"/>
                <a:gd name="T57" fmla="*/ 54 h 85"/>
                <a:gd name="T58" fmla="*/ 0 w 89"/>
                <a:gd name="T59" fmla="*/ 6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85">
                  <a:moveTo>
                    <a:pt x="0" y="64"/>
                  </a:moveTo>
                  <a:lnTo>
                    <a:pt x="0" y="70"/>
                  </a:lnTo>
                  <a:lnTo>
                    <a:pt x="52" y="70"/>
                  </a:lnTo>
                  <a:lnTo>
                    <a:pt x="41" y="80"/>
                  </a:lnTo>
                  <a:lnTo>
                    <a:pt x="49" y="83"/>
                  </a:lnTo>
                  <a:lnTo>
                    <a:pt x="59" y="73"/>
                  </a:lnTo>
                  <a:lnTo>
                    <a:pt x="70" y="73"/>
                  </a:lnTo>
                  <a:lnTo>
                    <a:pt x="65" y="83"/>
                  </a:lnTo>
                  <a:lnTo>
                    <a:pt x="73" y="79"/>
                  </a:lnTo>
                  <a:lnTo>
                    <a:pt x="70" y="85"/>
                  </a:lnTo>
                  <a:lnTo>
                    <a:pt x="79" y="85"/>
                  </a:lnTo>
                  <a:lnTo>
                    <a:pt x="89" y="67"/>
                  </a:lnTo>
                  <a:lnTo>
                    <a:pt x="82" y="69"/>
                  </a:lnTo>
                  <a:lnTo>
                    <a:pt x="87" y="60"/>
                  </a:lnTo>
                  <a:lnTo>
                    <a:pt x="75" y="69"/>
                  </a:lnTo>
                  <a:lnTo>
                    <a:pt x="73" y="67"/>
                  </a:lnTo>
                  <a:lnTo>
                    <a:pt x="89" y="51"/>
                  </a:lnTo>
                  <a:lnTo>
                    <a:pt x="79" y="54"/>
                  </a:lnTo>
                  <a:lnTo>
                    <a:pt x="78" y="48"/>
                  </a:lnTo>
                  <a:lnTo>
                    <a:pt x="87" y="41"/>
                  </a:lnTo>
                  <a:lnTo>
                    <a:pt x="63" y="40"/>
                  </a:lnTo>
                  <a:lnTo>
                    <a:pt x="57" y="32"/>
                  </a:lnTo>
                  <a:lnTo>
                    <a:pt x="65" y="29"/>
                  </a:lnTo>
                  <a:lnTo>
                    <a:pt x="57" y="26"/>
                  </a:lnTo>
                  <a:lnTo>
                    <a:pt x="46" y="32"/>
                  </a:lnTo>
                  <a:lnTo>
                    <a:pt x="75" y="0"/>
                  </a:lnTo>
                  <a:lnTo>
                    <a:pt x="59" y="5"/>
                  </a:lnTo>
                  <a:lnTo>
                    <a:pt x="12" y="51"/>
                  </a:lnTo>
                  <a:lnTo>
                    <a:pt x="16" y="54"/>
                  </a:lnTo>
                  <a:lnTo>
                    <a:pt x="0" y="6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98" name="Freeform 7530"/>
            <p:cNvSpPr>
              <a:spLocks/>
            </p:cNvSpPr>
            <p:nvPr/>
          </p:nvSpPr>
          <p:spPr bwMode="gray">
            <a:xfrm>
              <a:off x="5045516" y="2810524"/>
              <a:ext cx="131845" cy="129237"/>
            </a:xfrm>
            <a:custGeom>
              <a:avLst/>
              <a:gdLst>
                <a:gd name="T0" fmla="*/ 0 w 89"/>
                <a:gd name="T1" fmla="*/ 64 h 85"/>
                <a:gd name="T2" fmla="*/ 0 w 89"/>
                <a:gd name="T3" fmla="*/ 70 h 85"/>
                <a:gd name="T4" fmla="*/ 52 w 89"/>
                <a:gd name="T5" fmla="*/ 70 h 85"/>
                <a:gd name="T6" fmla="*/ 41 w 89"/>
                <a:gd name="T7" fmla="*/ 80 h 85"/>
                <a:gd name="T8" fmla="*/ 49 w 89"/>
                <a:gd name="T9" fmla="*/ 83 h 85"/>
                <a:gd name="T10" fmla="*/ 59 w 89"/>
                <a:gd name="T11" fmla="*/ 73 h 85"/>
                <a:gd name="T12" fmla="*/ 70 w 89"/>
                <a:gd name="T13" fmla="*/ 73 h 85"/>
                <a:gd name="T14" fmla="*/ 65 w 89"/>
                <a:gd name="T15" fmla="*/ 83 h 85"/>
                <a:gd name="T16" fmla="*/ 73 w 89"/>
                <a:gd name="T17" fmla="*/ 79 h 85"/>
                <a:gd name="T18" fmla="*/ 70 w 89"/>
                <a:gd name="T19" fmla="*/ 85 h 85"/>
                <a:gd name="T20" fmla="*/ 79 w 89"/>
                <a:gd name="T21" fmla="*/ 85 h 85"/>
                <a:gd name="T22" fmla="*/ 89 w 89"/>
                <a:gd name="T23" fmla="*/ 67 h 85"/>
                <a:gd name="T24" fmla="*/ 82 w 89"/>
                <a:gd name="T25" fmla="*/ 69 h 85"/>
                <a:gd name="T26" fmla="*/ 87 w 89"/>
                <a:gd name="T27" fmla="*/ 60 h 85"/>
                <a:gd name="T28" fmla="*/ 75 w 89"/>
                <a:gd name="T29" fmla="*/ 69 h 85"/>
                <a:gd name="T30" fmla="*/ 73 w 89"/>
                <a:gd name="T31" fmla="*/ 67 h 85"/>
                <a:gd name="T32" fmla="*/ 89 w 89"/>
                <a:gd name="T33" fmla="*/ 51 h 85"/>
                <a:gd name="T34" fmla="*/ 79 w 89"/>
                <a:gd name="T35" fmla="*/ 54 h 85"/>
                <a:gd name="T36" fmla="*/ 78 w 89"/>
                <a:gd name="T37" fmla="*/ 48 h 85"/>
                <a:gd name="T38" fmla="*/ 87 w 89"/>
                <a:gd name="T39" fmla="*/ 41 h 85"/>
                <a:gd name="T40" fmla="*/ 63 w 89"/>
                <a:gd name="T41" fmla="*/ 40 h 85"/>
                <a:gd name="T42" fmla="*/ 57 w 89"/>
                <a:gd name="T43" fmla="*/ 32 h 85"/>
                <a:gd name="T44" fmla="*/ 65 w 89"/>
                <a:gd name="T45" fmla="*/ 29 h 85"/>
                <a:gd name="T46" fmla="*/ 57 w 89"/>
                <a:gd name="T47" fmla="*/ 26 h 85"/>
                <a:gd name="T48" fmla="*/ 46 w 89"/>
                <a:gd name="T49" fmla="*/ 32 h 85"/>
                <a:gd name="T50" fmla="*/ 75 w 89"/>
                <a:gd name="T51" fmla="*/ 0 h 85"/>
                <a:gd name="T52" fmla="*/ 59 w 89"/>
                <a:gd name="T53" fmla="*/ 5 h 85"/>
                <a:gd name="T54" fmla="*/ 12 w 89"/>
                <a:gd name="T55" fmla="*/ 51 h 85"/>
                <a:gd name="T56" fmla="*/ 16 w 89"/>
                <a:gd name="T57" fmla="*/ 54 h 85"/>
                <a:gd name="T58" fmla="*/ 0 w 89"/>
                <a:gd name="T59" fmla="*/ 6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85">
                  <a:moveTo>
                    <a:pt x="0" y="64"/>
                  </a:moveTo>
                  <a:lnTo>
                    <a:pt x="0" y="70"/>
                  </a:lnTo>
                  <a:lnTo>
                    <a:pt x="52" y="70"/>
                  </a:lnTo>
                  <a:lnTo>
                    <a:pt x="41" y="80"/>
                  </a:lnTo>
                  <a:lnTo>
                    <a:pt x="49" y="83"/>
                  </a:lnTo>
                  <a:lnTo>
                    <a:pt x="59" y="73"/>
                  </a:lnTo>
                  <a:lnTo>
                    <a:pt x="70" y="73"/>
                  </a:lnTo>
                  <a:lnTo>
                    <a:pt x="65" y="83"/>
                  </a:lnTo>
                  <a:lnTo>
                    <a:pt x="73" y="79"/>
                  </a:lnTo>
                  <a:lnTo>
                    <a:pt x="70" y="85"/>
                  </a:lnTo>
                  <a:lnTo>
                    <a:pt x="79" y="85"/>
                  </a:lnTo>
                  <a:lnTo>
                    <a:pt x="89" y="67"/>
                  </a:lnTo>
                  <a:lnTo>
                    <a:pt x="82" y="69"/>
                  </a:lnTo>
                  <a:lnTo>
                    <a:pt x="87" y="60"/>
                  </a:lnTo>
                  <a:lnTo>
                    <a:pt x="75" y="69"/>
                  </a:lnTo>
                  <a:lnTo>
                    <a:pt x="73" y="67"/>
                  </a:lnTo>
                  <a:lnTo>
                    <a:pt x="89" y="51"/>
                  </a:lnTo>
                  <a:lnTo>
                    <a:pt x="79" y="54"/>
                  </a:lnTo>
                  <a:lnTo>
                    <a:pt x="78" y="48"/>
                  </a:lnTo>
                  <a:lnTo>
                    <a:pt x="87" y="41"/>
                  </a:lnTo>
                  <a:lnTo>
                    <a:pt x="63" y="40"/>
                  </a:lnTo>
                  <a:lnTo>
                    <a:pt x="57" y="32"/>
                  </a:lnTo>
                  <a:lnTo>
                    <a:pt x="65" y="29"/>
                  </a:lnTo>
                  <a:lnTo>
                    <a:pt x="57" y="26"/>
                  </a:lnTo>
                  <a:lnTo>
                    <a:pt x="46" y="32"/>
                  </a:lnTo>
                  <a:lnTo>
                    <a:pt x="75" y="0"/>
                  </a:lnTo>
                  <a:lnTo>
                    <a:pt x="59" y="5"/>
                  </a:lnTo>
                  <a:lnTo>
                    <a:pt x="12" y="51"/>
                  </a:lnTo>
                  <a:lnTo>
                    <a:pt x="16" y="54"/>
                  </a:lnTo>
                  <a:lnTo>
                    <a:pt x="0" y="6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899" name="Freeform 7531"/>
            <p:cNvSpPr>
              <a:spLocks/>
            </p:cNvSpPr>
            <p:nvPr/>
          </p:nvSpPr>
          <p:spPr bwMode="gray">
            <a:xfrm>
              <a:off x="4729978" y="2453220"/>
              <a:ext cx="124437" cy="68420"/>
            </a:xfrm>
            <a:custGeom>
              <a:avLst/>
              <a:gdLst>
                <a:gd name="T0" fmla="*/ 0 w 84"/>
                <a:gd name="T1" fmla="*/ 38 h 45"/>
                <a:gd name="T2" fmla="*/ 16 w 84"/>
                <a:gd name="T3" fmla="*/ 38 h 45"/>
                <a:gd name="T4" fmla="*/ 11 w 84"/>
                <a:gd name="T5" fmla="*/ 45 h 45"/>
                <a:gd name="T6" fmla="*/ 46 w 84"/>
                <a:gd name="T7" fmla="*/ 32 h 45"/>
                <a:gd name="T8" fmla="*/ 56 w 84"/>
                <a:gd name="T9" fmla="*/ 32 h 45"/>
                <a:gd name="T10" fmla="*/ 69 w 84"/>
                <a:gd name="T11" fmla="*/ 43 h 45"/>
                <a:gd name="T12" fmla="*/ 84 w 84"/>
                <a:gd name="T13" fmla="*/ 35 h 45"/>
                <a:gd name="T14" fmla="*/ 51 w 84"/>
                <a:gd name="T15" fmla="*/ 9 h 45"/>
                <a:gd name="T16" fmla="*/ 54 w 84"/>
                <a:gd name="T17" fmla="*/ 0 h 45"/>
                <a:gd name="T18" fmla="*/ 30 w 84"/>
                <a:gd name="T19" fmla="*/ 13 h 45"/>
                <a:gd name="T20" fmla="*/ 16 w 84"/>
                <a:gd name="T21" fmla="*/ 32 h 45"/>
                <a:gd name="T22" fmla="*/ 0 w 84"/>
                <a:gd name="T23"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45">
                  <a:moveTo>
                    <a:pt x="0" y="38"/>
                  </a:moveTo>
                  <a:lnTo>
                    <a:pt x="16" y="38"/>
                  </a:lnTo>
                  <a:lnTo>
                    <a:pt x="11" y="45"/>
                  </a:lnTo>
                  <a:lnTo>
                    <a:pt x="46" y="32"/>
                  </a:lnTo>
                  <a:lnTo>
                    <a:pt x="56" y="32"/>
                  </a:lnTo>
                  <a:lnTo>
                    <a:pt x="69" y="43"/>
                  </a:lnTo>
                  <a:lnTo>
                    <a:pt x="84" y="35"/>
                  </a:lnTo>
                  <a:lnTo>
                    <a:pt x="51" y="9"/>
                  </a:lnTo>
                  <a:lnTo>
                    <a:pt x="54" y="0"/>
                  </a:lnTo>
                  <a:lnTo>
                    <a:pt x="30" y="13"/>
                  </a:lnTo>
                  <a:lnTo>
                    <a:pt x="16" y="32"/>
                  </a:lnTo>
                  <a:lnTo>
                    <a:pt x="0" y="3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00" name="Freeform 7532"/>
            <p:cNvSpPr>
              <a:spLocks/>
            </p:cNvSpPr>
            <p:nvPr/>
          </p:nvSpPr>
          <p:spPr bwMode="gray">
            <a:xfrm>
              <a:off x="4729978" y="2453220"/>
              <a:ext cx="124437" cy="68420"/>
            </a:xfrm>
            <a:custGeom>
              <a:avLst/>
              <a:gdLst>
                <a:gd name="T0" fmla="*/ 0 w 84"/>
                <a:gd name="T1" fmla="*/ 38 h 45"/>
                <a:gd name="T2" fmla="*/ 16 w 84"/>
                <a:gd name="T3" fmla="*/ 38 h 45"/>
                <a:gd name="T4" fmla="*/ 11 w 84"/>
                <a:gd name="T5" fmla="*/ 45 h 45"/>
                <a:gd name="T6" fmla="*/ 46 w 84"/>
                <a:gd name="T7" fmla="*/ 32 h 45"/>
                <a:gd name="T8" fmla="*/ 56 w 84"/>
                <a:gd name="T9" fmla="*/ 32 h 45"/>
                <a:gd name="T10" fmla="*/ 69 w 84"/>
                <a:gd name="T11" fmla="*/ 43 h 45"/>
                <a:gd name="T12" fmla="*/ 84 w 84"/>
                <a:gd name="T13" fmla="*/ 35 h 45"/>
                <a:gd name="T14" fmla="*/ 51 w 84"/>
                <a:gd name="T15" fmla="*/ 9 h 45"/>
                <a:gd name="T16" fmla="*/ 54 w 84"/>
                <a:gd name="T17" fmla="*/ 0 h 45"/>
                <a:gd name="T18" fmla="*/ 30 w 84"/>
                <a:gd name="T19" fmla="*/ 13 h 45"/>
                <a:gd name="T20" fmla="*/ 16 w 84"/>
                <a:gd name="T21" fmla="*/ 32 h 45"/>
                <a:gd name="T22" fmla="*/ 0 w 84"/>
                <a:gd name="T23"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45">
                  <a:moveTo>
                    <a:pt x="0" y="38"/>
                  </a:moveTo>
                  <a:lnTo>
                    <a:pt x="16" y="38"/>
                  </a:lnTo>
                  <a:lnTo>
                    <a:pt x="11" y="45"/>
                  </a:lnTo>
                  <a:lnTo>
                    <a:pt x="46" y="32"/>
                  </a:lnTo>
                  <a:lnTo>
                    <a:pt x="56" y="32"/>
                  </a:lnTo>
                  <a:lnTo>
                    <a:pt x="69" y="43"/>
                  </a:lnTo>
                  <a:lnTo>
                    <a:pt x="84" y="35"/>
                  </a:lnTo>
                  <a:lnTo>
                    <a:pt x="51" y="9"/>
                  </a:lnTo>
                  <a:lnTo>
                    <a:pt x="54" y="0"/>
                  </a:lnTo>
                  <a:lnTo>
                    <a:pt x="30" y="13"/>
                  </a:lnTo>
                  <a:lnTo>
                    <a:pt x="16" y="32"/>
                  </a:lnTo>
                  <a:lnTo>
                    <a:pt x="0" y="3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01" name="Freeform 7533"/>
            <p:cNvSpPr>
              <a:spLocks/>
            </p:cNvSpPr>
            <p:nvPr/>
          </p:nvSpPr>
          <p:spPr bwMode="gray">
            <a:xfrm>
              <a:off x="4968484" y="2403045"/>
              <a:ext cx="47405" cy="25848"/>
            </a:xfrm>
            <a:custGeom>
              <a:avLst/>
              <a:gdLst>
                <a:gd name="T0" fmla="*/ 1 w 32"/>
                <a:gd name="T1" fmla="*/ 10 h 17"/>
                <a:gd name="T2" fmla="*/ 0 w 32"/>
                <a:gd name="T3" fmla="*/ 17 h 17"/>
                <a:gd name="T4" fmla="*/ 16 w 32"/>
                <a:gd name="T5" fmla="*/ 17 h 17"/>
                <a:gd name="T6" fmla="*/ 32 w 32"/>
                <a:gd name="T7" fmla="*/ 5 h 17"/>
                <a:gd name="T8" fmla="*/ 31 w 32"/>
                <a:gd name="T9" fmla="*/ 0 h 17"/>
                <a:gd name="T10" fmla="*/ 16 w 32"/>
                <a:gd name="T11" fmla="*/ 0 h 17"/>
                <a:gd name="T12" fmla="*/ 1 w 32"/>
                <a:gd name="T13" fmla="*/ 10 h 17"/>
              </a:gdLst>
              <a:ahLst/>
              <a:cxnLst>
                <a:cxn ang="0">
                  <a:pos x="T0" y="T1"/>
                </a:cxn>
                <a:cxn ang="0">
                  <a:pos x="T2" y="T3"/>
                </a:cxn>
                <a:cxn ang="0">
                  <a:pos x="T4" y="T5"/>
                </a:cxn>
                <a:cxn ang="0">
                  <a:pos x="T6" y="T7"/>
                </a:cxn>
                <a:cxn ang="0">
                  <a:pos x="T8" y="T9"/>
                </a:cxn>
                <a:cxn ang="0">
                  <a:pos x="T10" y="T11"/>
                </a:cxn>
                <a:cxn ang="0">
                  <a:pos x="T12" y="T13"/>
                </a:cxn>
              </a:cxnLst>
              <a:rect l="0" t="0" r="r" b="b"/>
              <a:pathLst>
                <a:path w="32" h="17">
                  <a:moveTo>
                    <a:pt x="1" y="10"/>
                  </a:moveTo>
                  <a:lnTo>
                    <a:pt x="0" y="17"/>
                  </a:lnTo>
                  <a:lnTo>
                    <a:pt x="16" y="17"/>
                  </a:lnTo>
                  <a:lnTo>
                    <a:pt x="32" y="5"/>
                  </a:lnTo>
                  <a:lnTo>
                    <a:pt x="31" y="0"/>
                  </a:lnTo>
                  <a:lnTo>
                    <a:pt x="16" y="0"/>
                  </a:lnTo>
                  <a:lnTo>
                    <a:pt x="1" y="1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02" name="Freeform 7534"/>
            <p:cNvSpPr>
              <a:spLocks/>
            </p:cNvSpPr>
            <p:nvPr/>
          </p:nvSpPr>
          <p:spPr bwMode="gray">
            <a:xfrm>
              <a:off x="4968484" y="2403045"/>
              <a:ext cx="47405" cy="25848"/>
            </a:xfrm>
            <a:custGeom>
              <a:avLst/>
              <a:gdLst>
                <a:gd name="T0" fmla="*/ 1 w 32"/>
                <a:gd name="T1" fmla="*/ 10 h 17"/>
                <a:gd name="T2" fmla="*/ 0 w 32"/>
                <a:gd name="T3" fmla="*/ 17 h 17"/>
                <a:gd name="T4" fmla="*/ 16 w 32"/>
                <a:gd name="T5" fmla="*/ 17 h 17"/>
                <a:gd name="T6" fmla="*/ 32 w 32"/>
                <a:gd name="T7" fmla="*/ 5 h 17"/>
                <a:gd name="T8" fmla="*/ 31 w 32"/>
                <a:gd name="T9" fmla="*/ 0 h 17"/>
                <a:gd name="T10" fmla="*/ 16 w 32"/>
                <a:gd name="T11" fmla="*/ 0 h 17"/>
                <a:gd name="T12" fmla="*/ 1 w 32"/>
                <a:gd name="T13" fmla="*/ 10 h 17"/>
              </a:gdLst>
              <a:ahLst/>
              <a:cxnLst>
                <a:cxn ang="0">
                  <a:pos x="T0" y="T1"/>
                </a:cxn>
                <a:cxn ang="0">
                  <a:pos x="T2" y="T3"/>
                </a:cxn>
                <a:cxn ang="0">
                  <a:pos x="T4" y="T5"/>
                </a:cxn>
                <a:cxn ang="0">
                  <a:pos x="T6" y="T7"/>
                </a:cxn>
                <a:cxn ang="0">
                  <a:pos x="T8" y="T9"/>
                </a:cxn>
                <a:cxn ang="0">
                  <a:pos x="T10" y="T11"/>
                </a:cxn>
                <a:cxn ang="0">
                  <a:pos x="T12" y="T13"/>
                </a:cxn>
              </a:cxnLst>
              <a:rect l="0" t="0" r="r" b="b"/>
              <a:pathLst>
                <a:path w="32" h="17">
                  <a:moveTo>
                    <a:pt x="1" y="10"/>
                  </a:moveTo>
                  <a:lnTo>
                    <a:pt x="0" y="17"/>
                  </a:lnTo>
                  <a:lnTo>
                    <a:pt x="16" y="17"/>
                  </a:lnTo>
                  <a:lnTo>
                    <a:pt x="32" y="5"/>
                  </a:lnTo>
                  <a:lnTo>
                    <a:pt x="31" y="0"/>
                  </a:lnTo>
                  <a:lnTo>
                    <a:pt x="16" y="0"/>
                  </a:lnTo>
                  <a:lnTo>
                    <a:pt x="1" y="1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03" name="Freeform 7535"/>
            <p:cNvSpPr>
              <a:spLocks/>
            </p:cNvSpPr>
            <p:nvPr/>
          </p:nvSpPr>
          <p:spPr bwMode="gray">
            <a:xfrm>
              <a:off x="4832196" y="2279889"/>
              <a:ext cx="394052" cy="273680"/>
            </a:xfrm>
            <a:custGeom>
              <a:avLst/>
              <a:gdLst>
                <a:gd name="T0" fmla="*/ 0 w 266"/>
                <a:gd name="T1" fmla="*/ 31 h 180"/>
                <a:gd name="T2" fmla="*/ 12 w 266"/>
                <a:gd name="T3" fmla="*/ 48 h 180"/>
                <a:gd name="T4" fmla="*/ 26 w 266"/>
                <a:gd name="T5" fmla="*/ 54 h 180"/>
                <a:gd name="T6" fmla="*/ 74 w 266"/>
                <a:gd name="T7" fmla="*/ 56 h 180"/>
                <a:gd name="T8" fmla="*/ 86 w 266"/>
                <a:gd name="T9" fmla="*/ 62 h 180"/>
                <a:gd name="T10" fmla="*/ 115 w 266"/>
                <a:gd name="T11" fmla="*/ 51 h 180"/>
                <a:gd name="T12" fmla="*/ 115 w 266"/>
                <a:gd name="T13" fmla="*/ 59 h 180"/>
                <a:gd name="T14" fmla="*/ 130 w 266"/>
                <a:gd name="T15" fmla="*/ 65 h 180"/>
                <a:gd name="T16" fmla="*/ 118 w 266"/>
                <a:gd name="T17" fmla="*/ 76 h 180"/>
                <a:gd name="T18" fmla="*/ 134 w 266"/>
                <a:gd name="T19" fmla="*/ 70 h 180"/>
                <a:gd name="T20" fmla="*/ 137 w 266"/>
                <a:gd name="T21" fmla="*/ 78 h 180"/>
                <a:gd name="T22" fmla="*/ 147 w 266"/>
                <a:gd name="T23" fmla="*/ 84 h 180"/>
                <a:gd name="T24" fmla="*/ 146 w 266"/>
                <a:gd name="T25" fmla="*/ 98 h 180"/>
                <a:gd name="T26" fmla="*/ 108 w 266"/>
                <a:gd name="T27" fmla="*/ 114 h 180"/>
                <a:gd name="T28" fmla="*/ 114 w 266"/>
                <a:gd name="T29" fmla="*/ 121 h 180"/>
                <a:gd name="T30" fmla="*/ 98 w 266"/>
                <a:gd name="T31" fmla="*/ 126 h 180"/>
                <a:gd name="T32" fmla="*/ 67 w 266"/>
                <a:gd name="T33" fmla="*/ 123 h 180"/>
                <a:gd name="T34" fmla="*/ 44 w 266"/>
                <a:gd name="T35" fmla="*/ 136 h 180"/>
                <a:gd name="T36" fmla="*/ 47 w 266"/>
                <a:gd name="T37" fmla="*/ 143 h 180"/>
                <a:gd name="T38" fmla="*/ 76 w 266"/>
                <a:gd name="T39" fmla="*/ 139 h 180"/>
                <a:gd name="T40" fmla="*/ 106 w 266"/>
                <a:gd name="T41" fmla="*/ 146 h 180"/>
                <a:gd name="T42" fmla="*/ 115 w 266"/>
                <a:gd name="T43" fmla="*/ 151 h 180"/>
                <a:gd name="T44" fmla="*/ 109 w 266"/>
                <a:gd name="T45" fmla="*/ 158 h 180"/>
                <a:gd name="T46" fmla="*/ 118 w 266"/>
                <a:gd name="T47" fmla="*/ 162 h 180"/>
                <a:gd name="T48" fmla="*/ 144 w 266"/>
                <a:gd name="T49" fmla="*/ 175 h 180"/>
                <a:gd name="T50" fmla="*/ 166 w 266"/>
                <a:gd name="T51" fmla="*/ 180 h 180"/>
                <a:gd name="T52" fmla="*/ 169 w 266"/>
                <a:gd name="T53" fmla="*/ 174 h 180"/>
                <a:gd name="T54" fmla="*/ 150 w 266"/>
                <a:gd name="T55" fmla="*/ 157 h 180"/>
                <a:gd name="T56" fmla="*/ 150 w 266"/>
                <a:gd name="T57" fmla="*/ 149 h 180"/>
                <a:gd name="T58" fmla="*/ 179 w 266"/>
                <a:gd name="T59" fmla="*/ 164 h 180"/>
                <a:gd name="T60" fmla="*/ 196 w 266"/>
                <a:gd name="T61" fmla="*/ 164 h 180"/>
                <a:gd name="T62" fmla="*/ 204 w 266"/>
                <a:gd name="T63" fmla="*/ 152 h 180"/>
                <a:gd name="T64" fmla="*/ 198 w 266"/>
                <a:gd name="T65" fmla="*/ 146 h 180"/>
                <a:gd name="T66" fmla="*/ 203 w 266"/>
                <a:gd name="T67" fmla="*/ 139 h 180"/>
                <a:gd name="T68" fmla="*/ 187 w 266"/>
                <a:gd name="T69" fmla="*/ 119 h 180"/>
                <a:gd name="T70" fmla="*/ 197 w 266"/>
                <a:gd name="T71" fmla="*/ 108 h 180"/>
                <a:gd name="T72" fmla="*/ 212 w 266"/>
                <a:gd name="T73" fmla="*/ 119 h 180"/>
                <a:gd name="T74" fmla="*/ 212 w 266"/>
                <a:gd name="T75" fmla="*/ 126 h 180"/>
                <a:gd name="T76" fmla="*/ 223 w 266"/>
                <a:gd name="T77" fmla="*/ 132 h 180"/>
                <a:gd name="T78" fmla="*/ 266 w 266"/>
                <a:gd name="T79" fmla="*/ 105 h 180"/>
                <a:gd name="T80" fmla="*/ 235 w 266"/>
                <a:gd name="T81" fmla="*/ 84 h 180"/>
                <a:gd name="T82" fmla="*/ 217 w 266"/>
                <a:gd name="T83" fmla="*/ 84 h 180"/>
                <a:gd name="T84" fmla="*/ 207 w 266"/>
                <a:gd name="T85" fmla="*/ 78 h 180"/>
                <a:gd name="T86" fmla="*/ 213 w 266"/>
                <a:gd name="T87" fmla="*/ 70 h 180"/>
                <a:gd name="T88" fmla="*/ 231 w 266"/>
                <a:gd name="T89" fmla="*/ 67 h 180"/>
                <a:gd name="T90" fmla="*/ 220 w 266"/>
                <a:gd name="T91" fmla="*/ 62 h 180"/>
                <a:gd name="T92" fmla="*/ 231 w 266"/>
                <a:gd name="T93" fmla="*/ 56 h 180"/>
                <a:gd name="T94" fmla="*/ 203 w 266"/>
                <a:gd name="T95" fmla="*/ 35 h 180"/>
                <a:gd name="T96" fmla="*/ 178 w 266"/>
                <a:gd name="T97" fmla="*/ 31 h 180"/>
                <a:gd name="T98" fmla="*/ 182 w 266"/>
                <a:gd name="T99" fmla="*/ 18 h 180"/>
                <a:gd name="T100" fmla="*/ 147 w 266"/>
                <a:gd name="T101" fmla="*/ 15 h 180"/>
                <a:gd name="T102" fmla="*/ 104 w 266"/>
                <a:gd name="T103" fmla="*/ 25 h 180"/>
                <a:gd name="T104" fmla="*/ 123 w 266"/>
                <a:gd name="T105" fmla="*/ 3 h 180"/>
                <a:gd name="T106" fmla="*/ 105 w 266"/>
                <a:gd name="T107" fmla="*/ 2 h 180"/>
                <a:gd name="T108" fmla="*/ 67 w 266"/>
                <a:gd name="T109" fmla="*/ 12 h 180"/>
                <a:gd name="T110" fmla="*/ 51 w 266"/>
                <a:gd name="T111" fmla="*/ 31 h 180"/>
                <a:gd name="T112" fmla="*/ 45 w 266"/>
                <a:gd name="T113" fmla="*/ 27 h 180"/>
                <a:gd name="T114" fmla="*/ 55 w 266"/>
                <a:gd name="T115" fmla="*/ 15 h 180"/>
                <a:gd name="T116" fmla="*/ 95 w 266"/>
                <a:gd name="T117" fmla="*/ 0 h 180"/>
                <a:gd name="T118" fmla="*/ 64 w 266"/>
                <a:gd name="T119" fmla="*/ 0 h 180"/>
                <a:gd name="T120" fmla="*/ 32 w 266"/>
                <a:gd name="T121" fmla="*/ 11 h 180"/>
                <a:gd name="T122" fmla="*/ 0 w 266"/>
                <a:gd name="T123" fmla="*/ 3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80">
                  <a:moveTo>
                    <a:pt x="0" y="31"/>
                  </a:moveTo>
                  <a:lnTo>
                    <a:pt x="12" y="48"/>
                  </a:lnTo>
                  <a:lnTo>
                    <a:pt x="26" y="54"/>
                  </a:lnTo>
                  <a:lnTo>
                    <a:pt x="74" y="56"/>
                  </a:lnTo>
                  <a:lnTo>
                    <a:pt x="86" y="62"/>
                  </a:lnTo>
                  <a:lnTo>
                    <a:pt x="115" y="51"/>
                  </a:lnTo>
                  <a:lnTo>
                    <a:pt x="115" y="59"/>
                  </a:lnTo>
                  <a:lnTo>
                    <a:pt x="130" y="65"/>
                  </a:lnTo>
                  <a:lnTo>
                    <a:pt x="118" y="76"/>
                  </a:lnTo>
                  <a:lnTo>
                    <a:pt x="134" y="70"/>
                  </a:lnTo>
                  <a:lnTo>
                    <a:pt x="137" y="78"/>
                  </a:lnTo>
                  <a:lnTo>
                    <a:pt x="147" y="84"/>
                  </a:lnTo>
                  <a:lnTo>
                    <a:pt x="146" y="98"/>
                  </a:lnTo>
                  <a:lnTo>
                    <a:pt x="108" y="114"/>
                  </a:lnTo>
                  <a:lnTo>
                    <a:pt x="114" y="121"/>
                  </a:lnTo>
                  <a:lnTo>
                    <a:pt x="98" y="126"/>
                  </a:lnTo>
                  <a:lnTo>
                    <a:pt x="67" y="123"/>
                  </a:lnTo>
                  <a:lnTo>
                    <a:pt x="44" y="136"/>
                  </a:lnTo>
                  <a:lnTo>
                    <a:pt x="47" y="143"/>
                  </a:lnTo>
                  <a:lnTo>
                    <a:pt x="76" y="139"/>
                  </a:lnTo>
                  <a:lnTo>
                    <a:pt x="106" y="146"/>
                  </a:lnTo>
                  <a:lnTo>
                    <a:pt x="115" y="151"/>
                  </a:lnTo>
                  <a:lnTo>
                    <a:pt x="109" y="158"/>
                  </a:lnTo>
                  <a:lnTo>
                    <a:pt x="118" y="162"/>
                  </a:lnTo>
                  <a:lnTo>
                    <a:pt x="144" y="175"/>
                  </a:lnTo>
                  <a:lnTo>
                    <a:pt x="166" y="180"/>
                  </a:lnTo>
                  <a:lnTo>
                    <a:pt x="169" y="174"/>
                  </a:lnTo>
                  <a:lnTo>
                    <a:pt x="150" y="157"/>
                  </a:lnTo>
                  <a:lnTo>
                    <a:pt x="150" y="149"/>
                  </a:lnTo>
                  <a:lnTo>
                    <a:pt x="179" y="164"/>
                  </a:lnTo>
                  <a:lnTo>
                    <a:pt x="196" y="164"/>
                  </a:lnTo>
                  <a:lnTo>
                    <a:pt x="204" y="152"/>
                  </a:lnTo>
                  <a:lnTo>
                    <a:pt x="198" y="146"/>
                  </a:lnTo>
                  <a:lnTo>
                    <a:pt x="203" y="139"/>
                  </a:lnTo>
                  <a:lnTo>
                    <a:pt x="187" y="119"/>
                  </a:lnTo>
                  <a:lnTo>
                    <a:pt x="197" y="108"/>
                  </a:lnTo>
                  <a:lnTo>
                    <a:pt x="212" y="119"/>
                  </a:lnTo>
                  <a:lnTo>
                    <a:pt x="212" y="126"/>
                  </a:lnTo>
                  <a:lnTo>
                    <a:pt x="223" y="132"/>
                  </a:lnTo>
                  <a:lnTo>
                    <a:pt x="266" y="105"/>
                  </a:lnTo>
                  <a:lnTo>
                    <a:pt x="235" y="84"/>
                  </a:lnTo>
                  <a:lnTo>
                    <a:pt x="217" y="84"/>
                  </a:lnTo>
                  <a:lnTo>
                    <a:pt x="207" y="78"/>
                  </a:lnTo>
                  <a:lnTo>
                    <a:pt x="213" y="70"/>
                  </a:lnTo>
                  <a:lnTo>
                    <a:pt x="231" y="67"/>
                  </a:lnTo>
                  <a:lnTo>
                    <a:pt x="220" y="62"/>
                  </a:lnTo>
                  <a:lnTo>
                    <a:pt x="231" y="56"/>
                  </a:lnTo>
                  <a:lnTo>
                    <a:pt x="203" y="35"/>
                  </a:lnTo>
                  <a:lnTo>
                    <a:pt x="178" y="31"/>
                  </a:lnTo>
                  <a:lnTo>
                    <a:pt x="182" y="18"/>
                  </a:lnTo>
                  <a:lnTo>
                    <a:pt x="147" y="15"/>
                  </a:lnTo>
                  <a:lnTo>
                    <a:pt x="104" y="25"/>
                  </a:lnTo>
                  <a:lnTo>
                    <a:pt x="123" y="3"/>
                  </a:lnTo>
                  <a:lnTo>
                    <a:pt x="105" y="2"/>
                  </a:lnTo>
                  <a:lnTo>
                    <a:pt x="67" y="12"/>
                  </a:lnTo>
                  <a:lnTo>
                    <a:pt x="51" y="31"/>
                  </a:lnTo>
                  <a:lnTo>
                    <a:pt x="45" y="27"/>
                  </a:lnTo>
                  <a:lnTo>
                    <a:pt x="55" y="15"/>
                  </a:lnTo>
                  <a:lnTo>
                    <a:pt x="95" y="0"/>
                  </a:lnTo>
                  <a:lnTo>
                    <a:pt x="64" y="0"/>
                  </a:lnTo>
                  <a:lnTo>
                    <a:pt x="32" y="11"/>
                  </a:lnTo>
                  <a:lnTo>
                    <a:pt x="0" y="3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04" name="Freeform 7536"/>
            <p:cNvSpPr>
              <a:spLocks/>
            </p:cNvSpPr>
            <p:nvPr/>
          </p:nvSpPr>
          <p:spPr bwMode="gray">
            <a:xfrm>
              <a:off x="4832196" y="2279889"/>
              <a:ext cx="394052" cy="273680"/>
            </a:xfrm>
            <a:custGeom>
              <a:avLst/>
              <a:gdLst>
                <a:gd name="T0" fmla="*/ 0 w 266"/>
                <a:gd name="T1" fmla="*/ 31 h 180"/>
                <a:gd name="T2" fmla="*/ 12 w 266"/>
                <a:gd name="T3" fmla="*/ 48 h 180"/>
                <a:gd name="T4" fmla="*/ 26 w 266"/>
                <a:gd name="T5" fmla="*/ 54 h 180"/>
                <a:gd name="T6" fmla="*/ 74 w 266"/>
                <a:gd name="T7" fmla="*/ 56 h 180"/>
                <a:gd name="T8" fmla="*/ 86 w 266"/>
                <a:gd name="T9" fmla="*/ 62 h 180"/>
                <a:gd name="T10" fmla="*/ 115 w 266"/>
                <a:gd name="T11" fmla="*/ 51 h 180"/>
                <a:gd name="T12" fmla="*/ 115 w 266"/>
                <a:gd name="T13" fmla="*/ 59 h 180"/>
                <a:gd name="T14" fmla="*/ 130 w 266"/>
                <a:gd name="T15" fmla="*/ 65 h 180"/>
                <a:gd name="T16" fmla="*/ 118 w 266"/>
                <a:gd name="T17" fmla="*/ 76 h 180"/>
                <a:gd name="T18" fmla="*/ 134 w 266"/>
                <a:gd name="T19" fmla="*/ 70 h 180"/>
                <a:gd name="T20" fmla="*/ 137 w 266"/>
                <a:gd name="T21" fmla="*/ 78 h 180"/>
                <a:gd name="T22" fmla="*/ 147 w 266"/>
                <a:gd name="T23" fmla="*/ 84 h 180"/>
                <a:gd name="T24" fmla="*/ 146 w 266"/>
                <a:gd name="T25" fmla="*/ 98 h 180"/>
                <a:gd name="T26" fmla="*/ 108 w 266"/>
                <a:gd name="T27" fmla="*/ 114 h 180"/>
                <a:gd name="T28" fmla="*/ 114 w 266"/>
                <a:gd name="T29" fmla="*/ 121 h 180"/>
                <a:gd name="T30" fmla="*/ 98 w 266"/>
                <a:gd name="T31" fmla="*/ 126 h 180"/>
                <a:gd name="T32" fmla="*/ 67 w 266"/>
                <a:gd name="T33" fmla="*/ 123 h 180"/>
                <a:gd name="T34" fmla="*/ 44 w 266"/>
                <a:gd name="T35" fmla="*/ 136 h 180"/>
                <a:gd name="T36" fmla="*/ 47 w 266"/>
                <a:gd name="T37" fmla="*/ 143 h 180"/>
                <a:gd name="T38" fmla="*/ 76 w 266"/>
                <a:gd name="T39" fmla="*/ 139 h 180"/>
                <a:gd name="T40" fmla="*/ 106 w 266"/>
                <a:gd name="T41" fmla="*/ 146 h 180"/>
                <a:gd name="T42" fmla="*/ 115 w 266"/>
                <a:gd name="T43" fmla="*/ 151 h 180"/>
                <a:gd name="T44" fmla="*/ 109 w 266"/>
                <a:gd name="T45" fmla="*/ 158 h 180"/>
                <a:gd name="T46" fmla="*/ 118 w 266"/>
                <a:gd name="T47" fmla="*/ 162 h 180"/>
                <a:gd name="T48" fmla="*/ 144 w 266"/>
                <a:gd name="T49" fmla="*/ 175 h 180"/>
                <a:gd name="T50" fmla="*/ 166 w 266"/>
                <a:gd name="T51" fmla="*/ 180 h 180"/>
                <a:gd name="T52" fmla="*/ 169 w 266"/>
                <a:gd name="T53" fmla="*/ 174 h 180"/>
                <a:gd name="T54" fmla="*/ 150 w 266"/>
                <a:gd name="T55" fmla="*/ 157 h 180"/>
                <a:gd name="T56" fmla="*/ 150 w 266"/>
                <a:gd name="T57" fmla="*/ 149 h 180"/>
                <a:gd name="T58" fmla="*/ 179 w 266"/>
                <a:gd name="T59" fmla="*/ 164 h 180"/>
                <a:gd name="T60" fmla="*/ 196 w 266"/>
                <a:gd name="T61" fmla="*/ 164 h 180"/>
                <a:gd name="T62" fmla="*/ 204 w 266"/>
                <a:gd name="T63" fmla="*/ 152 h 180"/>
                <a:gd name="T64" fmla="*/ 198 w 266"/>
                <a:gd name="T65" fmla="*/ 146 h 180"/>
                <a:gd name="T66" fmla="*/ 203 w 266"/>
                <a:gd name="T67" fmla="*/ 139 h 180"/>
                <a:gd name="T68" fmla="*/ 187 w 266"/>
                <a:gd name="T69" fmla="*/ 119 h 180"/>
                <a:gd name="T70" fmla="*/ 197 w 266"/>
                <a:gd name="T71" fmla="*/ 108 h 180"/>
                <a:gd name="T72" fmla="*/ 212 w 266"/>
                <a:gd name="T73" fmla="*/ 119 h 180"/>
                <a:gd name="T74" fmla="*/ 212 w 266"/>
                <a:gd name="T75" fmla="*/ 126 h 180"/>
                <a:gd name="T76" fmla="*/ 223 w 266"/>
                <a:gd name="T77" fmla="*/ 132 h 180"/>
                <a:gd name="T78" fmla="*/ 266 w 266"/>
                <a:gd name="T79" fmla="*/ 105 h 180"/>
                <a:gd name="T80" fmla="*/ 235 w 266"/>
                <a:gd name="T81" fmla="*/ 84 h 180"/>
                <a:gd name="T82" fmla="*/ 217 w 266"/>
                <a:gd name="T83" fmla="*/ 84 h 180"/>
                <a:gd name="T84" fmla="*/ 207 w 266"/>
                <a:gd name="T85" fmla="*/ 78 h 180"/>
                <a:gd name="T86" fmla="*/ 213 w 266"/>
                <a:gd name="T87" fmla="*/ 70 h 180"/>
                <a:gd name="T88" fmla="*/ 231 w 266"/>
                <a:gd name="T89" fmla="*/ 67 h 180"/>
                <a:gd name="T90" fmla="*/ 220 w 266"/>
                <a:gd name="T91" fmla="*/ 62 h 180"/>
                <a:gd name="T92" fmla="*/ 231 w 266"/>
                <a:gd name="T93" fmla="*/ 56 h 180"/>
                <a:gd name="T94" fmla="*/ 203 w 266"/>
                <a:gd name="T95" fmla="*/ 35 h 180"/>
                <a:gd name="T96" fmla="*/ 178 w 266"/>
                <a:gd name="T97" fmla="*/ 31 h 180"/>
                <a:gd name="T98" fmla="*/ 182 w 266"/>
                <a:gd name="T99" fmla="*/ 18 h 180"/>
                <a:gd name="T100" fmla="*/ 147 w 266"/>
                <a:gd name="T101" fmla="*/ 15 h 180"/>
                <a:gd name="T102" fmla="*/ 104 w 266"/>
                <a:gd name="T103" fmla="*/ 25 h 180"/>
                <a:gd name="T104" fmla="*/ 123 w 266"/>
                <a:gd name="T105" fmla="*/ 3 h 180"/>
                <a:gd name="T106" fmla="*/ 105 w 266"/>
                <a:gd name="T107" fmla="*/ 2 h 180"/>
                <a:gd name="T108" fmla="*/ 67 w 266"/>
                <a:gd name="T109" fmla="*/ 12 h 180"/>
                <a:gd name="T110" fmla="*/ 51 w 266"/>
                <a:gd name="T111" fmla="*/ 31 h 180"/>
                <a:gd name="T112" fmla="*/ 45 w 266"/>
                <a:gd name="T113" fmla="*/ 27 h 180"/>
                <a:gd name="T114" fmla="*/ 55 w 266"/>
                <a:gd name="T115" fmla="*/ 15 h 180"/>
                <a:gd name="T116" fmla="*/ 95 w 266"/>
                <a:gd name="T117" fmla="*/ 0 h 180"/>
                <a:gd name="T118" fmla="*/ 64 w 266"/>
                <a:gd name="T119" fmla="*/ 0 h 180"/>
                <a:gd name="T120" fmla="*/ 32 w 266"/>
                <a:gd name="T121" fmla="*/ 11 h 180"/>
                <a:gd name="T122" fmla="*/ 0 w 266"/>
                <a:gd name="T123" fmla="*/ 3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80">
                  <a:moveTo>
                    <a:pt x="0" y="31"/>
                  </a:moveTo>
                  <a:lnTo>
                    <a:pt x="12" y="48"/>
                  </a:lnTo>
                  <a:lnTo>
                    <a:pt x="26" y="54"/>
                  </a:lnTo>
                  <a:lnTo>
                    <a:pt x="74" y="56"/>
                  </a:lnTo>
                  <a:lnTo>
                    <a:pt x="86" y="62"/>
                  </a:lnTo>
                  <a:lnTo>
                    <a:pt x="115" y="51"/>
                  </a:lnTo>
                  <a:lnTo>
                    <a:pt x="115" y="59"/>
                  </a:lnTo>
                  <a:lnTo>
                    <a:pt x="130" y="65"/>
                  </a:lnTo>
                  <a:lnTo>
                    <a:pt x="118" y="76"/>
                  </a:lnTo>
                  <a:lnTo>
                    <a:pt x="134" y="70"/>
                  </a:lnTo>
                  <a:lnTo>
                    <a:pt x="137" y="78"/>
                  </a:lnTo>
                  <a:lnTo>
                    <a:pt x="147" y="84"/>
                  </a:lnTo>
                  <a:lnTo>
                    <a:pt x="146" y="98"/>
                  </a:lnTo>
                  <a:lnTo>
                    <a:pt x="108" y="114"/>
                  </a:lnTo>
                  <a:lnTo>
                    <a:pt x="114" y="121"/>
                  </a:lnTo>
                  <a:lnTo>
                    <a:pt x="98" y="126"/>
                  </a:lnTo>
                  <a:lnTo>
                    <a:pt x="67" y="123"/>
                  </a:lnTo>
                  <a:lnTo>
                    <a:pt x="44" y="136"/>
                  </a:lnTo>
                  <a:lnTo>
                    <a:pt x="47" y="143"/>
                  </a:lnTo>
                  <a:lnTo>
                    <a:pt x="76" y="139"/>
                  </a:lnTo>
                  <a:lnTo>
                    <a:pt x="106" y="146"/>
                  </a:lnTo>
                  <a:lnTo>
                    <a:pt x="115" y="151"/>
                  </a:lnTo>
                  <a:lnTo>
                    <a:pt x="109" y="158"/>
                  </a:lnTo>
                  <a:lnTo>
                    <a:pt x="118" y="162"/>
                  </a:lnTo>
                  <a:lnTo>
                    <a:pt x="144" y="175"/>
                  </a:lnTo>
                  <a:lnTo>
                    <a:pt x="166" y="180"/>
                  </a:lnTo>
                  <a:lnTo>
                    <a:pt x="169" y="174"/>
                  </a:lnTo>
                  <a:lnTo>
                    <a:pt x="150" y="157"/>
                  </a:lnTo>
                  <a:lnTo>
                    <a:pt x="150" y="149"/>
                  </a:lnTo>
                  <a:lnTo>
                    <a:pt x="179" y="164"/>
                  </a:lnTo>
                  <a:lnTo>
                    <a:pt x="196" y="164"/>
                  </a:lnTo>
                  <a:lnTo>
                    <a:pt x="204" y="152"/>
                  </a:lnTo>
                  <a:lnTo>
                    <a:pt x="198" y="146"/>
                  </a:lnTo>
                  <a:lnTo>
                    <a:pt x="203" y="139"/>
                  </a:lnTo>
                  <a:lnTo>
                    <a:pt x="187" y="119"/>
                  </a:lnTo>
                  <a:lnTo>
                    <a:pt x="197" y="108"/>
                  </a:lnTo>
                  <a:lnTo>
                    <a:pt x="212" y="119"/>
                  </a:lnTo>
                  <a:lnTo>
                    <a:pt x="212" y="126"/>
                  </a:lnTo>
                  <a:lnTo>
                    <a:pt x="223" y="132"/>
                  </a:lnTo>
                  <a:lnTo>
                    <a:pt x="266" y="105"/>
                  </a:lnTo>
                  <a:lnTo>
                    <a:pt x="235" y="84"/>
                  </a:lnTo>
                  <a:lnTo>
                    <a:pt x="217" y="84"/>
                  </a:lnTo>
                  <a:lnTo>
                    <a:pt x="207" y="78"/>
                  </a:lnTo>
                  <a:lnTo>
                    <a:pt x="213" y="70"/>
                  </a:lnTo>
                  <a:lnTo>
                    <a:pt x="231" y="67"/>
                  </a:lnTo>
                  <a:lnTo>
                    <a:pt x="220" y="62"/>
                  </a:lnTo>
                  <a:lnTo>
                    <a:pt x="231" y="56"/>
                  </a:lnTo>
                  <a:lnTo>
                    <a:pt x="203" y="35"/>
                  </a:lnTo>
                  <a:lnTo>
                    <a:pt x="178" y="31"/>
                  </a:lnTo>
                  <a:lnTo>
                    <a:pt x="182" y="18"/>
                  </a:lnTo>
                  <a:lnTo>
                    <a:pt x="147" y="15"/>
                  </a:lnTo>
                  <a:lnTo>
                    <a:pt x="104" y="25"/>
                  </a:lnTo>
                  <a:lnTo>
                    <a:pt x="123" y="3"/>
                  </a:lnTo>
                  <a:lnTo>
                    <a:pt x="105" y="2"/>
                  </a:lnTo>
                  <a:lnTo>
                    <a:pt x="67" y="12"/>
                  </a:lnTo>
                  <a:lnTo>
                    <a:pt x="51" y="31"/>
                  </a:lnTo>
                  <a:lnTo>
                    <a:pt x="45" y="27"/>
                  </a:lnTo>
                  <a:lnTo>
                    <a:pt x="55" y="15"/>
                  </a:lnTo>
                  <a:lnTo>
                    <a:pt x="95" y="0"/>
                  </a:lnTo>
                  <a:lnTo>
                    <a:pt x="64" y="0"/>
                  </a:lnTo>
                  <a:lnTo>
                    <a:pt x="32" y="11"/>
                  </a:lnTo>
                  <a:lnTo>
                    <a:pt x="0" y="3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05" name="Freeform 7538"/>
            <p:cNvSpPr>
              <a:spLocks/>
            </p:cNvSpPr>
            <p:nvPr/>
          </p:nvSpPr>
          <p:spPr bwMode="gray">
            <a:xfrm>
              <a:off x="5011444" y="2282931"/>
              <a:ext cx="71107" cy="19765"/>
            </a:xfrm>
            <a:custGeom>
              <a:avLst/>
              <a:gdLst>
                <a:gd name="T0" fmla="*/ 10 w 48"/>
                <a:gd name="T1" fmla="*/ 0 h 13"/>
                <a:gd name="T2" fmla="*/ 0 w 48"/>
                <a:gd name="T3" fmla="*/ 10 h 13"/>
                <a:gd name="T4" fmla="*/ 13 w 48"/>
                <a:gd name="T5" fmla="*/ 13 h 13"/>
                <a:gd name="T6" fmla="*/ 42 w 48"/>
                <a:gd name="T7" fmla="*/ 13 h 13"/>
                <a:gd name="T8" fmla="*/ 48 w 48"/>
                <a:gd name="T9" fmla="*/ 1 h 13"/>
                <a:gd name="T10" fmla="*/ 10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10" y="0"/>
                  </a:moveTo>
                  <a:lnTo>
                    <a:pt x="0" y="10"/>
                  </a:lnTo>
                  <a:lnTo>
                    <a:pt x="13" y="13"/>
                  </a:lnTo>
                  <a:lnTo>
                    <a:pt x="42" y="13"/>
                  </a:lnTo>
                  <a:lnTo>
                    <a:pt x="48" y="1"/>
                  </a:lnTo>
                  <a:lnTo>
                    <a:pt x="1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06" name="Freeform 7539"/>
            <p:cNvSpPr>
              <a:spLocks/>
            </p:cNvSpPr>
            <p:nvPr/>
          </p:nvSpPr>
          <p:spPr bwMode="gray">
            <a:xfrm>
              <a:off x="5011444" y="2282931"/>
              <a:ext cx="71107" cy="19765"/>
            </a:xfrm>
            <a:custGeom>
              <a:avLst/>
              <a:gdLst>
                <a:gd name="T0" fmla="*/ 10 w 48"/>
                <a:gd name="T1" fmla="*/ 0 h 13"/>
                <a:gd name="T2" fmla="*/ 0 w 48"/>
                <a:gd name="T3" fmla="*/ 10 h 13"/>
                <a:gd name="T4" fmla="*/ 13 w 48"/>
                <a:gd name="T5" fmla="*/ 13 h 13"/>
                <a:gd name="T6" fmla="*/ 42 w 48"/>
                <a:gd name="T7" fmla="*/ 13 h 13"/>
                <a:gd name="T8" fmla="*/ 48 w 48"/>
                <a:gd name="T9" fmla="*/ 1 h 13"/>
                <a:gd name="T10" fmla="*/ 10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10" y="0"/>
                  </a:moveTo>
                  <a:lnTo>
                    <a:pt x="0" y="10"/>
                  </a:lnTo>
                  <a:lnTo>
                    <a:pt x="13" y="13"/>
                  </a:lnTo>
                  <a:lnTo>
                    <a:pt x="42" y="13"/>
                  </a:lnTo>
                  <a:lnTo>
                    <a:pt x="48" y="1"/>
                  </a:lnTo>
                  <a:lnTo>
                    <a:pt x="1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07" name="Freeform 7540"/>
            <p:cNvSpPr>
              <a:spLocks/>
            </p:cNvSpPr>
            <p:nvPr/>
          </p:nvSpPr>
          <p:spPr bwMode="gray">
            <a:xfrm>
              <a:off x="4802567" y="2244919"/>
              <a:ext cx="47405" cy="18245"/>
            </a:xfrm>
            <a:custGeom>
              <a:avLst/>
              <a:gdLst>
                <a:gd name="T0" fmla="*/ 0 w 32"/>
                <a:gd name="T1" fmla="*/ 7 h 12"/>
                <a:gd name="T2" fmla="*/ 24 w 32"/>
                <a:gd name="T3" fmla="*/ 12 h 12"/>
                <a:gd name="T4" fmla="*/ 32 w 32"/>
                <a:gd name="T5" fmla="*/ 4 h 12"/>
                <a:gd name="T6" fmla="*/ 30 w 32"/>
                <a:gd name="T7" fmla="*/ 0 h 12"/>
                <a:gd name="T8" fmla="*/ 18 w 32"/>
                <a:gd name="T9" fmla="*/ 0 h 12"/>
                <a:gd name="T10" fmla="*/ 0 w 32"/>
                <a:gd name="T11" fmla="*/ 7 h 12"/>
              </a:gdLst>
              <a:ahLst/>
              <a:cxnLst>
                <a:cxn ang="0">
                  <a:pos x="T0" y="T1"/>
                </a:cxn>
                <a:cxn ang="0">
                  <a:pos x="T2" y="T3"/>
                </a:cxn>
                <a:cxn ang="0">
                  <a:pos x="T4" y="T5"/>
                </a:cxn>
                <a:cxn ang="0">
                  <a:pos x="T6" y="T7"/>
                </a:cxn>
                <a:cxn ang="0">
                  <a:pos x="T8" y="T9"/>
                </a:cxn>
                <a:cxn ang="0">
                  <a:pos x="T10" y="T11"/>
                </a:cxn>
              </a:cxnLst>
              <a:rect l="0" t="0" r="r" b="b"/>
              <a:pathLst>
                <a:path w="32" h="12">
                  <a:moveTo>
                    <a:pt x="0" y="7"/>
                  </a:moveTo>
                  <a:lnTo>
                    <a:pt x="24" y="12"/>
                  </a:lnTo>
                  <a:lnTo>
                    <a:pt x="32" y="4"/>
                  </a:lnTo>
                  <a:lnTo>
                    <a:pt x="30" y="0"/>
                  </a:lnTo>
                  <a:lnTo>
                    <a:pt x="18" y="0"/>
                  </a:lnTo>
                  <a:lnTo>
                    <a:pt x="0" y="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08" name="Freeform 7541"/>
            <p:cNvSpPr>
              <a:spLocks/>
            </p:cNvSpPr>
            <p:nvPr/>
          </p:nvSpPr>
          <p:spPr bwMode="gray">
            <a:xfrm>
              <a:off x="4802567" y="2244919"/>
              <a:ext cx="47405" cy="18245"/>
            </a:xfrm>
            <a:custGeom>
              <a:avLst/>
              <a:gdLst>
                <a:gd name="T0" fmla="*/ 0 w 32"/>
                <a:gd name="T1" fmla="*/ 7 h 12"/>
                <a:gd name="T2" fmla="*/ 24 w 32"/>
                <a:gd name="T3" fmla="*/ 12 h 12"/>
                <a:gd name="T4" fmla="*/ 32 w 32"/>
                <a:gd name="T5" fmla="*/ 4 h 12"/>
                <a:gd name="T6" fmla="*/ 30 w 32"/>
                <a:gd name="T7" fmla="*/ 0 h 12"/>
                <a:gd name="T8" fmla="*/ 18 w 32"/>
                <a:gd name="T9" fmla="*/ 0 h 12"/>
                <a:gd name="T10" fmla="*/ 0 w 32"/>
                <a:gd name="T11" fmla="*/ 7 h 12"/>
              </a:gdLst>
              <a:ahLst/>
              <a:cxnLst>
                <a:cxn ang="0">
                  <a:pos x="T0" y="T1"/>
                </a:cxn>
                <a:cxn ang="0">
                  <a:pos x="T2" y="T3"/>
                </a:cxn>
                <a:cxn ang="0">
                  <a:pos x="T4" y="T5"/>
                </a:cxn>
                <a:cxn ang="0">
                  <a:pos x="T6" y="T7"/>
                </a:cxn>
                <a:cxn ang="0">
                  <a:pos x="T8" y="T9"/>
                </a:cxn>
                <a:cxn ang="0">
                  <a:pos x="T10" y="T11"/>
                </a:cxn>
              </a:cxnLst>
              <a:rect l="0" t="0" r="r" b="b"/>
              <a:pathLst>
                <a:path w="32" h="12">
                  <a:moveTo>
                    <a:pt x="0" y="7"/>
                  </a:moveTo>
                  <a:lnTo>
                    <a:pt x="24" y="12"/>
                  </a:lnTo>
                  <a:lnTo>
                    <a:pt x="32" y="4"/>
                  </a:lnTo>
                  <a:lnTo>
                    <a:pt x="30" y="0"/>
                  </a:lnTo>
                  <a:lnTo>
                    <a:pt x="18" y="0"/>
                  </a:lnTo>
                  <a:lnTo>
                    <a:pt x="0" y="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09" name="Freeform 7542"/>
            <p:cNvSpPr>
              <a:spLocks/>
            </p:cNvSpPr>
            <p:nvPr/>
          </p:nvSpPr>
          <p:spPr bwMode="gray">
            <a:xfrm>
              <a:off x="4849973" y="2216031"/>
              <a:ext cx="223692" cy="53216"/>
            </a:xfrm>
            <a:custGeom>
              <a:avLst/>
              <a:gdLst>
                <a:gd name="T0" fmla="*/ 5 w 151"/>
                <a:gd name="T1" fmla="*/ 0 h 35"/>
                <a:gd name="T2" fmla="*/ 0 w 151"/>
                <a:gd name="T3" fmla="*/ 4 h 35"/>
                <a:gd name="T4" fmla="*/ 4 w 151"/>
                <a:gd name="T5" fmla="*/ 10 h 35"/>
                <a:gd name="T6" fmla="*/ 32 w 151"/>
                <a:gd name="T7" fmla="*/ 12 h 35"/>
                <a:gd name="T8" fmla="*/ 13 w 151"/>
                <a:gd name="T9" fmla="*/ 31 h 35"/>
                <a:gd name="T10" fmla="*/ 30 w 151"/>
                <a:gd name="T11" fmla="*/ 34 h 35"/>
                <a:gd name="T12" fmla="*/ 83 w 151"/>
                <a:gd name="T13" fmla="*/ 35 h 35"/>
                <a:gd name="T14" fmla="*/ 100 w 151"/>
                <a:gd name="T15" fmla="*/ 31 h 35"/>
                <a:gd name="T16" fmla="*/ 112 w 151"/>
                <a:gd name="T17" fmla="*/ 34 h 35"/>
                <a:gd name="T18" fmla="*/ 132 w 151"/>
                <a:gd name="T19" fmla="*/ 31 h 35"/>
                <a:gd name="T20" fmla="*/ 151 w 151"/>
                <a:gd name="T21" fmla="*/ 19 h 35"/>
                <a:gd name="T22" fmla="*/ 61 w 151"/>
                <a:gd name="T23" fmla="*/ 18 h 35"/>
                <a:gd name="T24" fmla="*/ 51 w 151"/>
                <a:gd name="T25" fmla="*/ 13 h 35"/>
                <a:gd name="T26" fmla="*/ 58 w 151"/>
                <a:gd name="T27" fmla="*/ 10 h 35"/>
                <a:gd name="T28" fmla="*/ 51 w 151"/>
                <a:gd name="T29" fmla="*/ 4 h 35"/>
                <a:gd name="T30" fmla="*/ 5 w 151"/>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35">
                  <a:moveTo>
                    <a:pt x="5" y="0"/>
                  </a:moveTo>
                  <a:lnTo>
                    <a:pt x="0" y="4"/>
                  </a:lnTo>
                  <a:lnTo>
                    <a:pt x="4" y="10"/>
                  </a:lnTo>
                  <a:lnTo>
                    <a:pt x="32" y="12"/>
                  </a:lnTo>
                  <a:lnTo>
                    <a:pt x="13" y="31"/>
                  </a:lnTo>
                  <a:lnTo>
                    <a:pt x="30" y="34"/>
                  </a:lnTo>
                  <a:lnTo>
                    <a:pt x="83" y="35"/>
                  </a:lnTo>
                  <a:lnTo>
                    <a:pt x="100" y="31"/>
                  </a:lnTo>
                  <a:lnTo>
                    <a:pt x="112" y="34"/>
                  </a:lnTo>
                  <a:lnTo>
                    <a:pt x="132" y="31"/>
                  </a:lnTo>
                  <a:lnTo>
                    <a:pt x="151" y="19"/>
                  </a:lnTo>
                  <a:lnTo>
                    <a:pt x="61" y="18"/>
                  </a:lnTo>
                  <a:lnTo>
                    <a:pt x="51" y="13"/>
                  </a:lnTo>
                  <a:lnTo>
                    <a:pt x="58" y="10"/>
                  </a:lnTo>
                  <a:lnTo>
                    <a:pt x="51" y="4"/>
                  </a:lnTo>
                  <a:lnTo>
                    <a:pt x="5"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10" name="Freeform 7543"/>
            <p:cNvSpPr>
              <a:spLocks/>
            </p:cNvSpPr>
            <p:nvPr/>
          </p:nvSpPr>
          <p:spPr bwMode="gray">
            <a:xfrm>
              <a:off x="4849973" y="2216031"/>
              <a:ext cx="223692" cy="53216"/>
            </a:xfrm>
            <a:custGeom>
              <a:avLst/>
              <a:gdLst>
                <a:gd name="T0" fmla="*/ 5 w 151"/>
                <a:gd name="T1" fmla="*/ 0 h 35"/>
                <a:gd name="T2" fmla="*/ 0 w 151"/>
                <a:gd name="T3" fmla="*/ 4 h 35"/>
                <a:gd name="T4" fmla="*/ 4 w 151"/>
                <a:gd name="T5" fmla="*/ 10 h 35"/>
                <a:gd name="T6" fmla="*/ 32 w 151"/>
                <a:gd name="T7" fmla="*/ 12 h 35"/>
                <a:gd name="T8" fmla="*/ 13 w 151"/>
                <a:gd name="T9" fmla="*/ 31 h 35"/>
                <a:gd name="T10" fmla="*/ 30 w 151"/>
                <a:gd name="T11" fmla="*/ 34 h 35"/>
                <a:gd name="T12" fmla="*/ 83 w 151"/>
                <a:gd name="T13" fmla="*/ 35 h 35"/>
                <a:gd name="T14" fmla="*/ 100 w 151"/>
                <a:gd name="T15" fmla="*/ 31 h 35"/>
                <a:gd name="T16" fmla="*/ 112 w 151"/>
                <a:gd name="T17" fmla="*/ 34 h 35"/>
                <a:gd name="T18" fmla="*/ 132 w 151"/>
                <a:gd name="T19" fmla="*/ 31 h 35"/>
                <a:gd name="T20" fmla="*/ 151 w 151"/>
                <a:gd name="T21" fmla="*/ 19 h 35"/>
                <a:gd name="T22" fmla="*/ 61 w 151"/>
                <a:gd name="T23" fmla="*/ 18 h 35"/>
                <a:gd name="T24" fmla="*/ 51 w 151"/>
                <a:gd name="T25" fmla="*/ 13 h 35"/>
                <a:gd name="T26" fmla="*/ 58 w 151"/>
                <a:gd name="T27" fmla="*/ 10 h 35"/>
                <a:gd name="T28" fmla="*/ 51 w 151"/>
                <a:gd name="T29" fmla="*/ 4 h 35"/>
                <a:gd name="T30" fmla="*/ 5 w 151"/>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35">
                  <a:moveTo>
                    <a:pt x="5" y="0"/>
                  </a:moveTo>
                  <a:lnTo>
                    <a:pt x="0" y="4"/>
                  </a:lnTo>
                  <a:lnTo>
                    <a:pt x="4" y="10"/>
                  </a:lnTo>
                  <a:lnTo>
                    <a:pt x="32" y="12"/>
                  </a:lnTo>
                  <a:lnTo>
                    <a:pt x="13" y="31"/>
                  </a:lnTo>
                  <a:lnTo>
                    <a:pt x="30" y="34"/>
                  </a:lnTo>
                  <a:lnTo>
                    <a:pt x="83" y="35"/>
                  </a:lnTo>
                  <a:lnTo>
                    <a:pt x="100" y="31"/>
                  </a:lnTo>
                  <a:lnTo>
                    <a:pt x="112" y="34"/>
                  </a:lnTo>
                  <a:lnTo>
                    <a:pt x="132" y="31"/>
                  </a:lnTo>
                  <a:lnTo>
                    <a:pt x="151" y="19"/>
                  </a:lnTo>
                  <a:lnTo>
                    <a:pt x="61" y="18"/>
                  </a:lnTo>
                  <a:lnTo>
                    <a:pt x="51" y="13"/>
                  </a:lnTo>
                  <a:lnTo>
                    <a:pt x="58" y="10"/>
                  </a:lnTo>
                  <a:lnTo>
                    <a:pt x="51" y="4"/>
                  </a:lnTo>
                  <a:lnTo>
                    <a:pt x="5"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11" name="Freeform 7544"/>
            <p:cNvSpPr>
              <a:spLocks/>
            </p:cNvSpPr>
            <p:nvPr/>
          </p:nvSpPr>
          <p:spPr bwMode="gray">
            <a:xfrm>
              <a:off x="4937375" y="2135447"/>
              <a:ext cx="136288" cy="57777"/>
            </a:xfrm>
            <a:custGeom>
              <a:avLst/>
              <a:gdLst>
                <a:gd name="T0" fmla="*/ 11 w 92"/>
                <a:gd name="T1" fmla="*/ 15 h 38"/>
                <a:gd name="T2" fmla="*/ 17 w 92"/>
                <a:gd name="T3" fmla="*/ 22 h 38"/>
                <a:gd name="T4" fmla="*/ 0 w 92"/>
                <a:gd name="T5" fmla="*/ 33 h 38"/>
                <a:gd name="T6" fmla="*/ 8 w 92"/>
                <a:gd name="T7" fmla="*/ 38 h 38"/>
                <a:gd name="T8" fmla="*/ 37 w 92"/>
                <a:gd name="T9" fmla="*/ 38 h 38"/>
                <a:gd name="T10" fmla="*/ 92 w 92"/>
                <a:gd name="T11" fmla="*/ 19 h 38"/>
                <a:gd name="T12" fmla="*/ 76 w 92"/>
                <a:gd name="T13" fmla="*/ 17 h 38"/>
                <a:gd name="T14" fmla="*/ 89 w 92"/>
                <a:gd name="T15" fmla="*/ 12 h 38"/>
                <a:gd name="T16" fmla="*/ 65 w 92"/>
                <a:gd name="T17" fmla="*/ 8 h 38"/>
                <a:gd name="T18" fmla="*/ 60 w 92"/>
                <a:gd name="T19" fmla="*/ 0 h 38"/>
                <a:gd name="T20" fmla="*/ 47 w 92"/>
                <a:gd name="T21" fmla="*/ 0 h 38"/>
                <a:gd name="T22" fmla="*/ 11 w 92"/>
                <a:gd name="T23"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38">
                  <a:moveTo>
                    <a:pt x="11" y="15"/>
                  </a:moveTo>
                  <a:lnTo>
                    <a:pt x="17" y="22"/>
                  </a:lnTo>
                  <a:lnTo>
                    <a:pt x="0" y="33"/>
                  </a:lnTo>
                  <a:lnTo>
                    <a:pt x="8" y="38"/>
                  </a:lnTo>
                  <a:lnTo>
                    <a:pt x="37" y="38"/>
                  </a:lnTo>
                  <a:lnTo>
                    <a:pt x="92" y="19"/>
                  </a:lnTo>
                  <a:lnTo>
                    <a:pt x="76" y="17"/>
                  </a:lnTo>
                  <a:lnTo>
                    <a:pt x="89" y="12"/>
                  </a:lnTo>
                  <a:lnTo>
                    <a:pt x="65" y="8"/>
                  </a:lnTo>
                  <a:lnTo>
                    <a:pt x="60" y="0"/>
                  </a:lnTo>
                  <a:lnTo>
                    <a:pt x="47" y="0"/>
                  </a:lnTo>
                  <a:lnTo>
                    <a:pt x="11" y="1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12" name="Freeform 7545"/>
            <p:cNvSpPr>
              <a:spLocks/>
            </p:cNvSpPr>
            <p:nvPr/>
          </p:nvSpPr>
          <p:spPr bwMode="gray">
            <a:xfrm>
              <a:off x="4937375" y="2135447"/>
              <a:ext cx="136288" cy="57777"/>
            </a:xfrm>
            <a:custGeom>
              <a:avLst/>
              <a:gdLst>
                <a:gd name="T0" fmla="*/ 11 w 92"/>
                <a:gd name="T1" fmla="*/ 15 h 38"/>
                <a:gd name="T2" fmla="*/ 17 w 92"/>
                <a:gd name="T3" fmla="*/ 22 h 38"/>
                <a:gd name="T4" fmla="*/ 0 w 92"/>
                <a:gd name="T5" fmla="*/ 33 h 38"/>
                <a:gd name="T6" fmla="*/ 8 w 92"/>
                <a:gd name="T7" fmla="*/ 38 h 38"/>
                <a:gd name="T8" fmla="*/ 37 w 92"/>
                <a:gd name="T9" fmla="*/ 38 h 38"/>
                <a:gd name="T10" fmla="*/ 92 w 92"/>
                <a:gd name="T11" fmla="*/ 19 h 38"/>
                <a:gd name="T12" fmla="*/ 76 w 92"/>
                <a:gd name="T13" fmla="*/ 17 h 38"/>
                <a:gd name="T14" fmla="*/ 89 w 92"/>
                <a:gd name="T15" fmla="*/ 12 h 38"/>
                <a:gd name="T16" fmla="*/ 65 w 92"/>
                <a:gd name="T17" fmla="*/ 8 h 38"/>
                <a:gd name="T18" fmla="*/ 60 w 92"/>
                <a:gd name="T19" fmla="*/ 0 h 38"/>
                <a:gd name="T20" fmla="*/ 47 w 92"/>
                <a:gd name="T21" fmla="*/ 0 h 38"/>
                <a:gd name="T22" fmla="*/ 11 w 92"/>
                <a:gd name="T23"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38">
                  <a:moveTo>
                    <a:pt x="11" y="15"/>
                  </a:moveTo>
                  <a:lnTo>
                    <a:pt x="17" y="22"/>
                  </a:lnTo>
                  <a:lnTo>
                    <a:pt x="0" y="33"/>
                  </a:lnTo>
                  <a:lnTo>
                    <a:pt x="8" y="38"/>
                  </a:lnTo>
                  <a:lnTo>
                    <a:pt x="37" y="38"/>
                  </a:lnTo>
                  <a:lnTo>
                    <a:pt x="92" y="19"/>
                  </a:lnTo>
                  <a:lnTo>
                    <a:pt x="76" y="17"/>
                  </a:lnTo>
                  <a:lnTo>
                    <a:pt x="89" y="12"/>
                  </a:lnTo>
                  <a:lnTo>
                    <a:pt x="65" y="8"/>
                  </a:lnTo>
                  <a:lnTo>
                    <a:pt x="60" y="0"/>
                  </a:lnTo>
                  <a:lnTo>
                    <a:pt x="47" y="0"/>
                  </a:lnTo>
                  <a:lnTo>
                    <a:pt x="11" y="1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13" name="Freeform 7546"/>
            <p:cNvSpPr>
              <a:spLocks/>
            </p:cNvSpPr>
            <p:nvPr/>
          </p:nvSpPr>
          <p:spPr bwMode="gray">
            <a:xfrm>
              <a:off x="4944782" y="2105039"/>
              <a:ext cx="533303" cy="126196"/>
            </a:xfrm>
            <a:custGeom>
              <a:avLst/>
              <a:gdLst>
                <a:gd name="T0" fmla="*/ 74 w 360"/>
                <a:gd name="T1" fmla="*/ 18 h 83"/>
                <a:gd name="T2" fmla="*/ 71 w 360"/>
                <a:gd name="T3" fmla="*/ 23 h 83"/>
                <a:gd name="T4" fmla="*/ 82 w 360"/>
                <a:gd name="T5" fmla="*/ 28 h 83"/>
                <a:gd name="T6" fmla="*/ 102 w 360"/>
                <a:gd name="T7" fmla="*/ 31 h 83"/>
                <a:gd name="T8" fmla="*/ 84 w 360"/>
                <a:gd name="T9" fmla="*/ 37 h 83"/>
                <a:gd name="T10" fmla="*/ 96 w 360"/>
                <a:gd name="T11" fmla="*/ 38 h 83"/>
                <a:gd name="T12" fmla="*/ 87 w 360"/>
                <a:gd name="T13" fmla="*/ 48 h 83"/>
                <a:gd name="T14" fmla="*/ 47 w 360"/>
                <a:gd name="T15" fmla="*/ 58 h 83"/>
                <a:gd name="T16" fmla="*/ 63 w 360"/>
                <a:gd name="T17" fmla="*/ 60 h 83"/>
                <a:gd name="T18" fmla="*/ 39 w 360"/>
                <a:gd name="T19" fmla="*/ 63 h 83"/>
                <a:gd name="T20" fmla="*/ 32 w 360"/>
                <a:gd name="T21" fmla="*/ 67 h 83"/>
                <a:gd name="T22" fmla="*/ 39 w 360"/>
                <a:gd name="T23" fmla="*/ 70 h 83"/>
                <a:gd name="T24" fmla="*/ 7 w 360"/>
                <a:gd name="T25" fmla="*/ 76 h 83"/>
                <a:gd name="T26" fmla="*/ 0 w 360"/>
                <a:gd name="T27" fmla="*/ 80 h 83"/>
                <a:gd name="T28" fmla="*/ 83 w 360"/>
                <a:gd name="T29" fmla="*/ 79 h 83"/>
                <a:gd name="T30" fmla="*/ 84 w 360"/>
                <a:gd name="T31" fmla="*/ 83 h 83"/>
                <a:gd name="T32" fmla="*/ 127 w 360"/>
                <a:gd name="T33" fmla="*/ 76 h 83"/>
                <a:gd name="T34" fmla="*/ 118 w 360"/>
                <a:gd name="T35" fmla="*/ 70 h 83"/>
                <a:gd name="T36" fmla="*/ 138 w 360"/>
                <a:gd name="T37" fmla="*/ 64 h 83"/>
                <a:gd name="T38" fmla="*/ 138 w 360"/>
                <a:gd name="T39" fmla="*/ 60 h 83"/>
                <a:gd name="T40" fmla="*/ 163 w 360"/>
                <a:gd name="T41" fmla="*/ 60 h 83"/>
                <a:gd name="T42" fmla="*/ 203 w 360"/>
                <a:gd name="T43" fmla="*/ 41 h 83"/>
                <a:gd name="T44" fmla="*/ 360 w 360"/>
                <a:gd name="T45" fmla="*/ 7 h 83"/>
                <a:gd name="T46" fmla="*/ 289 w 360"/>
                <a:gd name="T47" fmla="*/ 0 h 83"/>
                <a:gd name="T48" fmla="*/ 225 w 360"/>
                <a:gd name="T49" fmla="*/ 0 h 83"/>
                <a:gd name="T50" fmla="*/ 74 w 360"/>
                <a:gd name="T51" fmla="*/ 1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0" h="83">
                  <a:moveTo>
                    <a:pt x="74" y="18"/>
                  </a:moveTo>
                  <a:lnTo>
                    <a:pt x="71" y="23"/>
                  </a:lnTo>
                  <a:lnTo>
                    <a:pt x="82" y="28"/>
                  </a:lnTo>
                  <a:lnTo>
                    <a:pt x="102" y="31"/>
                  </a:lnTo>
                  <a:lnTo>
                    <a:pt x="84" y="37"/>
                  </a:lnTo>
                  <a:lnTo>
                    <a:pt x="96" y="38"/>
                  </a:lnTo>
                  <a:lnTo>
                    <a:pt x="87" y="48"/>
                  </a:lnTo>
                  <a:lnTo>
                    <a:pt x="47" y="58"/>
                  </a:lnTo>
                  <a:lnTo>
                    <a:pt x="63" y="60"/>
                  </a:lnTo>
                  <a:lnTo>
                    <a:pt x="39" y="63"/>
                  </a:lnTo>
                  <a:lnTo>
                    <a:pt x="32" y="67"/>
                  </a:lnTo>
                  <a:lnTo>
                    <a:pt x="39" y="70"/>
                  </a:lnTo>
                  <a:lnTo>
                    <a:pt x="7" y="76"/>
                  </a:lnTo>
                  <a:lnTo>
                    <a:pt x="0" y="80"/>
                  </a:lnTo>
                  <a:lnTo>
                    <a:pt x="83" y="79"/>
                  </a:lnTo>
                  <a:lnTo>
                    <a:pt x="84" y="83"/>
                  </a:lnTo>
                  <a:lnTo>
                    <a:pt x="127" y="76"/>
                  </a:lnTo>
                  <a:lnTo>
                    <a:pt x="118" y="70"/>
                  </a:lnTo>
                  <a:lnTo>
                    <a:pt x="138" y="64"/>
                  </a:lnTo>
                  <a:lnTo>
                    <a:pt x="138" y="60"/>
                  </a:lnTo>
                  <a:lnTo>
                    <a:pt x="163" y="60"/>
                  </a:lnTo>
                  <a:lnTo>
                    <a:pt x="203" y="41"/>
                  </a:lnTo>
                  <a:lnTo>
                    <a:pt x="360" y="7"/>
                  </a:lnTo>
                  <a:lnTo>
                    <a:pt x="289" y="0"/>
                  </a:lnTo>
                  <a:lnTo>
                    <a:pt x="225" y="0"/>
                  </a:lnTo>
                  <a:lnTo>
                    <a:pt x="74" y="1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14" name="Freeform 7547"/>
            <p:cNvSpPr>
              <a:spLocks/>
            </p:cNvSpPr>
            <p:nvPr/>
          </p:nvSpPr>
          <p:spPr bwMode="gray">
            <a:xfrm>
              <a:off x="4944782" y="2105039"/>
              <a:ext cx="533303" cy="126196"/>
            </a:xfrm>
            <a:custGeom>
              <a:avLst/>
              <a:gdLst>
                <a:gd name="T0" fmla="*/ 74 w 360"/>
                <a:gd name="T1" fmla="*/ 18 h 83"/>
                <a:gd name="T2" fmla="*/ 71 w 360"/>
                <a:gd name="T3" fmla="*/ 23 h 83"/>
                <a:gd name="T4" fmla="*/ 82 w 360"/>
                <a:gd name="T5" fmla="*/ 28 h 83"/>
                <a:gd name="T6" fmla="*/ 102 w 360"/>
                <a:gd name="T7" fmla="*/ 31 h 83"/>
                <a:gd name="T8" fmla="*/ 84 w 360"/>
                <a:gd name="T9" fmla="*/ 37 h 83"/>
                <a:gd name="T10" fmla="*/ 96 w 360"/>
                <a:gd name="T11" fmla="*/ 38 h 83"/>
                <a:gd name="T12" fmla="*/ 87 w 360"/>
                <a:gd name="T13" fmla="*/ 48 h 83"/>
                <a:gd name="T14" fmla="*/ 47 w 360"/>
                <a:gd name="T15" fmla="*/ 58 h 83"/>
                <a:gd name="T16" fmla="*/ 63 w 360"/>
                <a:gd name="T17" fmla="*/ 60 h 83"/>
                <a:gd name="T18" fmla="*/ 39 w 360"/>
                <a:gd name="T19" fmla="*/ 63 h 83"/>
                <a:gd name="T20" fmla="*/ 32 w 360"/>
                <a:gd name="T21" fmla="*/ 67 h 83"/>
                <a:gd name="T22" fmla="*/ 39 w 360"/>
                <a:gd name="T23" fmla="*/ 70 h 83"/>
                <a:gd name="T24" fmla="*/ 7 w 360"/>
                <a:gd name="T25" fmla="*/ 76 h 83"/>
                <a:gd name="T26" fmla="*/ 0 w 360"/>
                <a:gd name="T27" fmla="*/ 80 h 83"/>
                <a:gd name="T28" fmla="*/ 83 w 360"/>
                <a:gd name="T29" fmla="*/ 79 h 83"/>
                <a:gd name="T30" fmla="*/ 84 w 360"/>
                <a:gd name="T31" fmla="*/ 83 h 83"/>
                <a:gd name="T32" fmla="*/ 127 w 360"/>
                <a:gd name="T33" fmla="*/ 76 h 83"/>
                <a:gd name="T34" fmla="*/ 118 w 360"/>
                <a:gd name="T35" fmla="*/ 70 h 83"/>
                <a:gd name="T36" fmla="*/ 138 w 360"/>
                <a:gd name="T37" fmla="*/ 64 h 83"/>
                <a:gd name="T38" fmla="*/ 138 w 360"/>
                <a:gd name="T39" fmla="*/ 60 h 83"/>
                <a:gd name="T40" fmla="*/ 163 w 360"/>
                <a:gd name="T41" fmla="*/ 60 h 83"/>
                <a:gd name="T42" fmla="*/ 203 w 360"/>
                <a:gd name="T43" fmla="*/ 41 h 83"/>
                <a:gd name="T44" fmla="*/ 360 w 360"/>
                <a:gd name="T45" fmla="*/ 7 h 83"/>
                <a:gd name="T46" fmla="*/ 289 w 360"/>
                <a:gd name="T47" fmla="*/ 0 h 83"/>
                <a:gd name="T48" fmla="*/ 225 w 360"/>
                <a:gd name="T49" fmla="*/ 0 h 83"/>
                <a:gd name="T50" fmla="*/ 74 w 360"/>
                <a:gd name="T51" fmla="*/ 1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0" h="83">
                  <a:moveTo>
                    <a:pt x="74" y="18"/>
                  </a:moveTo>
                  <a:lnTo>
                    <a:pt x="71" y="23"/>
                  </a:lnTo>
                  <a:lnTo>
                    <a:pt x="82" y="28"/>
                  </a:lnTo>
                  <a:lnTo>
                    <a:pt x="102" y="31"/>
                  </a:lnTo>
                  <a:lnTo>
                    <a:pt x="84" y="37"/>
                  </a:lnTo>
                  <a:lnTo>
                    <a:pt x="96" y="38"/>
                  </a:lnTo>
                  <a:lnTo>
                    <a:pt x="87" y="48"/>
                  </a:lnTo>
                  <a:lnTo>
                    <a:pt x="47" y="58"/>
                  </a:lnTo>
                  <a:lnTo>
                    <a:pt x="63" y="60"/>
                  </a:lnTo>
                  <a:lnTo>
                    <a:pt x="39" y="63"/>
                  </a:lnTo>
                  <a:lnTo>
                    <a:pt x="32" y="67"/>
                  </a:lnTo>
                  <a:lnTo>
                    <a:pt x="39" y="70"/>
                  </a:lnTo>
                  <a:lnTo>
                    <a:pt x="7" y="76"/>
                  </a:lnTo>
                  <a:lnTo>
                    <a:pt x="0" y="80"/>
                  </a:lnTo>
                  <a:lnTo>
                    <a:pt x="83" y="79"/>
                  </a:lnTo>
                  <a:lnTo>
                    <a:pt x="84" y="83"/>
                  </a:lnTo>
                  <a:lnTo>
                    <a:pt x="127" y="76"/>
                  </a:lnTo>
                  <a:lnTo>
                    <a:pt x="118" y="70"/>
                  </a:lnTo>
                  <a:lnTo>
                    <a:pt x="138" y="64"/>
                  </a:lnTo>
                  <a:lnTo>
                    <a:pt x="138" y="60"/>
                  </a:lnTo>
                  <a:lnTo>
                    <a:pt x="163" y="60"/>
                  </a:lnTo>
                  <a:lnTo>
                    <a:pt x="203" y="41"/>
                  </a:lnTo>
                  <a:lnTo>
                    <a:pt x="360" y="7"/>
                  </a:lnTo>
                  <a:lnTo>
                    <a:pt x="289" y="0"/>
                  </a:lnTo>
                  <a:lnTo>
                    <a:pt x="225" y="0"/>
                  </a:lnTo>
                  <a:lnTo>
                    <a:pt x="74" y="18"/>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15" name="Freeform 7548"/>
            <p:cNvSpPr>
              <a:spLocks/>
            </p:cNvSpPr>
            <p:nvPr/>
          </p:nvSpPr>
          <p:spPr bwMode="gray">
            <a:xfrm>
              <a:off x="4885526" y="2153693"/>
              <a:ext cx="22221" cy="7602"/>
            </a:xfrm>
            <a:custGeom>
              <a:avLst/>
              <a:gdLst>
                <a:gd name="T0" fmla="*/ 0 w 15"/>
                <a:gd name="T1" fmla="*/ 3 h 5"/>
                <a:gd name="T2" fmla="*/ 15 w 15"/>
                <a:gd name="T3" fmla="*/ 5 h 5"/>
                <a:gd name="T4" fmla="*/ 12 w 15"/>
                <a:gd name="T5" fmla="*/ 0 h 5"/>
                <a:gd name="T6" fmla="*/ 0 w 15"/>
                <a:gd name="T7" fmla="*/ 3 h 5"/>
              </a:gdLst>
              <a:ahLst/>
              <a:cxnLst>
                <a:cxn ang="0">
                  <a:pos x="T0" y="T1"/>
                </a:cxn>
                <a:cxn ang="0">
                  <a:pos x="T2" y="T3"/>
                </a:cxn>
                <a:cxn ang="0">
                  <a:pos x="T4" y="T5"/>
                </a:cxn>
                <a:cxn ang="0">
                  <a:pos x="T6" y="T7"/>
                </a:cxn>
              </a:cxnLst>
              <a:rect l="0" t="0" r="r" b="b"/>
              <a:pathLst>
                <a:path w="15" h="5">
                  <a:moveTo>
                    <a:pt x="0" y="3"/>
                  </a:moveTo>
                  <a:lnTo>
                    <a:pt x="15" y="5"/>
                  </a:lnTo>
                  <a:lnTo>
                    <a:pt x="12"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16" name="Freeform 7549"/>
            <p:cNvSpPr>
              <a:spLocks/>
            </p:cNvSpPr>
            <p:nvPr/>
          </p:nvSpPr>
          <p:spPr bwMode="gray">
            <a:xfrm>
              <a:off x="4885526" y="2153693"/>
              <a:ext cx="22221" cy="7602"/>
            </a:xfrm>
            <a:custGeom>
              <a:avLst/>
              <a:gdLst>
                <a:gd name="T0" fmla="*/ 0 w 15"/>
                <a:gd name="T1" fmla="*/ 3 h 5"/>
                <a:gd name="T2" fmla="*/ 15 w 15"/>
                <a:gd name="T3" fmla="*/ 5 h 5"/>
                <a:gd name="T4" fmla="*/ 12 w 15"/>
                <a:gd name="T5" fmla="*/ 0 h 5"/>
                <a:gd name="T6" fmla="*/ 0 w 15"/>
                <a:gd name="T7" fmla="*/ 3 h 5"/>
              </a:gdLst>
              <a:ahLst/>
              <a:cxnLst>
                <a:cxn ang="0">
                  <a:pos x="T0" y="T1"/>
                </a:cxn>
                <a:cxn ang="0">
                  <a:pos x="T2" y="T3"/>
                </a:cxn>
                <a:cxn ang="0">
                  <a:pos x="T4" y="T5"/>
                </a:cxn>
                <a:cxn ang="0">
                  <a:pos x="T6" y="T7"/>
                </a:cxn>
              </a:cxnLst>
              <a:rect l="0" t="0" r="r" b="b"/>
              <a:pathLst>
                <a:path w="15" h="5">
                  <a:moveTo>
                    <a:pt x="0" y="3"/>
                  </a:moveTo>
                  <a:lnTo>
                    <a:pt x="15" y="5"/>
                  </a:lnTo>
                  <a:lnTo>
                    <a:pt x="12" y="0"/>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17" name="Freeform 7550"/>
            <p:cNvSpPr>
              <a:spLocks/>
            </p:cNvSpPr>
            <p:nvPr/>
          </p:nvSpPr>
          <p:spPr bwMode="gray">
            <a:xfrm>
              <a:off x="4767015" y="2171938"/>
              <a:ext cx="136288" cy="28889"/>
            </a:xfrm>
            <a:custGeom>
              <a:avLst/>
              <a:gdLst>
                <a:gd name="T0" fmla="*/ 0 w 92"/>
                <a:gd name="T1" fmla="*/ 0 h 19"/>
                <a:gd name="T2" fmla="*/ 15 w 92"/>
                <a:gd name="T3" fmla="*/ 4 h 19"/>
                <a:gd name="T4" fmla="*/ 0 w 92"/>
                <a:gd name="T5" fmla="*/ 9 h 19"/>
                <a:gd name="T6" fmla="*/ 5 w 92"/>
                <a:gd name="T7" fmla="*/ 11 h 19"/>
                <a:gd name="T8" fmla="*/ 35 w 92"/>
                <a:gd name="T9" fmla="*/ 14 h 19"/>
                <a:gd name="T10" fmla="*/ 37 w 92"/>
                <a:gd name="T11" fmla="*/ 19 h 19"/>
                <a:gd name="T12" fmla="*/ 92 w 92"/>
                <a:gd name="T13" fmla="*/ 11 h 19"/>
                <a:gd name="T14" fmla="*/ 76 w 92"/>
                <a:gd name="T15" fmla="*/ 4 h 19"/>
                <a:gd name="T16" fmla="*/ 56 w 92"/>
                <a:gd name="T17" fmla="*/ 14 h 19"/>
                <a:gd name="T18" fmla="*/ 47 w 92"/>
                <a:gd name="T19" fmla="*/ 14 h 19"/>
                <a:gd name="T20" fmla="*/ 56 w 92"/>
                <a:gd name="T21" fmla="*/ 4 h 19"/>
                <a:gd name="T22" fmla="*/ 48 w 92"/>
                <a:gd name="T23" fmla="*/ 0 h 19"/>
                <a:gd name="T24" fmla="*/ 0 w 92"/>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19">
                  <a:moveTo>
                    <a:pt x="0" y="0"/>
                  </a:moveTo>
                  <a:lnTo>
                    <a:pt x="15" y="4"/>
                  </a:lnTo>
                  <a:lnTo>
                    <a:pt x="0" y="9"/>
                  </a:lnTo>
                  <a:lnTo>
                    <a:pt x="5" y="11"/>
                  </a:lnTo>
                  <a:lnTo>
                    <a:pt x="35" y="14"/>
                  </a:lnTo>
                  <a:lnTo>
                    <a:pt x="37" y="19"/>
                  </a:lnTo>
                  <a:lnTo>
                    <a:pt x="92" y="11"/>
                  </a:lnTo>
                  <a:lnTo>
                    <a:pt x="76" y="4"/>
                  </a:lnTo>
                  <a:lnTo>
                    <a:pt x="56" y="14"/>
                  </a:lnTo>
                  <a:lnTo>
                    <a:pt x="47" y="14"/>
                  </a:lnTo>
                  <a:lnTo>
                    <a:pt x="56" y="4"/>
                  </a:lnTo>
                  <a:lnTo>
                    <a:pt x="48" y="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18" name="Freeform 7551"/>
            <p:cNvSpPr>
              <a:spLocks/>
            </p:cNvSpPr>
            <p:nvPr/>
          </p:nvSpPr>
          <p:spPr bwMode="gray">
            <a:xfrm>
              <a:off x="4767015" y="2171938"/>
              <a:ext cx="136288" cy="28889"/>
            </a:xfrm>
            <a:custGeom>
              <a:avLst/>
              <a:gdLst>
                <a:gd name="T0" fmla="*/ 0 w 92"/>
                <a:gd name="T1" fmla="*/ 0 h 19"/>
                <a:gd name="T2" fmla="*/ 15 w 92"/>
                <a:gd name="T3" fmla="*/ 4 h 19"/>
                <a:gd name="T4" fmla="*/ 0 w 92"/>
                <a:gd name="T5" fmla="*/ 9 h 19"/>
                <a:gd name="T6" fmla="*/ 5 w 92"/>
                <a:gd name="T7" fmla="*/ 11 h 19"/>
                <a:gd name="T8" fmla="*/ 35 w 92"/>
                <a:gd name="T9" fmla="*/ 14 h 19"/>
                <a:gd name="T10" fmla="*/ 37 w 92"/>
                <a:gd name="T11" fmla="*/ 19 h 19"/>
                <a:gd name="T12" fmla="*/ 92 w 92"/>
                <a:gd name="T13" fmla="*/ 11 h 19"/>
                <a:gd name="T14" fmla="*/ 76 w 92"/>
                <a:gd name="T15" fmla="*/ 4 h 19"/>
                <a:gd name="T16" fmla="*/ 56 w 92"/>
                <a:gd name="T17" fmla="*/ 14 h 19"/>
                <a:gd name="T18" fmla="*/ 47 w 92"/>
                <a:gd name="T19" fmla="*/ 14 h 19"/>
                <a:gd name="T20" fmla="*/ 56 w 92"/>
                <a:gd name="T21" fmla="*/ 4 h 19"/>
                <a:gd name="T22" fmla="*/ 48 w 92"/>
                <a:gd name="T23" fmla="*/ 0 h 19"/>
                <a:gd name="T24" fmla="*/ 0 w 92"/>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19">
                  <a:moveTo>
                    <a:pt x="0" y="0"/>
                  </a:moveTo>
                  <a:lnTo>
                    <a:pt x="15" y="4"/>
                  </a:lnTo>
                  <a:lnTo>
                    <a:pt x="0" y="9"/>
                  </a:lnTo>
                  <a:lnTo>
                    <a:pt x="5" y="11"/>
                  </a:lnTo>
                  <a:lnTo>
                    <a:pt x="35" y="14"/>
                  </a:lnTo>
                  <a:lnTo>
                    <a:pt x="37" y="19"/>
                  </a:lnTo>
                  <a:lnTo>
                    <a:pt x="92" y="11"/>
                  </a:lnTo>
                  <a:lnTo>
                    <a:pt x="76" y="4"/>
                  </a:lnTo>
                  <a:lnTo>
                    <a:pt x="56" y="14"/>
                  </a:lnTo>
                  <a:lnTo>
                    <a:pt x="47" y="14"/>
                  </a:lnTo>
                  <a:lnTo>
                    <a:pt x="56" y="4"/>
                  </a:lnTo>
                  <a:lnTo>
                    <a:pt x="48" y="0"/>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19" name="Freeform 7552"/>
            <p:cNvSpPr>
              <a:spLocks/>
            </p:cNvSpPr>
            <p:nvPr/>
          </p:nvSpPr>
          <p:spPr bwMode="gray">
            <a:xfrm>
              <a:off x="4861823" y="2200827"/>
              <a:ext cx="69625" cy="6082"/>
            </a:xfrm>
            <a:custGeom>
              <a:avLst/>
              <a:gdLst>
                <a:gd name="T0" fmla="*/ 0 w 47"/>
                <a:gd name="T1" fmla="*/ 1 h 4"/>
                <a:gd name="T2" fmla="*/ 34 w 47"/>
                <a:gd name="T3" fmla="*/ 4 h 4"/>
                <a:gd name="T4" fmla="*/ 47 w 47"/>
                <a:gd name="T5" fmla="*/ 0 h 4"/>
                <a:gd name="T6" fmla="*/ 0 w 47"/>
                <a:gd name="T7" fmla="*/ 1 h 4"/>
              </a:gdLst>
              <a:ahLst/>
              <a:cxnLst>
                <a:cxn ang="0">
                  <a:pos x="T0" y="T1"/>
                </a:cxn>
                <a:cxn ang="0">
                  <a:pos x="T2" y="T3"/>
                </a:cxn>
                <a:cxn ang="0">
                  <a:pos x="T4" y="T5"/>
                </a:cxn>
                <a:cxn ang="0">
                  <a:pos x="T6" y="T7"/>
                </a:cxn>
              </a:cxnLst>
              <a:rect l="0" t="0" r="r" b="b"/>
              <a:pathLst>
                <a:path w="47" h="4">
                  <a:moveTo>
                    <a:pt x="0" y="1"/>
                  </a:moveTo>
                  <a:lnTo>
                    <a:pt x="34" y="4"/>
                  </a:lnTo>
                  <a:lnTo>
                    <a:pt x="47" y="0"/>
                  </a:lnTo>
                  <a:lnTo>
                    <a:pt x="0" y="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20" name="Freeform 7553"/>
            <p:cNvSpPr>
              <a:spLocks/>
            </p:cNvSpPr>
            <p:nvPr/>
          </p:nvSpPr>
          <p:spPr bwMode="gray">
            <a:xfrm>
              <a:off x="4861823" y="2200827"/>
              <a:ext cx="69625" cy="6082"/>
            </a:xfrm>
            <a:custGeom>
              <a:avLst/>
              <a:gdLst>
                <a:gd name="T0" fmla="*/ 0 w 47"/>
                <a:gd name="T1" fmla="*/ 1 h 4"/>
                <a:gd name="T2" fmla="*/ 34 w 47"/>
                <a:gd name="T3" fmla="*/ 4 h 4"/>
                <a:gd name="T4" fmla="*/ 47 w 47"/>
                <a:gd name="T5" fmla="*/ 0 h 4"/>
                <a:gd name="T6" fmla="*/ 0 w 47"/>
                <a:gd name="T7" fmla="*/ 1 h 4"/>
              </a:gdLst>
              <a:ahLst/>
              <a:cxnLst>
                <a:cxn ang="0">
                  <a:pos x="T0" y="T1"/>
                </a:cxn>
                <a:cxn ang="0">
                  <a:pos x="T2" y="T3"/>
                </a:cxn>
                <a:cxn ang="0">
                  <a:pos x="T4" y="T5"/>
                </a:cxn>
                <a:cxn ang="0">
                  <a:pos x="T6" y="T7"/>
                </a:cxn>
              </a:cxnLst>
              <a:rect l="0" t="0" r="r" b="b"/>
              <a:pathLst>
                <a:path w="47" h="4">
                  <a:moveTo>
                    <a:pt x="0" y="1"/>
                  </a:moveTo>
                  <a:lnTo>
                    <a:pt x="34" y="4"/>
                  </a:lnTo>
                  <a:lnTo>
                    <a:pt x="47" y="0"/>
                  </a:lnTo>
                  <a:lnTo>
                    <a:pt x="0" y="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21" name="Freeform 7554"/>
            <p:cNvSpPr>
              <a:spLocks/>
            </p:cNvSpPr>
            <p:nvPr/>
          </p:nvSpPr>
          <p:spPr bwMode="gray">
            <a:xfrm>
              <a:off x="4725536" y="2200827"/>
              <a:ext cx="23702" cy="13683"/>
            </a:xfrm>
            <a:custGeom>
              <a:avLst/>
              <a:gdLst>
                <a:gd name="T0" fmla="*/ 5 w 16"/>
                <a:gd name="T1" fmla="*/ 1 h 9"/>
                <a:gd name="T2" fmla="*/ 0 w 16"/>
                <a:gd name="T3" fmla="*/ 7 h 9"/>
                <a:gd name="T4" fmla="*/ 12 w 16"/>
                <a:gd name="T5" fmla="*/ 9 h 9"/>
                <a:gd name="T6" fmla="*/ 16 w 16"/>
                <a:gd name="T7" fmla="*/ 0 h 9"/>
                <a:gd name="T8" fmla="*/ 5 w 16"/>
                <a:gd name="T9" fmla="*/ 1 h 9"/>
              </a:gdLst>
              <a:ahLst/>
              <a:cxnLst>
                <a:cxn ang="0">
                  <a:pos x="T0" y="T1"/>
                </a:cxn>
                <a:cxn ang="0">
                  <a:pos x="T2" y="T3"/>
                </a:cxn>
                <a:cxn ang="0">
                  <a:pos x="T4" y="T5"/>
                </a:cxn>
                <a:cxn ang="0">
                  <a:pos x="T6" y="T7"/>
                </a:cxn>
                <a:cxn ang="0">
                  <a:pos x="T8" y="T9"/>
                </a:cxn>
              </a:cxnLst>
              <a:rect l="0" t="0" r="r" b="b"/>
              <a:pathLst>
                <a:path w="16" h="9">
                  <a:moveTo>
                    <a:pt x="5" y="1"/>
                  </a:moveTo>
                  <a:lnTo>
                    <a:pt x="0" y="7"/>
                  </a:lnTo>
                  <a:lnTo>
                    <a:pt x="12" y="9"/>
                  </a:lnTo>
                  <a:lnTo>
                    <a:pt x="16" y="0"/>
                  </a:lnTo>
                  <a:lnTo>
                    <a:pt x="5" y="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22" name="Freeform 7555"/>
            <p:cNvSpPr>
              <a:spLocks/>
            </p:cNvSpPr>
            <p:nvPr/>
          </p:nvSpPr>
          <p:spPr bwMode="gray">
            <a:xfrm>
              <a:off x="4725536" y="2200827"/>
              <a:ext cx="23702" cy="13683"/>
            </a:xfrm>
            <a:custGeom>
              <a:avLst/>
              <a:gdLst>
                <a:gd name="T0" fmla="*/ 5 w 16"/>
                <a:gd name="T1" fmla="*/ 1 h 9"/>
                <a:gd name="T2" fmla="*/ 0 w 16"/>
                <a:gd name="T3" fmla="*/ 7 h 9"/>
                <a:gd name="T4" fmla="*/ 12 w 16"/>
                <a:gd name="T5" fmla="*/ 9 h 9"/>
                <a:gd name="T6" fmla="*/ 16 w 16"/>
                <a:gd name="T7" fmla="*/ 0 h 9"/>
                <a:gd name="T8" fmla="*/ 5 w 16"/>
                <a:gd name="T9" fmla="*/ 1 h 9"/>
              </a:gdLst>
              <a:ahLst/>
              <a:cxnLst>
                <a:cxn ang="0">
                  <a:pos x="T0" y="T1"/>
                </a:cxn>
                <a:cxn ang="0">
                  <a:pos x="T2" y="T3"/>
                </a:cxn>
                <a:cxn ang="0">
                  <a:pos x="T4" y="T5"/>
                </a:cxn>
                <a:cxn ang="0">
                  <a:pos x="T6" y="T7"/>
                </a:cxn>
                <a:cxn ang="0">
                  <a:pos x="T8" y="T9"/>
                </a:cxn>
              </a:cxnLst>
              <a:rect l="0" t="0" r="r" b="b"/>
              <a:pathLst>
                <a:path w="16" h="9">
                  <a:moveTo>
                    <a:pt x="5" y="1"/>
                  </a:moveTo>
                  <a:lnTo>
                    <a:pt x="0" y="7"/>
                  </a:lnTo>
                  <a:lnTo>
                    <a:pt x="12" y="9"/>
                  </a:lnTo>
                  <a:lnTo>
                    <a:pt x="16" y="0"/>
                  </a:lnTo>
                  <a:lnTo>
                    <a:pt x="5" y="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23" name="Freeform 7556"/>
            <p:cNvSpPr>
              <a:spLocks/>
            </p:cNvSpPr>
            <p:nvPr/>
          </p:nvSpPr>
          <p:spPr bwMode="gray">
            <a:xfrm>
              <a:off x="4713683" y="2220592"/>
              <a:ext cx="100736" cy="34971"/>
            </a:xfrm>
            <a:custGeom>
              <a:avLst/>
              <a:gdLst>
                <a:gd name="T0" fmla="*/ 0 w 68"/>
                <a:gd name="T1" fmla="*/ 3 h 23"/>
                <a:gd name="T2" fmla="*/ 0 w 68"/>
                <a:gd name="T3" fmla="*/ 19 h 23"/>
                <a:gd name="T4" fmla="*/ 19 w 68"/>
                <a:gd name="T5" fmla="*/ 16 h 23"/>
                <a:gd name="T6" fmla="*/ 19 w 68"/>
                <a:gd name="T7" fmla="*/ 23 h 23"/>
                <a:gd name="T8" fmla="*/ 43 w 68"/>
                <a:gd name="T9" fmla="*/ 23 h 23"/>
                <a:gd name="T10" fmla="*/ 68 w 68"/>
                <a:gd name="T11" fmla="*/ 4 h 23"/>
                <a:gd name="T12" fmla="*/ 41 w 68"/>
                <a:gd name="T13" fmla="*/ 0 h 23"/>
                <a:gd name="T14" fmla="*/ 20 w 68"/>
                <a:gd name="T15" fmla="*/ 10 h 23"/>
                <a:gd name="T16" fmla="*/ 11 w 68"/>
                <a:gd name="T17" fmla="*/ 1 h 23"/>
                <a:gd name="T18" fmla="*/ 0 w 68"/>
                <a:gd name="T1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23">
                  <a:moveTo>
                    <a:pt x="0" y="3"/>
                  </a:moveTo>
                  <a:lnTo>
                    <a:pt x="0" y="19"/>
                  </a:lnTo>
                  <a:lnTo>
                    <a:pt x="19" y="16"/>
                  </a:lnTo>
                  <a:lnTo>
                    <a:pt x="19" y="23"/>
                  </a:lnTo>
                  <a:lnTo>
                    <a:pt x="43" y="23"/>
                  </a:lnTo>
                  <a:lnTo>
                    <a:pt x="68" y="4"/>
                  </a:lnTo>
                  <a:lnTo>
                    <a:pt x="41" y="0"/>
                  </a:lnTo>
                  <a:lnTo>
                    <a:pt x="20" y="10"/>
                  </a:lnTo>
                  <a:lnTo>
                    <a:pt x="11" y="1"/>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24" name="Freeform 7557"/>
            <p:cNvSpPr>
              <a:spLocks/>
            </p:cNvSpPr>
            <p:nvPr/>
          </p:nvSpPr>
          <p:spPr bwMode="gray">
            <a:xfrm>
              <a:off x="4713683" y="2220592"/>
              <a:ext cx="100736" cy="34971"/>
            </a:xfrm>
            <a:custGeom>
              <a:avLst/>
              <a:gdLst>
                <a:gd name="T0" fmla="*/ 0 w 68"/>
                <a:gd name="T1" fmla="*/ 3 h 23"/>
                <a:gd name="T2" fmla="*/ 0 w 68"/>
                <a:gd name="T3" fmla="*/ 19 h 23"/>
                <a:gd name="T4" fmla="*/ 19 w 68"/>
                <a:gd name="T5" fmla="*/ 16 h 23"/>
                <a:gd name="T6" fmla="*/ 19 w 68"/>
                <a:gd name="T7" fmla="*/ 23 h 23"/>
                <a:gd name="T8" fmla="*/ 43 w 68"/>
                <a:gd name="T9" fmla="*/ 23 h 23"/>
                <a:gd name="T10" fmla="*/ 68 w 68"/>
                <a:gd name="T11" fmla="*/ 4 h 23"/>
                <a:gd name="T12" fmla="*/ 41 w 68"/>
                <a:gd name="T13" fmla="*/ 0 h 23"/>
                <a:gd name="T14" fmla="*/ 20 w 68"/>
                <a:gd name="T15" fmla="*/ 10 h 23"/>
                <a:gd name="T16" fmla="*/ 11 w 68"/>
                <a:gd name="T17" fmla="*/ 1 h 23"/>
                <a:gd name="T18" fmla="*/ 0 w 68"/>
                <a:gd name="T1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23">
                  <a:moveTo>
                    <a:pt x="0" y="3"/>
                  </a:moveTo>
                  <a:lnTo>
                    <a:pt x="0" y="19"/>
                  </a:lnTo>
                  <a:lnTo>
                    <a:pt x="19" y="16"/>
                  </a:lnTo>
                  <a:lnTo>
                    <a:pt x="19" y="23"/>
                  </a:lnTo>
                  <a:lnTo>
                    <a:pt x="43" y="23"/>
                  </a:lnTo>
                  <a:lnTo>
                    <a:pt x="68" y="4"/>
                  </a:lnTo>
                  <a:lnTo>
                    <a:pt x="41" y="0"/>
                  </a:lnTo>
                  <a:lnTo>
                    <a:pt x="20" y="10"/>
                  </a:lnTo>
                  <a:lnTo>
                    <a:pt x="11" y="1"/>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25" name="Freeform 7558"/>
            <p:cNvSpPr>
              <a:spLocks/>
            </p:cNvSpPr>
            <p:nvPr/>
          </p:nvSpPr>
          <p:spPr bwMode="gray">
            <a:xfrm>
              <a:off x="4678129" y="2244919"/>
              <a:ext cx="19258" cy="6082"/>
            </a:xfrm>
            <a:custGeom>
              <a:avLst/>
              <a:gdLst>
                <a:gd name="T0" fmla="*/ 0 w 13"/>
                <a:gd name="T1" fmla="*/ 4 h 4"/>
                <a:gd name="T2" fmla="*/ 13 w 13"/>
                <a:gd name="T3" fmla="*/ 4 h 4"/>
                <a:gd name="T4" fmla="*/ 12 w 13"/>
                <a:gd name="T5" fmla="*/ 0 h 4"/>
                <a:gd name="T6" fmla="*/ 0 w 13"/>
                <a:gd name="T7" fmla="*/ 4 h 4"/>
              </a:gdLst>
              <a:ahLst/>
              <a:cxnLst>
                <a:cxn ang="0">
                  <a:pos x="T0" y="T1"/>
                </a:cxn>
                <a:cxn ang="0">
                  <a:pos x="T2" y="T3"/>
                </a:cxn>
                <a:cxn ang="0">
                  <a:pos x="T4" y="T5"/>
                </a:cxn>
                <a:cxn ang="0">
                  <a:pos x="T6" y="T7"/>
                </a:cxn>
              </a:cxnLst>
              <a:rect l="0" t="0" r="r" b="b"/>
              <a:pathLst>
                <a:path w="13" h="4">
                  <a:moveTo>
                    <a:pt x="0" y="4"/>
                  </a:moveTo>
                  <a:lnTo>
                    <a:pt x="13" y="4"/>
                  </a:lnTo>
                  <a:lnTo>
                    <a:pt x="12" y="0"/>
                  </a:lnTo>
                  <a:lnTo>
                    <a:pt x="0" y="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26" name="Freeform 7559"/>
            <p:cNvSpPr>
              <a:spLocks/>
            </p:cNvSpPr>
            <p:nvPr/>
          </p:nvSpPr>
          <p:spPr bwMode="gray">
            <a:xfrm>
              <a:off x="4678129" y="2244919"/>
              <a:ext cx="19258" cy="6082"/>
            </a:xfrm>
            <a:custGeom>
              <a:avLst/>
              <a:gdLst>
                <a:gd name="T0" fmla="*/ 0 w 13"/>
                <a:gd name="T1" fmla="*/ 4 h 4"/>
                <a:gd name="T2" fmla="*/ 13 w 13"/>
                <a:gd name="T3" fmla="*/ 4 h 4"/>
                <a:gd name="T4" fmla="*/ 12 w 13"/>
                <a:gd name="T5" fmla="*/ 0 h 4"/>
                <a:gd name="T6" fmla="*/ 0 w 13"/>
                <a:gd name="T7" fmla="*/ 4 h 4"/>
              </a:gdLst>
              <a:ahLst/>
              <a:cxnLst>
                <a:cxn ang="0">
                  <a:pos x="T0" y="T1"/>
                </a:cxn>
                <a:cxn ang="0">
                  <a:pos x="T2" y="T3"/>
                </a:cxn>
                <a:cxn ang="0">
                  <a:pos x="T4" y="T5"/>
                </a:cxn>
                <a:cxn ang="0">
                  <a:pos x="T6" y="T7"/>
                </a:cxn>
              </a:cxnLst>
              <a:rect l="0" t="0" r="r" b="b"/>
              <a:pathLst>
                <a:path w="13" h="4">
                  <a:moveTo>
                    <a:pt x="0" y="4"/>
                  </a:moveTo>
                  <a:lnTo>
                    <a:pt x="13" y="4"/>
                  </a:lnTo>
                  <a:lnTo>
                    <a:pt x="12" y="0"/>
                  </a:lnTo>
                  <a:lnTo>
                    <a:pt x="0" y="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27" name="Freeform 7560"/>
            <p:cNvSpPr>
              <a:spLocks/>
            </p:cNvSpPr>
            <p:nvPr/>
          </p:nvSpPr>
          <p:spPr bwMode="gray">
            <a:xfrm>
              <a:off x="4649983" y="2273807"/>
              <a:ext cx="115549" cy="62338"/>
            </a:xfrm>
            <a:custGeom>
              <a:avLst/>
              <a:gdLst>
                <a:gd name="T0" fmla="*/ 3 w 78"/>
                <a:gd name="T1" fmla="*/ 17 h 41"/>
                <a:gd name="T2" fmla="*/ 0 w 78"/>
                <a:gd name="T3" fmla="*/ 28 h 41"/>
                <a:gd name="T4" fmla="*/ 13 w 78"/>
                <a:gd name="T5" fmla="*/ 28 h 41"/>
                <a:gd name="T6" fmla="*/ 19 w 78"/>
                <a:gd name="T7" fmla="*/ 41 h 41"/>
                <a:gd name="T8" fmla="*/ 56 w 78"/>
                <a:gd name="T9" fmla="*/ 34 h 41"/>
                <a:gd name="T10" fmla="*/ 70 w 78"/>
                <a:gd name="T11" fmla="*/ 16 h 41"/>
                <a:gd name="T12" fmla="*/ 59 w 78"/>
                <a:gd name="T13" fmla="*/ 15 h 41"/>
                <a:gd name="T14" fmla="*/ 75 w 78"/>
                <a:gd name="T15" fmla="*/ 7 h 41"/>
                <a:gd name="T16" fmla="*/ 78 w 78"/>
                <a:gd name="T17" fmla="*/ 0 h 41"/>
                <a:gd name="T18" fmla="*/ 35 w 78"/>
                <a:gd name="T19" fmla="*/ 4 h 41"/>
                <a:gd name="T20" fmla="*/ 27 w 78"/>
                <a:gd name="T21" fmla="*/ 9 h 41"/>
                <a:gd name="T22" fmla="*/ 30 w 78"/>
                <a:gd name="T23" fmla="*/ 16 h 41"/>
                <a:gd name="T24" fmla="*/ 3 w 78"/>
                <a:gd name="T25"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41">
                  <a:moveTo>
                    <a:pt x="3" y="17"/>
                  </a:moveTo>
                  <a:lnTo>
                    <a:pt x="0" y="28"/>
                  </a:lnTo>
                  <a:lnTo>
                    <a:pt x="13" y="28"/>
                  </a:lnTo>
                  <a:lnTo>
                    <a:pt x="19" y="41"/>
                  </a:lnTo>
                  <a:lnTo>
                    <a:pt x="56" y="34"/>
                  </a:lnTo>
                  <a:lnTo>
                    <a:pt x="70" y="16"/>
                  </a:lnTo>
                  <a:lnTo>
                    <a:pt x="59" y="15"/>
                  </a:lnTo>
                  <a:lnTo>
                    <a:pt x="75" y="7"/>
                  </a:lnTo>
                  <a:lnTo>
                    <a:pt x="78" y="0"/>
                  </a:lnTo>
                  <a:lnTo>
                    <a:pt x="35" y="4"/>
                  </a:lnTo>
                  <a:lnTo>
                    <a:pt x="27" y="9"/>
                  </a:lnTo>
                  <a:lnTo>
                    <a:pt x="30" y="16"/>
                  </a:lnTo>
                  <a:lnTo>
                    <a:pt x="3" y="1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28" name="Freeform 7561"/>
            <p:cNvSpPr>
              <a:spLocks/>
            </p:cNvSpPr>
            <p:nvPr/>
          </p:nvSpPr>
          <p:spPr bwMode="gray">
            <a:xfrm>
              <a:off x="4649983" y="2273807"/>
              <a:ext cx="115549" cy="62338"/>
            </a:xfrm>
            <a:custGeom>
              <a:avLst/>
              <a:gdLst>
                <a:gd name="T0" fmla="*/ 3 w 78"/>
                <a:gd name="T1" fmla="*/ 17 h 41"/>
                <a:gd name="T2" fmla="*/ 0 w 78"/>
                <a:gd name="T3" fmla="*/ 28 h 41"/>
                <a:gd name="T4" fmla="*/ 13 w 78"/>
                <a:gd name="T5" fmla="*/ 28 h 41"/>
                <a:gd name="T6" fmla="*/ 19 w 78"/>
                <a:gd name="T7" fmla="*/ 41 h 41"/>
                <a:gd name="T8" fmla="*/ 56 w 78"/>
                <a:gd name="T9" fmla="*/ 34 h 41"/>
                <a:gd name="T10" fmla="*/ 70 w 78"/>
                <a:gd name="T11" fmla="*/ 16 h 41"/>
                <a:gd name="T12" fmla="*/ 59 w 78"/>
                <a:gd name="T13" fmla="*/ 15 h 41"/>
                <a:gd name="T14" fmla="*/ 75 w 78"/>
                <a:gd name="T15" fmla="*/ 7 h 41"/>
                <a:gd name="T16" fmla="*/ 78 w 78"/>
                <a:gd name="T17" fmla="*/ 0 h 41"/>
                <a:gd name="T18" fmla="*/ 35 w 78"/>
                <a:gd name="T19" fmla="*/ 4 h 41"/>
                <a:gd name="T20" fmla="*/ 27 w 78"/>
                <a:gd name="T21" fmla="*/ 9 h 41"/>
                <a:gd name="T22" fmla="*/ 30 w 78"/>
                <a:gd name="T23" fmla="*/ 16 h 41"/>
                <a:gd name="T24" fmla="*/ 3 w 78"/>
                <a:gd name="T25"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41">
                  <a:moveTo>
                    <a:pt x="3" y="17"/>
                  </a:moveTo>
                  <a:lnTo>
                    <a:pt x="0" y="28"/>
                  </a:lnTo>
                  <a:lnTo>
                    <a:pt x="13" y="28"/>
                  </a:lnTo>
                  <a:lnTo>
                    <a:pt x="19" y="41"/>
                  </a:lnTo>
                  <a:lnTo>
                    <a:pt x="56" y="34"/>
                  </a:lnTo>
                  <a:lnTo>
                    <a:pt x="70" y="16"/>
                  </a:lnTo>
                  <a:lnTo>
                    <a:pt x="59" y="15"/>
                  </a:lnTo>
                  <a:lnTo>
                    <a:pt x="75" y="7"/>
                  </a:lnTo>
                  <a:lnTo>
                    <a:pt x="78" y="0"/>
                  </a:lnTo>
                  <a:lnTo>
                    <a:pt x="35" y="4"/>
                  </a:lnTo>
                  <a:lnTo>
                    <a:pt x="27" y="9"/>
                  </a:lnTo>
                  <a:lnTo>
                    <a:pt x="30" y="16"/>
                  </a:lnTo>
                  <a:lnTo>
                    <a:pt x="3" y="1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29" name="Freeform 7562"/>
            <p:cNvSpPr>
              <a:spLocks/>
            </p:cNvSpPr>
            <p:nvPr/>
          </p:nvSpPr>
          <p:spPr bwMode="gray">
            <a:xfrm>
              <a:off x="4630727" y="2187144"/>
              <a:ext cx="75551" cy="4562"/>
            </a:xfrm>
            <a:custGeom>
              <a:avLst/>
              <a:gdLst>
                <a:gd name="T0" fmla="*/ 0 w 51"/>
                <a:gd name="T1" fmla="*/ 3 h 3"/>
                <a:gd name="T2" fmla="*/ 51 w 51"/>
                <a:gd name="T3" fmla="*/ 0 h 3"/>
                <a:gd name="T4" fmla="*/ 0 w 51"/>
                <a:gd name="T5" fmla="*/ 3 h 3"/>
              </a:gdLst>
              <a:ahLst/>
              <a:cxnLst>
                <a:cxn ang="0">
                  <a:pos x="T0" y="T1"/>
                </a:cxn>
                <a:cxn ang="0">
                  <a:pos x="T2" y="T3"/>
                </a:cxn>
                <a:cxn ang="0">
                  <a:pos x="T4" y="T5"/>
                </a:cxn>
              </a:cxnLst>
              <a:rect l="0" t="0" r="r" b="b"/>
              <a:pathLst>
                <a:path w="51" h="3">
                  <a:moveTo>
                    <a:pt x="0" y="3"/>
                  </a:moveTo>
                  <a:lnTo>
                    <a:pt x="51"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30" name="Freeform 7563"/>
            <p:cNvSpPr>
              <a:spLocks/>
            </p:cNvSpPr>
            <p:nvPr/>
          </p:nvSpPr>
          <p:spPr bwMode="gray">
            <a:xfrm>
              <a:off x="4630727" y="2187144"/>
              <a:ext cx="75551" cy="4562"/>
            </a:xfrm>
            <a:custGeom>
              <a:avLst/>
              <a:gdLst>
                <a:gd name="T0" fmla="*/ 0 w 51"/>
                <a:gd name="T1" fmla="*/ 3 h 3"/>
                <a:gd name="T2" fmla="*/ 51 w 51"/>
                <a:gd name="T3" fmla="*/ 0 h 3"/>
                <a:gd name="T4" fmla="*/ 0 w 51"/>
                <a:gd name="T5" fmla="*/ 3 h 3"/>
              </a:gdLst>
              <a:ahLst/>
              <a:cxnLst>
                <a:cxn ang="0">
                  <a:pos x="T0" y="T1"/>
                </a:cxn>
                <a:cxn ang="0">
                  <a:pos x="T2" y="T3"/>
                </a:cxn>
                <a:cxn ang="0">
                  <a:pos x="T4" y="T5"/>
                </a:cxn>
              </a:cxnLst>
              <a:rect l="0" t="0" r="r" b="b"/>
              <a:pathLst>
                <a:path w="51" h="3">
                  <a:moveTo>
                    <a:pt x="0" y="3"/>
                  </a:moveTo>
                  <a:lnTo>
                    <a:pt x="51" y="0"/>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31" name="Freeform 7564"/>
            <p:cNvSpPr>
              <a:spLocks/>
            </p:cNvSpPr>
            <p:nvPr/>
          </p:nvSpPr>
          <p:spPr bwMode="gray">
            <a:xfrm>
              <a:off x="4593691" y="2193225"/>
              <a:ext cx="23702" cy="7602"/>
            </a:xfrm>
            <a:custGeom>
              <a:avLst/>
              <a:gdLst>
                <a:gd name="T0" fmla="*/ 0 w 16"/>
                <a:gd name="T1" fmla="*/ 2 h 5"/>
                <a:gd name="T2" fmla="*/ 11 w 16"/>
                <a:gd name="T3" fmla="*/ 5 h 5"/>
                <a:gd name="T4" fmla="*/ 16 w 16"/>
                <a:gd name="T5" fmla="*/ 0 h 5"/>
                <a:gd name="T6" fmla="*/ 0 w 16"/>
                <a:gd name="T7" fmla="*/ 2 h 5"/>
              </a:gdLst>
              <a:ahLst/>
              <a:cxnLst>
                <a:cxn ang="0">
                  <a:pos x="T0" y="T1"/>
                </a:cxn>
                <a:cxn ang="0">
                  <a:pos x="T2" y="T3"/>
                </a:cxn>
                <a:cxn ang="0">
                  <a:pos x="T4" y="T5"/>
                </a:cxn>
                <a:cxn ang="0">
                  <a:pos x="T6" y="T7"/>
                </a:cxn>
              </a:cxnLst>
              <a:rect l="0" t="0" r="r" b="b"/>
              <a:pathLst>
                <a:path w="16" h="5">
                  <a:moveTo>
                    <a:pt x="0" y="2"/>
                  </a:moveTo>
                  <a:lnTo>
                    <a:pt x="11" y="5"/>
                  </a:lnTo>
                  <a:lnTo>
                    <a:pt x="16" y="0"/>
                  </a:lnTo>
                  <a:lnTo>
                    <a:pt x="0" y="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32" name="Freeform 7565"/>
            <p:cNvSpPr>
              <a:spLocks/>
            </p:cNvSpPr>
            <p:nvPr/>
          </p:nvSpPr>
          <p:spPr bwMode="gray">
            <a:xfrm>
              <a:off x="4593691" y="2193225"/>
              <a:ext cx="23702" cy="7602"/>
            </a:xfrm>
            <a:custGeom>
              <a:avLst/>
              <a:gdLst>
                <a:gd name="T0" fmla="*/ 0 w 16"/>
                <a:gd name="T1" fmla="*/ 2 h 5"/>
                <a:gd name="T2" fmla="*/ 11 w 16"/>
                <a:gd name="T3" fmla="*/ 5 h 5"/>
                <a:gd name="T4" fmla="*/ 16 w 16"/>
                <a:gd name="T5" fmla="*/ 0 h 5"/>
                <a:gd name="T6" fmla="*/ 0 w 16"/>
                <a:gd name="T7" fmla="*/ 2 h 5"/>
              </a:gdLst>
              <a:ahLst/>
              <a:cxnLst>
                <a:cxn ang="0">
                  <a:pos x="T0" y="T1"/>
                </a:cxn>
                <a:cxn ang="0">
                  <a:pos x="T2" y="T3"/>
                </a:cxn>
                <a:cxn ang="0">
                  <a:pos x="T4" y="T5"/>
                </a:cxn>
                <a:cxn ang="0">
                  <a:pos x="T6" y="T7"/>
                </a:cxn>
              </a:cxnLst>
              <a:rect l="0" t="0" r="r" b="b"/>
              <a:pathLst>
                <a:path w="16" h="5">
                  <a:moveTo>
                    <a:pt x="0" y="2"/>
                  </a:moveTo>
                  <a:lnTo>
                    <a:pt x="11" y="5"/>
                  </a:lnTo>
                  <a:lnTo>
                    <a:pt x="16" y="0"/>
                  </a:lnTo>
                  <a:lnTo>
                    <a:pt x="0" y="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33" name="Freeform 7566"/>
            <p:cNvSpPr>
              <a:spLocks/>
            </p:cNvSpPr>
            <p:nvPr/>
          </p:nvSpPr>
          <p:spPr bwMode="gray">
            <a:xfrm>
              <a:off x="4614430" y="2196265"/>
              <a:ext cx="63700" cy="10643"/>
            </a:xfrm>
            <a:custGeom>
              <a:avLst/>
              <a:gdLst>
                <a:gd name="T0" fmla="*/ 2 w 43"/>
                <a:gd name="T1" fmla="*/ 3 h 7"/>
                <a:gd name="T2" fmla="*/ 0 w 43"/>
                <a:gd name="T3" fmla="*/ 7 h 7"/>
                <a:gd name="T4" fmla="*/ 13 w 43"/>
                <a:gd name="T5" fmla="*/ 7 h 7"/>
                <a:gd name="T6" fmla="*/ 43 w 43"/>
                <a:gd name="T7" fmla="*/ 0 h 7"/>
                <a:gd name="T8" fmla="*/ 2 w 43"/>
                <a:gd name="T9" fmla="*/ 3 h 7"/>
              </a:gdLst>
              <a:ahLst/>
              <a:cxnLst>
                <a:cxn ang="0">
                  <a:pos x="T0" y="T1"/>
                </a:cxn>
                <a:cxn ang="0">
                  <a:pos x="T2" y="T3"/>
                </a:cxn>
                <a:cxn ang="0">
                  <a:pos x="T4" y="T5"/>
                </a:cxn>
                <a:cxn ang="0">
                  <a:pos x="T6" y="T7"/>
                </a:cxn>
                <a:cxn ang="0">
                  <a:pos x="T8" y="T9"/>
                </a:cxn>
              </a:cxnLst>
              <a:rect l="0" t="0" r="r" b="b"/>
              <a:pathLst>
                <a:path w="43" h="7">
                  <a:moveTo>
                    <a:pt x="2" y="3"/>
                  </a:moveTo>
                  <a:lnTo>
                    <a:pt x="0" y="7"/>
                  </a:lnTo>
                  <a:lnTo>
                    <a:pt x="13" y="7"/>
                  </a:lnTo>
                  <a:lnTo>
                    <a:pt x="43" y="0"/>
                  </a:lnTo>
                  <a:lnTo>
                    <a:pt x="2"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34" name="Freeform 7567"/>
            <p:cNvSpPr>
              <a:spLocks/>
            </p:cNvSpPr>
            <p:nvPr/>
          </p:nvSpPr>
          <p:spPr bwMode="gray">
            <a:xfrm>
              <a:off x="4614430" y="2196265"/>
              <a:ext cx="63700" cy="10643"/>
            </a:xfrm>
            <a:custGeom>
              <a:avLst/>
              <a:gdLst>
                <a:gd name="T0" fmla="*/ 2 w 43"/>
                <a:gd name="T1" fmla="*/ 3 h 7"/>
                <a:gd name="T2" fmla="*/ 0 w 43"/>
                <a:gd name="T3" fmla="*/ 7 h 7"/>
                <a:gd name="T4" fmla="*/ 13 w 43"/>
                <a:gd name="T5" fmla="*/ 7 h 7"/>
                <a:gd name="T6" fmla="*/ 43 w 43"/>
                <a:gd name="T7" fmla="*/ 0 h 7"/>
                <a:gd name="T8" fmla="*/ 2 w 43"/>
                <a:gd name="T9" fmla="*/ 3 h 7"/>
              </a:gdLst>
              <a:ahLst/>
              <a:cxnLst>
                <a:cxn ang="0">
                  <a:pos x="T0" y="T1"/>
                </a:cxn>
                <a:cxn ang="0">
                  <a:pos x="T2" y="T3"/>
                </a:cxn>
                <a:cxn ang="0">
                  <a:pos x="T4" y="T5"/>
                </a:cxn>
                <a:cxn ang="0">
                  <a:pos x="T6" y="T7"/>
                </a:cxn>
                <a:cxn ang="0">
                  <a:pos x="T8" y="T9"/>
                </a:cxn>
              </a:cxnLst>
              <a:rect l="0" t="0" r="r" b="b"/>
              <a:pathLst>
                <a:path w="43" h="7">
                  <a:moveTo>
                    <a:pt x="2" y="3"/>
                  </a:moveTo>
                  <a:lnTo>
                    <a:pt x="0" y="7"/>
                  </a:lnTo>
                  <a:lnTo>
                    <a:pt x="13" y="7"/>
                  </a:lnTo>
                  <a:lnTo>
                    <a:pt x="43" y="0"/>
                  </a:lnTo>
                  <a:lnTo>
                    <a:pt x="2"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35" name="Freeform 7568"/>
            <p:cNvSpPr>
              <a:spLocks/>
            </p:cNvSpPr>
            <p:nvPr/>
          </p:nvSpPr>
          <p:spPr bwMode="gray">
            <a:xfrm>
              <a:off x="4461847" y="2234276"/>
              <a:ext cx="45923" cy="10643"/>
            </a:xfrm>
            <a:custGeom>
              <a:avLst/>
              <a:gdLst>
                <a:gd name="T0" fmla="*/ 0 w 31"/>
                <a:gd name="T1" fmla="*/ 7 h 7"/>
                <a:gd name="T2" fmla="*/ 11 w 31"/>
                <a:gd name="T3" fmla="*/ 7 h 7"/>
                <a:gd name="T4" fmla="*/ 31 w 31"/>
                <a:gd name="T5" fmla="*/ 0 h 7"/>
                <a:gd name="T6" fmla="*/ 0 w 31"/>
                <a:gd name="T7" fmla="*/ 7 h 7"/>
              </a:gdLst>
              <a:ahLst/>
              <a:cxnLst>
                <a:cxn ang="0">
                  <a:pos x="T0" y="T1"/>
                </a:cxn>
                <a:cxn ang="0">
                  <a:pos x="T2" y="T3"/>
                </a:cxn>
                <a:cxn ang="0">
                  <a:pos x="T4" y="T5"/>
                </a:cxn>
                <a:cxn ang="0">
                  <a:pos x="T6" y="T7"/>
                </a:cxn>
              </a:cxnLst>
              <a:rect l="0" t="0" r="r" b="b"/>
              <a:pathLst>
                <a:path w="31" h="7">
                  <a:moveTo>
                    <a:pt x="0" y="7"/>
                  </a:moveTo>
                  <a:lnTo>
                    <a:pt x="11" y="7"/>
                  </a:lnTo>
                  <a:lnTo>
                    <a:pt x="31" y="0"/>
                  </a:lnTo>
                  <a:lnTo>
                    <a:pt x="0" y="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36" name="Freeform 7569"/>
            <p:cNvSpPr>
              <a:spLocks/>
            </p:cNvSpPr>
            <p:nvPr/>
          </p:nvSpPr>
          <p:spPr bwMode="gray">
            <a:xfrm>
              <a:off x="4461847" y="2234276"/>
              <a:ext cx="45923" cy="10643"/>
            </a:xfrm>
            <a:custGeom>
              <a:avLst/>
              <a:gdLst>
                <a:gd name="T0" fmla="*/ 0 w 31"/>
                <a:gd name="T1" fmla="*/ 7 h 7"/>
                <a:gd name="T2" fmla="*/ 11 w 31"/>
                <a:gd name="T3" fmla="*/ 7 h 7"/>
                <a:gd name="T4" fmla="*/ 31 w 31"/>
                <a:gd name="T5" fmla="*/ 0 h 7"/>
                <a:gd name="T6" fmla="*/ 0 w 31"/>
                <a:gd name="T7" fmla="*/ 7 h 7"/>
              </a:gdLst>
              <a:ahLst/>
              <a:cxnLst>
                <a:cxn ang="0">
                  <a:pos x="T0" y="T1"/>
                </a:cxn>
                <a:cxn ang="0">
                  <a:pos x="T2" y="T3"/>
                </a:cxn>
                <a:cxn ang="0">
                  <a:pos x="T4" y="T5"/>
                </a:cxn>
                <a:cxn ang="0">
                  <a:pos x="T6" y="T7"/>
                </a:cxn>
              </a:cxnLst>
              <a:rect l="0" t="0" r="r" b="b"/>
              <a:pathLst>
                <a:path w="31" h="7">
                  <a:moveTo>
                    <a:pt x="0" y="7"/>
                  </a:moveTo>
                  <a:lnTo>
                    <a:pt x="11" y="7"/>
                  </a:lnTo>
                  <a:lnTo>
                    <a:pt x="31" y="0"/>
                  </a:lnTo>
                  <a:lnTo>
                    <a:pt x="0" y="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37" name="Freeform 7570"/>
            <p:cNvSpPr>
              <a:spLocks/>
            </p:cNvSpPr>
            <p:nvPr/>
          </p:nvSpPr>
          <p:spPr bwMode="gray">
            <a:xfrm>
              <a:off x="4412959" y="2206908"/>
              <a:ext cx="164435" cy="31930"/>
            </a:xfrm>
            <a:custGeom>
              <a:avLst/>
              <a:gdLst>
                <a:gd name="T0" fmla="*/ 0 w 111"/>
                <a:gd name="T1" fmla="*/ 16 h 21"/>
                <a:gd name="T2" fmla="*/ 3 w 111"/>
                <a:gd name="T3" fmla="*/ 21 h 21"/>
                <a:gd name="T4" fmla="*/ 29 w 111"/>
                <a:gd name="T5" fmla="*/ 21 h 21"/>
                <a:gd name="T6" fmla="*/ 58 w 111"/>
                <a:gd name="T7" fmla="*/ 12 h 21"/>
                <a:gd name="T8" fmla="*/ 68 w 111"/>
                <a:gd name="T9" fmla="*/ 15 h 21"/>
                <a:gd name="T10" fmla="*/ 111 w 111"/>
                <a:gd name="T11" fmla="*/ 0 h 21"/>
                <a:gd name="T12" fmla="*/ 71 w 111"/>
                <a:gd name="T13" fmla="*/ 0 h 21"/>
                <a:gd name="T14" fmla="*/ 0 w 111"/>
                <a:gd name="T15" fmla="*/ 16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21">
                  <a:moveTo>
                    <a:pt x="0" y="16"/>
                  </a:moveTo>
                  <a:lnTo>
                    <a:pt x="3" y="21"/>
                  </a:lnTo>
                  <a:lnTo>
                    <a:pt x="29" y="21"/>
                  </a:lnTo>
                  <a:lnTo>
                    <a:pt x="58" y="12"/>
                  </a:lnTo>
                  <a:lnTo>
                    <a:pt x="68" y="15"/>
                  </a:lnTo>
                  <a:lnTo>
                    <a:pt x="111" y="0"/>
                  </a:lnTo>
                  <a:lnTo>
                    <a:pt x="71" y="0"/>
                  </a:lnTo>
                  <a:lnTo>
                    <a:pt x="0" y="1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38" name="Freeform 7571"/>
            <p:cNvSpPr>
              <a:spLocks/>
            </p:cNvSpPr>
            <p:nvPr/>
          </p:nvSpPr>
          <p:spPr bwMode="gray">
            <a:xfrm>
              <a:off x="4412959" y="2206908"/>
              <a:ext cx="164435" cy="31930"/>
            </a:xfrm>
            <a:custGeom>
              <a:avLst/>
              <a:gdLst>
                <a:gd name="T0" fmla="*/ 0 w 111"/>
                <a:gd name="T1" fmla="*/ 16 h 21"/>
                <a:gd name="T2" fmla="*/ 3 w 111"/>
                <a:gd name="T3" fmla="*/ 21 h 21"/>
                <a:gd name="T4" fmla="*/ 29 w 111"/>
                <a:gd name="T5" fmla="*/ 21 h 21"/>
                <a:gd name="T6" fmla="*/ 58 w 111"/>
                <a:gd name="T7" fmla="*/ 12 h 21"/>
                <a:gd name="T8" fmla="*/ 68 w 111"/>
                <a:gd name="T9" fmla="*/ 15 h 21"/>
                <a:gd name="T10" fmla="*/ 111 w 111"/>
                <a:gd name="T11" fmla="*/ 0 h 21"/>
                <a:gd name="T12" fmla="*/ 71 w 111"/>
                <a:gd name="T13" fmla="*/ 0 h 21"/>
                <a:gd name="T14" fmla="*/ 0 w 111"/>
                <a:gd name="T15" fmla="*/ 16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21">
                  <a:moveTo>
                    <a:pt x="0" y="16"/>
                  </a:moveTo>
                  <a:lnTo>
                    <a:pt x="3" y="21"/>
                  </a:lnTo>
                  <a:lnTo>
                    <a:pt x="29" y="21"/>
                  </a:lnTo>
                  <a:lnTo>
                    <a:pt x="58" y="12"/>
                  </a:lnTo>
                  <a:lnTo>
                    <a:pt x="68" y="15"/>
                  </a:lnTo>
                  <a:lnTo>
                    <a:pt x="111" y="0"/>
                  </a:lnTo>
                  <a:lnTo>
                    <a:pt x="71" y="0"/>
                  </a:lnTo>
                  <a:lnTo>
                    <a:pt x="0" y="1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39" name="Freeform 7572"/>
            <p:cNvSpPr>
              <a:spLocks/>
            </p:cNvSpPr>
            <p:nvPr/>
          </p:nvSpPr>
          <p:spPr bwMode="gray">
            <a:xfrm>
              <a:off x="4479623" y="2220592"/>
              <a:ext cx="202952" cy="48654"/>
            </a:xfrm>
            <a:custGeom>
              <a:avLst/>
              <a:gdLst>
                <a:gd name="T0" fmla="*/ 0 w 137"/>
                <a:gd name="T1" fmla="*/ 20 h 32"/>
                <a:gd name="T2" fmla="*/ 22 w 137"/>
                <a:gd name="T3" fmla="*/ 23 h 32"/>
                <a:gd name="T4" fmla="*/ 38 w 137"/>
                <a:gd name="T5" fmla="*/ 20 h 32"/>
                <a:gd name="T6" fmla="*/ 42 w 137"/>
                <a:gd name="T7" fmla="*/ 23 h 32"/>
                <a:gd name="T8" fmla="*/ 25 w 137"/>
                <a:gd name="T9" fmla="*/ 28 h 32"/>
                <a:gd name="T10" fmla="*/ 38 w 137"/>
                <a:gd name="T11" fmla="*/ 32 h 32"/>
                <a:gd name="T12" fmla="*/ 118 w 137"/>
                <a:gd name="T13" fmla="*/ 23 h 32"/>
                <a:gd name="T14" fmla="*/ 137 w 137"/>
                <a:gd name="T15" fmla="*/ 12 h 32"/>
                <a:gd name="T16" fmla="*/ 115 w 137"/>
                <a:gd name="T17" fmla="*/ 6 h 32"/>
                <a:gd name="T18" fmla="*/ 118 w 137"/>
                <a:gd name="T19" fmla="*/ 0 h 32"/>
                <a:gd name="T20" fmla="*/ 93 w 137"/>
                <a:gd name="T21" fmla="*/ 7 h 32"/>
                <a:gd name="T22" fmla="*/ 99 w 137"/>
                <a:gd name="T23" fmla="*/ 9 h 32"/>
                <a:gd name="T24" fmla="*/ 92 w 137"/>
                <a:gd name="T25" fmla="*/ 12 h 32"/>
                <a:gd name="T26" fmla="*/ 92 w 137"/>
                <a:gd name="T27" fmla="*/ 16 h 32"/>
                <a:gd name="T28" fmla="*/ 72 w 137"/>
                <a:gd name="T29" fmla="*/ 16 h 32"/>
                <a:gd name="T30" fmla="*/ 70 w 137"/>
                <a:gd name="T31" fmla="*/ 7 h 32"/>
                <a:gd name="T32" fmla="*/ 45 w 137"/>
                <a:gd name="T33" fmla="*/ 4 h 32"/>
                <a:gd name="T34" fmla="*/ 0 w 137"/>
                <a:gd name="T35"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7" h="32">
                  <a:moveTo>
                    <a:pt x="0" y="20"/>
                  </a:moveTo>
                  <a:lnTo>
                    <a:pt x="22" y="23"/>
                  </a:lnTo>
                  <a:lnTo>
                    <a:pt x="38" y="20"/>
                  </a:lnTo>
                  <a:lnTo>
                    <a:pt x="42" y="23"/>
                  </a:lnTo>
                  <a:lnTo>
                    <a:pt x="25" y="28"/>
                  </a:lnTo>
                  <a:lnTo>
                    <a:pt x="38" y="32"/>
                  </a:lnTo>
                  <a:lnTo>
                    <a:pt x="118" y="23"/>
                  </a:lnTo>
                  <a:lnTo>
                    <a:pt x="137" y="12"/>
                  </a:lnTo>
                  <a:lnTo>
                    <a:pt x="115" y="6"/>
                  </a:lnTo>
                  <a:lnTo>
                    <a:pt x="118" y="0"/>
                  </a:lnTo>
                  <a:lnTo>
                    <a:pt x="93" y="7"/>
                  </a:lnTo>
                  <a:lnTo>
                    <a:pt x="99" y="9"/>
                  </a:lnTo>
                  <a:lnTo>
                    <a:pt x="92" y="12"/>
                  </a:lnTo>
                  <a:lnTo>
                    <a:pt x="92" y="16"/>
                  </a:lnTo>
                  <a:lnTo>
                    <a:pt x="72" y="16"/>
                  </a:lnTo>
                  <a:lnTo>
                    <a:pt x="70" y="7"/>
                  </a:lnTo>
                  <a:lnTo>
                    <a:pt x="45" y="4"/>
                  </a:lnTo>
                  <a:lnTo>
                    <a:pt x="0" y="2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40" name="Freeform 7573"/>
            <p:cNvSpPr>
              <a:spLocks/>
            </p:cNvSpPr>
            <p:nvPr/>
          </p:nvSpPr>
          <p:spPr bwMode="gray">
            <a:xfrm>
              <a:off x="4479623" y="2220592"/>
              <a:ext cx="202952" cy="48654"/>
            </a:xfrm>
            <a:custGeom>
              <a:avLst/>
              <a:gdLst>
                <a:gd name="T0" fmla="*/ 0 w 137"/>
                <a:gd name="T1" fmla="*/ 20 h 32"/>
                <a:gd name="T2" fmla="*/ 22 w 137"/>
                <a:gd name="T3" fmla="*/ 23 h 32"/>
                <a:gd name="T4" fmla="*/ 38 w 137"/>
                <a:gd name="T5" fmla="*/ 20 h 32"/>
                <a:gd name="T6" fmla="*/ 42 w 137"/>
                <a:gd name="T7" fmla="*/ 23 h 32"/>
                <a:gd name="T8" fmla="*/ 25 w 137"/>
                <a:gd name="T9" fmla="*/ 28 h 32"/>
                <a:gd name="T10" fmla="*/ 38 w 137"/>
                <a:gd name="T11" fmla="*/ 32 h 32"/>
                <a:gd name="T12" fmla="*/ 118 w 137"/>
                <a:gd name="T13" fmla="*/ 23 h 32"/>
                <a:gd name="T14" fmla="*/ 137 w 137"/>
                <a:gd name="T15" fmla="*/ 12 h 32"/>
                <a:gd name="T16" fmla="*/ 115 w 137"/>
                <a:gd name="T17" fmla="*/ 6 h 32"/>
                <a:gd name="T18" fmla="*/ 118 w 137"/>
                <a:gd name="T19" fmla="*/ 0 h 32"/>
                <a:gd name="T20" fmla="*/ 93 w 137"/>
                <a:gd name="T21" fmla="*/ 7 h 32"/>
                <a:gd name="T22" fmla="*/ 99 w 137"/>
                <a:gd name="T23" fmla="*/ 9 h 32"/>
                <a:gd name="T24" fmla="*/ 92 w 137"/>
                <a:gd name="T25" fmla="*/ 12 h 32"/>
                <a:gd name="T26" fmla="*/ 92 w 137"/>
                <a:gd name="T27" fmla="*/ 16 h 32"/>
                <a:gd name="T28" fmla="*/ 72 w 137"/>
                <a:gd name="T29" fmla="*/ 16 h 32"/>
                <a:gd name="T30" fmla="*/ 70 w 137"/>
                <a:gd name="T31" fmla="*/ 7 h 32"/>
                <a:gd name="T32" fmla="*/ 45 w 137"/>
                <a:gd name="T33" fmla="*/ 4 h 32"/>
                <a:gd name="T34" fmla="*/ 0 w 137"/>
                <a:gd name="T35"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7" h="32">
                  <a:moveTo>
                    <a:pt x="0" y="20"/>
                  </a:moveTo>
                  <a:lnTo>
                    <a:pt x="22" y="23"/>
                  </a:lnTo>
                  <a:lnTo>
                    <a:pt x="38" y="20"/>
                  </a:lnTo>
                  <a:lnTo>
                    <a:pt x="42" y="23"/>
                  </a:lnTo>
                  <a:lnTo>
                    <a:pt x="25" y="28"/>
                  </a:lnTo>
                  <a:lnTo>
                    <a:pt x="38" y="32"/>
                  </a:lnTo>
                  <a:lnTo>
                    <a:pt x="118" y="23"/>
                  </a:lnTo>
                  <a:lnTo>
                    <a:pt x="137" y="12"/>
                  </a:lnTo>
                  <a:lnTo>
                    <a:pt x="115" y="6"/>
                  </a:lnTo>
                  <a:lnTo>
                    <a:pt x="118" y="0"/>
                  </a:lnTo>
                  <a:lnTo>
                    <a:pt x="93" y="7"/>
                  </a:lnTo>
                  <a:lnTo>
                    <a:pt x="99" y="9"/>
                  </a:lnTo>
                  <a:lnTo>
                    <a:pt x="92" y="12"/>
                  </a:lnTo>
                  <a:lnTo>
                    <a:pt x="92" y="16"/>
                  </a:lnTo>
                  <a:lnTo>
                    <a:pt x="72" y="16"/>
                  </a:lnTo>
                  <a:lnTo>
                    <a:pt x="70" y="7"/>
                  </a:lnTo>
                  <a:lnTo>
                    <a:pt x="45" y="4"/>
                  </a:lnTo>
                  <a:lnTo>
                    <a:pt x="0" y="2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41" name="Freeform 7574"/>
            <p:cNvSpPr>
              <a:spLocks/>
            </p:cNvSpPr>
            <p:nvPr/>
          </p:nvSpPr>
          <p:spPr bwMode="gray">
            <a:xfrm>
              <a:off x="4347779" y="2284451"/>
              <a:ext cx="296280" cy="110993"/>
            </a:xfrm>
            <a:custGeom>
              <a:avLst/>
              <a:gdLst>
                <a:gd name="T0" fmla="*/ 9 w 200"/>
                <a:gd name="T1" fmla="*/ 29 h 73"/>
                <a:gd name="T2" fmla="*/ 18 w 200"/>
                <a:gd name="T3" fmla="*/ 32 h 73"/>
                <a:gd name="T4" fmla="*/ 9 w 200"/>
                <a:gd name="T5" fmla="*/ 37 h 73"/>
                <a:gd name="T6" fmla="*/ 13 w 200"/>
                <a:gd name="T7" fmla="*/ 41 h 73"/>
                <a:gd name="T8" fmla="*/ 58 w 200"/>
                <a:gd name="T9" fmla="*/ 45 h 73"/>
                <a:gd name="T10" fmla="*/ 6 w 200"/>
                <a:gd name="T11" fmla="*/ 51 h 73"/>
                <a:gd name="T12" fmla="*/ 0 w 200"/>
                <a:gd name="T13" fmla="*/ 60 h 73"/>
                <a:gd name="T14" fmla="*/ 28 w 200"/>
                <a:gd name="T15" fmla="*/ 63 h 73"/>
                <a:gd name="T16" fmla="*/ 23 w 200"/>
                <a:gd name="T17" fmla="*/ 73 h 73"/>
                <a:gd name="T18" fmla="*/ 118 w 200"/>
                <a:gd name="T19" fmla="*/ 60 h 73"/>
                <a:gd name="T20" fmla="*/ 133 w 200"/>
                <a:gd name="T21" fmla="*/ 69 h 73"/>
                <a:gd name="T22" fmla="*/ 147 w 200"/>
                <a:gd name="T23" fmla="*/ 67 h 73"/>
                <a:gd name="T24" fmla="*/ 188 w 200"/>
                <a:gd name="T25" fmla="*/ 48 h 73"/>
                <a:gd name="T26" fmla="*/ 161 w 200"/>
                <a:gd name="T27" fmla="*/ 44 h 73"/>
                <a:gd name="T28" fmla="*/ 156 w 200"/>
                <a:gd name="T29" fmla="*/ 37 h 73"/>
                <a:gd name="T30" fmla="*/ 166 w 200"/>
                <a:gd name="T31" fmla="*/ 29 h 73"/>
                <a:gd name="T32" fmla="*/ 172 w 200"/>
                <a:gd name="T33" fmla="*/ 15 h 73"/>
                <a:gd name="T34" fmla="*/ 200 w 200"/>
                <a:gd name="T35" fmla="*/ 3 h 73"/>
                <a:gd name="T36" fmla="*/ 180 w 200"/>
                <a:gd name="T37" fmla="*/ 0 h 73"/>
                <a:gd name="T38" fmla="*/ 147 w 200"/>
                <a:gd name="T39" fmla="*/ 13 h 73"/>
                <a:gd name="T40" fmla="*/ 112 w 200"/>
                <a:gd name="T41" fmla="*/ 9 h 73"/>
                <a:gd name="T42" fmla="*/ 91 w 200"/>
                <a:gd name="T43" fmla="*/ 13 h 73"/>
                <a:gd name="T44" fmla="*/ 96 w 200"/>
                <a:gd name="T45" fmla="*/ 5 h 73"/>
                <a:gd name="T46" fmla="*/ 85 w 200"/>
                <a:gd name="T47" fmla="*/ 5 h 73"/>
                <a:gd name="T48" fmla="*/ 38 w 200"/>
                <a:gd name="T49" fmla="*/ 15 h 73"/>
                <a:gd name="T50" fmla="*/ 9 w 200"/>
                <a:gd name="T51" fmla="*/ 2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0" h="73">
                  <a:moveTo>
                    <a:pt x="9" y="29"/>
                  </a:moveTo>
                  <a:lnTo>
                    <a:pt x="18" y="32"/>
                  </a:lnTo>
                  <a:lnTo>
                    <a:pt x="9" y="37"/>
                  </a:lnTo>
                  <a:lnTo>
                    <a:pt x="13" y="41"/>
                  </a:lnTo>
                  <a:lnTo>
                    <a:pt x="58" y="45"/>
                  </a:lnTo>
                  <a:lnTo>
                    <a:pt x="6" y="51"/>
                  </a:lnTo>
                  <a:lnTo>
                    <a:pt x="0" y="60"/>
                  </a:lnTo>
                  <a:lnTo>
                    <a:pt x="28" y="63"/>
                  </a:lnTo>
                  <a:lnTo>
                    <a:pt x="23" y="73"/>
                  </a:lnTo>
                  <a:lnTo>
                    <a:pt x="118" y="60"/>
                  </a:lnTo>
                  <a:lnTo>
                    <a:pt x="133" y="69"/>
                  </a:lnTo>
                  <a:lnTo>
                    <a:pt x="147" y="67"/>
                  </a:lnTo>
                  <a:lnTo>
                    <a:pt x="188" y="48"/>
                  </a:lnTo>
                  <a:lnTo>
                    <a:pt x="161" y="44"/>
                  </a:lnTo>
                  <a:lnTo>
                    <a:pt x="156" y="37"/>
                  </a:lnTo>
                  <a:lnTo>
                    <a:pt x="166" y="29"/>
                  </a:lnTo>
                  <a:lnTo>
                    <a:pt x="172" y="15"/>
                  </a:lnTo>
                  <a:lnTo>
                    <a:pt x="200" y="3"/>
                  </a:lnTo>
                  <a:lnTo>
                    <a:pt x="180" y="0"/>
                  </a:lnTo>
                  <a:lnTo>
                    <a:pt x="147" y="13"/>
                  </a:lnTo>
                  <a:lnTo>
                    <a:pt x="112" y="9"/>
                  </a:lnTo>
                  <a:lnTo>
                    <a:pt x="91" y="13"/>
                  </a:lnTo>
                  <a:lnTo>
                    <a:pt x="96" y="5"/>
                  </a:lnTo>
                  <a:lnTo>
                    <a:pt x="85" y="5"/>
                  </a:lnTo>
                  <a:lnTo>
                    <a:pt x="38" y="15"/>
                  </a:lnTo>
                  <a:lnTo>
                    <a:pt x="9" y="2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42" name="Freeform 7575"/>
            <p:cNvSpPr>
              <a:spLocks/>
            </p:cNvSpPr>
            <p:nvPr/>
          </p:nvSpPr>
          <p:spPr bwMode="gray">
            <a:xfrm>
              <a:off x="4347779" y="2284451"/>
              <a:ext cx="296280" cy="110993"/>
            </a:xfrm>
            <a:custGeom>
              <a:avLst/>
              <a:gdLst>
                <a:gd name="T0" fmla="*/ 9 w 200"/>
                <a:gd name="T1" fmla="*/ 29 h 73"/>
                <a:gd name="T2" fmla="*/ 18 w 200"/>
                <a:gd name="T3" fmla="*/ 32 h 73"/>
                <a:gd name="T4" fmla="*/ 9 w 200"/>
                <a:gd name="T5" fmla="*/ 37 h 73"/>
                <a:gd name="T6" fmla="*/ 13 w 200"/>
                <a:gd name="T7" fmla="*/ 41 h 73"/>
                <a:gd name="T8" fmla="*/ 58 w 200"/>
                <a:gd name="T9" fmla="*/ 45 h 73"/>
                <a:gd name="T10" fmla="*/ 6 w 200"/>
                <a:gd name="T11" fmla="*/ 51 h 73"/>
                <a:gd name="T12" fmla="*/ 0 w 200"/>
                <a:gd name="T13" fmla="*/ 60 h 73"/>
                <a:gd name="T14" fmla="*/ 28 w 200"/>
                <a:gd name="T15" fmla="*/ 63 h 73"/>
                <a:gd name="T16" fmla="*/ 23 w 200"/>
                <a:gd name="T17" fmla="*/ 73 h 73"/>
                <a:gd name="T18" fmla="*/ 118 w 200"/>
                <a:gd name="T19" fmla="*/ 60 h 73"/>
                <a:gd name="T20" fmla="*/ 133 w 200"/>
                <a:gd name="T21" fmla="*/ 69 h 73"/>
                <a:gd name="T22" fmla="*/ 147 w 200"/>
                <a:gd name="T23" fmla="*/ 67 h 73"/>
                <a:gd name="T24" fmla="*/ 188 w 200"/>
                <a:gd name="T25" fmla="*/ 48 h 73"/>
                <a:gd name="T26" fmla="*/ 161 w 200"/>
                <a:gd name="T27" fmla="*/ 44 h 73"/>
                <a:gd name="T28" fmla="*/ 156 w 200"/>
                <a:gd name="T29" fmla="*/ 37 h 73"/>
                <a:gd name="T30" fmla="*/ 166 w 200"/>
                <a:gd name="T31" fmla="*/ 29 h 73"/>
                <a:gd name="T32" fmla="*/ 172 w 200"/>
                <a:gd name="T33" fmla="*/ 15 h 73"/>
                <a:gd name="T34" fmla="*/ 200 w 200"/>
                <a:gd name="T35" fmla="*/ 3 h 73"/>
                <a:gd name="T36" fmla="*/ 180 w 200"/>
                <a:gd name="T37" fmla="*/ 0 h 73"/>
                <a:gd name="T38" fmla="*/ 147 w 200"/>
                <a:gd name="T39" fmla="*/ 13 h 73"/>
                <a:gd name="T40" fmla="*/ 112 w 200"/>
                <a:gd name="T41" fmla="*/ 9 h 73"/>
                <a:gd name="T42" fmla="*/ 91 w 200"/>
                <a:gd name="T43" fmla="*/ 13 h 73"/>
                <a:gd name="T44" fmla="*/ 96 w 200"/>
                <a:gd name="T45" fmla="*/ 5 h 73"/>
                <a:gd name="T46" fmla="*/ 85 w 200"/>
                <a:gd name="T47" fmla="*/ 5 h 73"/>
                <a:gd name="T48" fmla="*/ 38 w 200"/>
                <a:gd name="T49" fmla="*/ 15 h 73"/>
                <a:gd name="T50" fmla="*/ 9 w 200"/>
                <a:gd name="T51" fmla="*/ 2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0" h="73">
                  <a:moveTo>
                    <a:pt x="9" y="29"/>
                  </a:moveTo>
                  <a:lnTo>
                    <a:pt x="18" y="32"/>
                  </a:lnTo>
                  <a:lnTo>
                    <a:pt x="9" y="37"/>
                  </a:lnTo>
                  <a:lnTo>
                    <a:pt x="13" y="41"/>
                  </a:lnTo>
                  <a:lnTo>
                    <a:pt x="58" y="45"/>
                  </a:lnTo>
                  <a:lnTo>
                    <a:pt x="6" y="51"/>
                  </a:lnTo>
                  <a:lnTo>
                    <a:pt x="0" y="60"/>
                  </a:lnTo>
                  <a:lnTo>
                    <a:pt x="28" y="63"/>
                  </a:lnTo>
                  <a:lnTo>
                    <a:pt x="23" y="73"/>
                  </a:lnTo>
                  <a:lnTo>
                    <a:pt x="118" y="60"/>
                  </a:lnTo>
                  <a:lnTo>
                    <a:pt x="133" y="69"/>
                  </a:lnTo>
                  <a:lnTo>
                    <a:pt x="147" y="67"/>
                  </a:lnTo>
                  <a:lnTo>
                    <a:pt x="188" y="48"/>
                  </a:lnTo>
                  <a:lnTo>
                    <a:pt x="161" y="44"/>
                  </a:lnTo>
                  <a:lnTo>
                    <a:pt x="156" y="37"/>
                  </a:lnTo>
                  <a:lnTo>
                    <a:pt x="166" y="29"/>
                  </a:lnTo>
                  <a:lnTo>
                    <a:pt x="172" y="15"/>
                  </a:lnTo>
                  <a:lnTo>
                    <a:pt x="200" y="3"/>
                  </a:lnTo>
                  <a:lnTo>
                    <a:pt x="180" y="0"/>
                  </a:lnTo>
                  <a:lnTo>
                    <a:pt x="147" y="13"/>
                  </a:lnTo>
                  <a:lnTo>
                    <a:pt x="112" y="9"/>
                  </a:lnTo>
                  <a:lnTo>
                    <a:pt x="91" y="13"/>
                  </a:lnTo>
                  <a:lnTo>
                    <a:pt x="96" y="5"/>
                  </a:lnTo>
                  <a:lnTo>
                    <a:pt x="85" y="5"/>
                  </a:lnTo>
                  <a:lnTo>
                    <a:pt x="38" y="15"/>
                  </a:lnTo>
                  <a:lnTo>
                    <a:pt x="9" y="29"/>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43" name="Freeform 7576"/>
            <p:cNvSpPr>
              <a:spLocks/>
            </p:cNvSpPr>
            <p:nvPr/>
          </p:nvSpPr>
          <p:spPr bwMode="gray">
            <a:xfrm>
              <a:off x="4272227" y="2267726"/>
              <a:ext cx="201469" cy="72981"/>
            </a:xfrm>
            <a:custGeom>
              <a:avLst/>
              <a:gdLst>
                <a:gd name="T0" fmla="*/ 0 w 136"/>
                <a:gd name="T1" fmla="*/ 33 h 48"/>
                <a:gd name="T2" fmla="*/ 7 w 136"/>
                <a:gd name="T3" fmla="*/ 39 h 48"/>
                <a:gd name="T4" fmla="*/ 4 w 136"/>
                <a:gd name="T5" fmla="*/ 48 h 48"/>
                <a:gd name="T6" fmla="*/ 38 w 136"/>
                <a:gd name="T7" fmla="*/ 43 h 48"/>
                <a:gd name="T8" fmla="*/ 74 w 136"/>
                <a:gd name="T9" fmla="*/ 26 h 48"/>
                <a:gd name="T10" fmla="*/ 136 w 136"/>
                <a:gd name="T11" fmla="*/ 13 h 48"/>
                <a:gd name="T12" fmla="*/ 124 w 136"/>
                <a:gd name="T13" fmla="*/ 2 h 48"/>
                <a:gd name="T14" fmla="*/ 90 w 136"/>
                <a:gd name="T15" fmla="*/ 0 h 48"/>
                <a:gd name="T16" fmla="*/ 48 w 136"/>
                <a:gd name="T17" fmla="*/ 5 h 48"/>
                <a:gd name="T18" fmla="*/ 44 w 136"/>
                <a:gd name="T19" fmla="*/ 13 h 48"/>
                <a:gd name="T20" fmla="*/ 0 w 136"/>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48">
                  <a:moveTo>
                    <a:pt x="0" y="33"/>
                  </a:moveTo>
                  <a:lnTo>
                    <a:pt x="7" y="39"/>
                  </a:lnTo>
                  <a:lnTo>
                    <a:pt x="4" y="48"/>
                  </a:lnTo>
                  <a:lnTo>
                    <a:pt x="38" y="43"/>
                  </a:lnTo>
                  <a:lnTo>
                    <a:pt x="74" y="26"/>
                  </a:lnTo>
                  <a:lnTo>
                    <a:pt x="136" y="13"/>
                  </a:lnTo>
                  <a:lnTo>
                    <a:pt x="124" y="2"/>
                  </a:lnTo>
                  <a:lnTo>
                    <a:pt x="90" y="0"/>
                  </a:lnTo>
                  <a:lnTo>
                    <a:pt x="48" y="5"/>
                  </a:lnTo>
                  <a:lnTo>
                    <a:pt x="44" y="13"/>
                  </a:lnTo>
                  <a:lnTo>
                    <a:pt x="0" y="33"/>
                  </a:lnTo>
                  <a:close/>
                </a:path>
              </a:pathLst>
            </a:custGeom>
            <a:grp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44" name="Freeform 7577"/>
            <p:cNvSpPr>
              <a:spLocks/>
            </p:cNvSpPr>
            <p:nvPr/>
          </p:nvSpPr>
          <p:spPr bwMode="gray">
            <a:xfrm>
              <a:off x="4272227" y="2267726"/>
              <a:ext cx="201469" cy="72981"/>
            </a:xfrm>
            <a:custGeom>
              <a:avLst/>
              <a:gdLst>
                <a:gd name="T0" fmla="*/ 0 w 136"/>
                <a:gd name="T1" fmla="*/ 33 h 48"/>
                <a:gd name="T2" fmla="*/ 7 w 136"/>
                <a:gd name="T3" fmla="*/ 39 h 48"/>
                <a:gd name="T4" fmla="*/ 4 w 136"/>
                <a:gd name="T5" fmla="*/ 48 h 48"/>
                <a:gd name="T6" fmla="*/ 38 w 136"/>
                <a:gd name="T7" fmla="*/ 43 h 48"/>
                <a:gd name="T8" fmla="*/ 74 w 136"/>
                <a:gd name="T9" fmla="*/ 26 h 48"/>
                <a:gd name="T10" fmla="*/ 136 w 136"/>
                <a:gd name="T11" fmla="*/ 13 h 48"/>
                <a:gd name="T12" fmla="*/ 124 w 136"/>
                <a:gd name="T13" fmla="*/ 2 h 48"/>
                <a:gd name="T14" fmla="*/ 90 w 136"/>
                <a:gd name="T15" fmla="*/ 0 h 48"/>
                <a:gd name="T16" fmla="*/ 48 w 136"/>
                <a:gd name="T17" fmla="*/ 5 h 48"/>
                <a:gd name="T18" fmla="*/ 44 w 136"/>
                <a:gd name="T19" fmla="*/ 13 h 48"/>
                <a:gd name="T20" fmla="*/ 0 w 136"/>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48">
                  <a:moveTo>
                    <a:pt x="0" y="33"/>
                  </a:moveTo>
                  <a:lnTo>
                    <a:pt x="7" y="39"/>
                  </a:lnTo>
                  <a:lnTo>
                    <a:pt x="4" y="48"/>
                  </a:lnTo>
                  <a:lnTo>
                    <a:pt x="38" y="43"/>
                  </a:lnTo>
                  <a:lnTo>
                    <a:pt x="74" y="26"/>
                  </a:lnTo>
                  <a:lnTo>
                    <a:pt x="136" y="13"/>
                  </a:lnTo>
                  <a:lnTo>
                    <a:pt x="124" y="2"/>
                  </a:lnTo>
                  <a:lnTo>
                    <a:pt x="90" y="0"/>
                  </a:lnTo>
                  <a:lnTo>
                    <a:pt x="48" y="5"/>
                  </a:lnTo>
                  <a:lnTo>
                    <a:pt x="44" y="13"/>
                  </a:lnTo>
                  <a:lnTo>
                    <a:pt x="0" y="3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45" name="Freeform 7598"/>
            <p:cNvSpPr>
              <a:spLocks/>
            </p:cNvSpPr>
            <p:nvPr/>
          </p:nvSpPr>
          <p:spPr bwMode="gray">
            <a:xfrm>
              <a:off x="3261916" y="2518599"/>
              <a:ext cx="2962" cy="1520"/>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lnTo>
                    <a:pt x="2" y="0"/>
                  </a:lnTo>
                  <a:lnTo>
                    <a:pt x="0" y="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46" name="Line 7599"/>
            <p:cNvSpPr>
              <a:spLocks noChangeShapeType="1"/>
            </p:cNvSpPr>
            <p:nvPr/>
          </p:nvSpPr>
          <p:spPr bwMode="gray">
            <a:xfrm flipV="1">
              <a:off x="3261916" y="2518599"/>
              <a:ext cx="2962" cy="1520"/>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47" name="Freeform 7604"/>
            <p:cNvSpPr>
              <a:spLocks/>
            </p:cNvSpPr>
            <p:nvPr/>
          </p:nvSpPr>
          <p:spPr bwMode="gray">
            <a:xfrm>
              <a:off x="3338947" y="2637194"/>
              <a:ext cx="79995" cy="42572"/>
            </a:xfrm>
            <a:custGeom>
              <a:avLst/>
              <a:gdLst>
                <a:gd name="T0" fmla="*/ 0 w 54"/>
                <a:gd name="T1" fmla="*/ 21 h 28"/>
                <a:gd name="T2" fmla="*/ 0 w 54"/>
                <a:gd name="T3" fmla="*/ 28 h 28"/>
                <a:gd name="T4" fmla="*/ 37 w 54"/>
                <a:gd name="T5" fmla="*/ 15 h 28"/>
                <a:gd name="T6" fmla="*/ 42 w 54"/>
                <a:gd name="T7" fmla="*/ 11 h 28"/>
                <a:gd name="T8" fmla="*/ 37 w 54"/>
                <a:gd name="T9" fmla="*/ 11 h 28"/>
                <a:gd name="T10" fmla="*/ 54 w 54"/>
                <a:gd name="T11" fmla="*/ 6 h 28"/>
                <a:gd name="T12" fmla="*/ 52 w 54"/>
                <a:gd name="T13" fmla="*/ 0 h 28"/>
                <a:gd name="T14" fmla="*/ 0 w 54"/>
                <a:gd name="T15" fmla="*/ 21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28">
                  <a:moveTo>
                    <a:pt x="0" y="21"/>
                  </a:moveTo>
                  <a:lnTo>
                    <a:pt x="0" y="28"/>
                  </a:lnTo>
                  <a:lnTo>
                    <a:pt x="37" y="15"/>
                  </a:lnTo>
                  <a:lnTo>
                    <a:pt x="42" y="11"/>
                  </a:lnTo>
                  <a:lnTo>
                    <a:pt x="37" y="11"/>
                  </a:lnTo>
                  <a:lnTo>
                    <a:pt x="54" y="6"/>
                  </a:lnTo>
                  <a:lnTo>
                    <a:pt x="52" y="0"/>
                  </a:lnTo>
                  <a:lnTo>
                    <a:pt x="0" y="2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48" name="Freeform 7606"/>
            <p:cNvSpPr>
              <a:spLocks/>
            </p:cNvSpPr>
            <p:nvPr/>
          </p:nvSpPr>
          <p:spPr bwMode="gray">
            <a:xfrm>
              <a:off x="3661892" y="2746665"/>
              <a:ext cx="41479" cy="54736"/>
            </a:xfrm>
            <a:custGeom>
              <a:avLst/>
              <a:gdLst>
                <a:gd name="T0" fmla="*/ 11 w 28"/>
                <a:gd name="T1" fmla="*/ 0 h 36"/>
                <a:gd name="T2" fmla="*/ 3 w 28"/>
                <a:gd name="T3" fmla="*/ 10 h 36"/>
                <a:gd name="T4" fmla="*/ 0 w 28"/>
                <a:gd name="T5" fmla="*/ 29 h 36"/>
                <a:gd name="T6" fmla="*/ 6 w 28"/>
                <a:gd name="T7" fmla="*/ 36 h 36"/>
                <a:gd name="T8" fmla="*/ 6 w 28"/>
                <a:gd name="T9" fmla="*/ 23 h 36"/>
                <a:gd name="T10" fmla="*/ 28 w 28"/>
                <a:gd name="T11" fmla="*/ 1 h 36"/>
                <a:gd name="T12" fmla="*/ 11 w 28"/>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8" h="36">
                  <a:moveTo>
                    <a:pt x="11" y="0"/>
                  </a:moveTo>
                  <a:lnTo>
                    <a:pt x="3" y="10"/>
                  </a:lnTo>
                  <a:lnTo>
                    <a:pt x="0" y="29"/>
                  </a:lnTo>
                  <a:lnTo>
                    <a:pt x="6" y="36"/>
                  </a:lnTo>
                  <a:lnTo>
                    <a:pt x="6" y="23"/>
                  </a:lnTo>
                  <a:lnTo>
                    <a:pt x="28" y="1"/>
                  </a:lnTo>
                  <a:lnTo>
                    <a:pt x="11"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49" name="Freeform 7607"/>
            <p:cNvSpPr>
              <a:spLocks/>
            </p:cNvSpPr>
            <p:nvPr/>
          </p:nvSpPr>
          <p:spPr bwMode="gray">
            <a:xfrm>
              <a:off x="3661891" y="2746665"/>
              <a:ext cx="41479" cy="54736"/>
            </a:xfrm>
            <a:custGeom>
              <a:avLst/>
              <a:gdLst>
                <a:gd name="T0" fmla="*/ 11 w 28"/>
                <a:gd name="T1" fmla="*/ 0 h 36"/>
                <a:gd name="T2" fmla="*/ 3 w 28"/>
                <a:gd name="T3" fmla="*/ 10 h 36"/>
                <a:gd name="T4" fmla="*/ 0 w 28"/>
                <a:gd name="T5" fmla="*/ 29 h 36"/>
                <a:gd name="T6" fmla="*/ 6 w 28"/>
                <a:gd name="T7" fmla="*/ 36 h 36"/>
                <a:gd name="T8" fmla="*/ 6 w 28"/>
                <a:gd name="T9" fmla="*/ 23 h 36"/>
                <a:gd name="T10" fmla="*/ 28 w 28"/>
                <a:gd name="T11" fmla="*/ 1 h 36"/>
                <a:gd name="T12" fmla="*/ 11 w 28"/>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8" h="36">
                  <a:moveTo>
                    <a:pt x="11" y="0"/>
                  </a:moveTo>
                  <a:lnTo>
                    <a:pt x="3" y="10"/>
                  </a:lnTo>
                  <a:lnTo>
                    <a:pt x="0" y="29"/>
                  </a:lnTo>
                  <a:lnTo>
                    <a:pt x="6" y="36"/>
                  </a:lnTo>
                  <a:lnTo>
                    <a:pt x="6" y="23"/>
                  </a:lnTo>
                  <a:lnTo>
                    <a:pt x="28" y="1"/>
                  </a:lnTo>
                  <a:lnTo>
                    <a:pt x="11"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50" name="Freeform 7608"/>
            <p:cNvSpPr>
              <a:spLocks/>
            </p:cNvSpPr>
            <p:nvPr/>
          </p:nvSpPr>
          <p:spPr bwMode="gray">
            <a:xfrm>
              <a:off x="3697446" y="2830290"/>
              <a:ext cx="62218" cy="66899"/>
            </a:xfrm>
            <a:custGeom>
              <a:avLst/>
              <a:gdLst>
                <a:gd name="T0" fmla="*/ 0 w 42"/>
                <a:gd name="T1" fmla="*/ 3 h 44"/>
                <a:gd name="T2" fmla="*/ 0 w 42"/>
                <a:gd name="T3" fmla="*/ 12 h 44"/>
                <a:gd name="T4" fmla="*/ 11 w 42"/>
                <a:gd name="T5" fmla="*/ 19 h 44"/>
                <a:gd name="T6" fmla="*/ 9 w 42"/>
                <a:gd name="T7" fmla="*/ 25 h 44"/>
                <a:gd name="T8" fmla="*/ 23 w 42"/>
                <a:gd name="T9" fmla="*/ 32 h 44"/>
                <a:gd name="T10" fmla="*/ 20 w 42"/>
                <a:gd name="T11" fmla="*/ 35 h 44"/>
                <a:gd name="T12" fmla="*/ 33 w 42"/>
                <a:gd name="T13" fmla="*/ 44 h 44"/>
                <a:gd name="T14" fmla="*/ 42 w 42"/>
                <a:gd name="T15" fmla="*/ 41 h 44"/>
                <a:gd name="T16" fmla="*/ 32 w 42"/>
                <a:gd name="T17" fmla="*/ 11 h 44"/>
                <a:gd name="T18" fmla="*/ 7 w 42"/>
                <a:gd name="T19" fmla="*/ 0 h 44"/>
                <a:gd name="T20" fmla="*/ 0 w 42"/>
                <a:gd name="T21"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4">
                  <a:moveTo>
                    <a:pt x="0" y="3"/>
                  </a:moveTo>
                  <a:lnTo>
                    <a:pt x="0" y="12"/>
                  </a:lnTo>
                  <a:lnTo>
                    <a:pt x="11" y="19"/>
                  </a:lnTo>
                  <a:lnTo>
                    <a:pt x="9" y="25"/>
                  </a:lnTo>
                  <a:lnTo>
                    <a:pt x="23" y="32"/>
                  </a:lnTo>
                  <a:lnTo>
                    <a:pt x="20" y="35"/>
                  </a:lnTo>
                  <a:lnTo>
                    <a:pt x="33" y="44"/>
                  </a:lnTo>
                  <a:lnTo>
                    <a:pt x="42" y="41"/>
                  </a:lnTo>
                  <a:lnTo>
                    <a:pt x="32" y="11"/>
                  </a:lnTo>
                  <a:lnTo>
                    <a:pt x="7"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51" name="Freeform 7609"/>
            <p:cNvSpPr>
              <a:spLocks/>
            </p:cNvSpPr>
            <p:nvPr/>
          </p:nvSpPr>
          <p:spPr bwMode="gray">
            <a:xfrm>
              <a:off x="3697445" y="2830290"/>
              <a:ext cx="62218" cy="66899"/>
            </a:xfrm>
            <a:custGeom>
              <a:avLst/>
              <a:gdLst>
                <a:gd name="T0" fmla="*/ 0 w 42"/>
                <a:gd name="T1" fmla="*/ 3 h 44"/>
                <a:gd name="T2" fmla="*/ 0 w 42"/>
                <a:gd name="T3" fmla="*/ 12 h 44"/>
                <a:gd name="T4" fmla="*/ 11 w 42"/>
                <a:gd name="T5" fmla="*/ 19 h 44"/>
                <a:gd name="T6" fmla="*/ 9 w 42"/>
                <a:gd name="T7" fmla="*/ 25 h 44"/>
                <a:gd name="T8" fmla="*/ 23 w 42"/>
                <a:gd name="T9" fmla="*/ 32 h 44"/>
                <a:gd name="T10" fmla="*/ 20 w 42"/>
                <a:gd name="T11" fmla="*/ 35 h 44"/>
                <a:gd name="T12" fmla="*/ 33 w 42"/>
                <a:gd name="T13" fmla="*/ 44 h 44"/>
                <a:gd name="T14" fmla="*/ 42 w 42"/>
                <a:gd name="T15" fmla="*/ 41 h 44"/>
                <a:gd name="T16" fmla="*/ 32 w 42"/>
                <a:gd name="T17" fmla="*/ 11 h 44"/>
                <a:gd name="T18" fmla="*/ 7 w 42"/>
                <a:gd name="T19" fmla="*/ 0 h 44"/>
                <a:gd name="T20" fmla="*/ 0 w 42"/>
                <a:gd name="T21"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4">
                  <a:moveTo>
                    <a:pt x="0" y="3"/>
                  </a:moveTo>
                  <a:lnTo>
                    <a:pt x="0" y="12"/>
                  </a:lnTo>
                  <a:lnTo>
                    <a:pt x="11" y="19"/>
                  </a:lnTo>
                  <a:lnTo>
                    <a:pt x="9" y="25"/>
                  </a:lnTo>
                  <a:lnTo>
                    <a:pt x="23" y="32"/>
                  </a:lnTo>
                  <a:lnTo>
                    <a:pt x="20" y="35"/>
                  </a:lnTo>
                  <a:lnTo>
                    <a:pt x="33" y="44"/>
                  </a:lnTo>
                  <a:lnTo>
                    <a:pt x="42" y="41"/>
                  </a:lnTo>
                  <a:lnTo>
                    <a:pt x="32" y="11"/>
                  </a:lnTo>
                  <a:lnTo>
                    <a:pt x="7" y="0"/>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52" name="Freeform 7610"/>
            <p:cNvSpPr>
              <a:spLocks/>
            </p:cNvSpPr>
            <p:nvPr/>
          </p:nvSpPr>
          <p:spPr bwMode="gray">
            <a:xfrm>
              <a:off x="5229208" y="2098957"/>
              <a:ext cx="925872" cy="504787"/>
            </a:xfrm>
            <a:custGeom>
              <a:avLst/>
              <a:gdLst>
                <a:gd name="T0" fmla="*/ 25 w 625"/>
                <a:gd name="T1" fmla="*/ 64 h 332"/>
                <a:gd name="T2" fmla="*/ 35 w 625"/>
                <a:gd name="T3" fmla="*/ 71 h 332"/>
                <a:gd name="T4" fmla="*/ 24 w 625"/>
                <a:gd name="T5" fmla="*/ 83 h 332"/>
                <a:gd name="T6" fmla="*/ 19 w 625"/>
                <a:gd name="T7" fmla="*/ 89 h 332"/>
                <a:gd name="T8" fmla="*/ 120 w 625"/>
                <a:gd name="T9" fmla="*/ 95 h 332"/>
                <a:gd name="T10" fmla="*/ 127 w 625"/>
                <a:gd name="T11" fmla="*/ 111 h 332"/>
                <a:gd name="T12" fmla="*/ 127 w 625"/>
                <a:gd name="T13" fmla="*/ 122 h 332"/>
                <a:gd name="T14" fmla="*/ 117 w 625"/>
                <a:gd name="T15" fmla="*/ 144 h 332"/>
                <a:gd name="T16" fmla="*/ 126 w 625"/>
                <a:gd name="T17" fmla="*/ 154 h 332"/>
                <a:gd name="T18" fmla="*/ 136 w 625"/>
                <a:gd name="T19" fmla="*/ 157 h 332"/>
                <a:gd name="T20" fmla="*/ 148 w 625"/>
                <a:gd name="T21" fmla="*/ 167 h 332"/>
                <a:gd name="T22" fmla="*/ 100 w 625"/>
                <a:gd name="T23" fmla="*/ 179 h 332"/>
                <a:gd name="T24" fmla="*/ 142 w 625"/>
                <a:gd name="T25" fmla="*/ 176 h 332"/>
                <a:gd name="T26" fmla="*/ 135 w 625"/>
                <a:gd name="T27" fmla="*/ 195 h 332"/>
                <a:gd name="T28" fmla="*/ 106 w 625"/>
                <a:gd name="T29" fmla="*/ 203 h 332"/>
                <a:gd name="T30" fmla="*/ 94 w 625"/>
                <a:gd name="T31" fmla="*/ 242 h 332"/>
                <a:gd name="T32" fmla="*/ 94 w 625"/>
                <a:gd name="T33" fmla="*/ 265 h 332"/>
                <a:gd name="T34" fmla="*/ 104 w 625"/>
                <a:gd name="T35" fmla="*/ 306 h 332"/>
                <a:gd name="T36" fmla="*/ 138 w 625"/>
                <a:gd name="T37" fmla="*/ 321 h 332"/>
                <a:gd name="T38" fmla="*/ 165 w 625"/>
                <a:gd name="T39" fmla="*/ 330 h 332"/>
                <a:gd name="T40" fmla="*/ 193 w 625"/>
                <a:gd name="T41" fmla="*/ 287 h 332"/>
                <a:gd name="T42" fmla="*/ 228 w 625"/>
                <a:gd name="T43" fmla="*/ 258 h 332"/>
                <a:gd name="T44" fmla="*/ 237 w 625"/>
                <a:gd name="T45" fmla="*/ 249 h 332"/>
                <a:gd name="T46" fmla="*/ 295 w 625"/>
                <a:gd name="T47" fmla="*/ 235 h 332"/>
                <a:gd name="T48" fmla="*/ 418 w 625"/>
                <a:gd name="T49" fmla="*/ 192 h 332"/>
                <a:gd name="T50" fmla="*/ 466 w 625"/>
                <a:gd name="T51" fmla="*/ 173 h 332"/>
                <a:gd name="T52" fmla="*/ 422 w 625"/>
                <a:gd name="T53" fmla="*/ 172 h 332"/>
                <a:gd name="T54" fmla="*/ 437 w 625"/>
                <a:gd name="T55" fmla="*/ 157 h 332"/>
                <a:gd name="T56" fmla="*/ 450 w 625"/>
                <a:gd name="T57" fmla="*/ 166 h 332"/>
                <a:gd name="T58" fmla="*/ 479 w 625"/>
                <a:gd name="T59" fmla="*/ 154 h 332"/>
                <a:gd name="T60" fmla="*/ 479 w 625"/>
                <a:gd name="T61" fmla="*/ 144 h 332"/>
                <a:gd name="T62" fmla="*/ 475 w 625"/>
                <a:gd name="T63" fmla="*/ 131 h 332"/>
                <a:gd name="T64" fmla="*/ 507 w 625"/>
                <a:gd name="T65" fmla="*/ 119 h 332"/>
                <a:gd name="T66" fmla="*/ 520 w 625"/>
                <a:gd name="T67" fmla="*/ 113 h 332"/>
                <a:gd name="T68" fmla="*/ 513 w 625"/>
                <a:gd name="T69" fmla="*/ 108 h 332"/>
                <a:gd name="T70" fmla="*/ 520 w 625"/>
                <a:gd name="T71" fmla="*/ 87 h 332"/>
                <a:gd name="T72" fmla="*/ 508 w 625"/>
                <a:gd name="T73" fmla="*/ 81 h 332"/>
                <a:gd name="T74" fmla="*/ 545 w 625"/>
                <a:gd name="T75" fmla="*/ 76 h 332"/>
                <a:gd name="T76" fmla="*/ 540 w 625"/>
                <a:gd name="T77" fmla="*/ 58 h 332"/>
                <a:gd name="T78" fmla="*/ 581 w 625"/>
                <a:gd name="T79" fmla="*/ 35 h 332"/>
                <a:gd name="T80" fmla="*/ 583 w 625"/>
                <a:gd name="T81" fmla="*/ 17 h 332"/>
                <a:gd name="T82" fmla="*/ 536 w 625"/>
                <a:gd name="T83" fmla="*/ 17 h 332"/>
                <a:gd name="T84" fmla="*/ 498 w 625"/>
                <a:gd name="T85" fmla="*/ 20 h 332"/>
                <a:gd name="T86" fmla="*/ 552 w 625"/>
                <a:gd name="T87" fmla="*/ 10 h 332"/>
                <a:gd name="T88" fmla="*/ 335 w 625"/>
                <a:gd name="T89" fmla="*/ 4 h 332"/>
                <a:gd name="T90" fmla="*/ 231 w 625"/>
                <a:gd name="T91" fmla="*/ 13 h 332"/>
                <a:gd name="T92" fmla="*/ 157 w 625"/>
                <a:gd name="T93" fmla="*/ 23 h 332"/>
                <a:gd name="T94" fmla="*/ 129 w 625"/>
                <a:gd name="T95" fmla="*/ 24 h 332"/>
                <a:gd name="T96" fmla="*/ 106 w 625"/>
                <a:gd name="T97" fmla="*/ 36 h 332"/>
                <a:gd name="T98" fmla="*/ 87 w 625"/>
                <a:gd name="T99" fmla="*/ 48 h 332"/>
                <a:gd name="T100" fmla="*/ 0 w 625"/>
                <a:gd name="T101"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5" h="332">
                  <a:moveTo>
                    <a:pt x="0" y="62"/>
                  </a:moveTo>
                  <a:lnTo>
                    <a:pt x="25" y="64"/>
                  </a:lnTo>
                  <a:lnTo>
                    <a:pt x="24" y="68"/>
                  </a:lnTo>
                  <a:lnTo>
                    <a:pt x="35" y="71"/>
                  </a:lnTo>
                  <a:lnTo>
                    <a:pt x="5" y="77"/>
                  </a:lnTo>
                  <a:lnTo>
                    <a:pt x="24" y="83"/>
                  </a:lnTo>
                  <a:lnTo>
                    <a:pt x="14" y="84"/>
                  </a:lnTo>
                  <a:lnTo>
                    <a:pt x="19" y="89"/>
                  </a:lnTo>
                  <a:lnTo>
                    <a:pt x="91" y="87"/>
                  </a:lnTo>
                  <a:lnTo>
                    <a:pt x="120" y="95"/>
                  </a:lnTo>
                  <a:lnTo>
                    <a:pt x="116" y="99"/>
                  </a:lnTo>
                  <a:lnTo>
                    <a:pt x="127" y="111"/>
                  </a:lnTo>
                  <a:lnTo>
                    <a:pt x="123" y="116"/>
                  </a:lnTo>
                  <a:lnTo>
                    <a:pt x="127" y="122"/>
                  </a:lnTo>
                  <a:lnTo>
                    <a:pt x="116" y="137"/>
                  </a:lnTo>
                  <a:lnTo>
                    <a:pt x="117" y="144"/>
                  </a:lnTo>
                  <a:lnTo>
                    <a:pt x="108" y="150"/>
                  </a:lnTo>
                  <a:lnTo>
                    <a:pt x="126" y="154"/>
                  </a:lnTo>
                  <a:lnTo>
                    <a:pt x="135" y="150"/>
                  </a:lnTo>
                  <a:lnTo>
                    <a:pt x="136" y="157"/>
                  </a:lnTo>
                  <a:lnTo>
                    <a:pt x="148" y="160"/>
                  </a:lnTo>
                  <a:lnTo>
                    <a:pt x="148" y="167"/>
                  </a:lnTo>
                  <a:lnTo>
                    <a:pt x="117" y="163"/>
                  </a:lnTo>
                  <a:lnTo>
                    <a:pt x="100" y="179"/>
                  </a:lnTo>
                  <a:lnTo>
                    <a:pt x="110" y="185"/>
                  </a:lnTo>
                  <a:lnTo>
                    <a:pt x="142" y="176"/>
                  </a:lnTo>
                  <a:lnTo>
                    <a:pt x="143" y="184"/>
                  </a:lnTo>
                  <a:lnTo>
                    <a:pt x="135" y="195"/>
                  </a:lnTo>
                  <a:lnTo>
                    <a:pt x="116" y="195"/>
                  </a:lnTo>
                  <a:lnTo>
                    <a:pt x="106" y="203"/>
                  </a:lnTo>
                  <a:lnTo>
                    <a:pt x="84" y="235"/>
                  </a:lnTo>
                  <a:lnTo>
                    <a:pt x="94" y="242"/>
                  </a:lnTo>
                  <a:lnTo>
                    <a:pt x="89" y="261"/>
                  </a:lnTo>
                  <a:lnTo>
                    <a:pt x="94" y="265"/>
                  </a:lnTo>
                  <a:lnTo>
                    <a:pt x="94" y="271"/>
                  </a:lnTo>
                  <a:lnTo>
                    <a:pt x="104" y="306"/>
                  </a:lnTo>
                  <a:lnTo>
                    <a:pt x="110" y="316"/>
                  </a:lnTo>
                  <a:lnTo>
                    <a:pt x="138" y="321"/>
                  </a:lnTo>
                  <a:lnTo>
                    <a:pt x="157" y="332"/>
                  </a:lnTo>
                  <a:lnTo>
                    <a:pt x="165" y="330"/>
                  </a:lnTo>
                  <a:lnTo>
                    <a:pt x="193" y="297"/>
                  </a:lnTo>
                  <a:lnTo>
                    <a:pt x="193" y="287"/>
                  </a:lnTo>
                  <a:lnTo>
                    <a:pt x="218" y="274"/>
                  </a:lnTo>
                  <a:lnTo>
                    <a:pt x="228" y="258"/>
                  </a:lnTo>
                  <a:lnTo>
                    <a:pt x="225" y="248"/>
                  </a:lnTo>
                  <a:lnTo>
                    <a:pt x="237" y="249"/>
                  </a:lnTo>
                  <a:lnTo>
                    <a:pt x="244" y="242"/>
                  </a:lnTo>
                  <a:lnTo>
                    <a:pt x="295" y="235"/>
                  </a:lnTo>
                  <a:lnTo>
                    <a:pt x="346" y="205"/>
                  </a:lnTo>
                  <a:lnTo>
                    <a:pt x="418" y="192"/>
                  </a:lnTo>
                  <a:lnTo>
                    <a:pt x="456" y="178"/>
                  </a:lnTo>
                  <a:lnTo>
                    <a:pt x="466" y="173"/>
                  </a:lnTo>
                  <a:lnTo>
                    <a:pt x="438" y="167"/>
                  </a:lnTo>
                  <a:lnTo>
                    <a:pt x="422" y="172"/>
                  </a:lnTo>
                  <a:lnTo>
                    <a:pt x="437" y="166"/>
                  </a:lnTo>
                  <a:lnTo>
                    <a:pt x="437" y="157"/>
                  </a:lnTo>
                  <a:lnTo>
                    <a:pt x="449" y="156"/>
                  </a:lnTo>
                  <a:lnTo>
                    <a:pt x="450" y="166"/>
                  </a:lnTo>
                  <a:lnTo>
                    <a:pt x="475" y="167"/>
                  </a:lnTo>
                  <a:lnTo>
                    <a:pt x="479" y="154"/>
                  </a:lnTo>
                  <a:lnTo>
                    <a:pt x="454" y="138"/>
                  </a:lnTo>
                  <a:lnTo>
                    <a:pt x="479" y="144"/>
                  </a:lnTo>
                  <a:lnTo>
                    <a:pt x="485" y="132"/>
                  </a:lnTo>
                  <a:lnTo>
                    <a:pt x="475" y="131"/>
                  </a:lnTo>
                  <a:lnTo>
                    <a:pt x="504" y="125"/>
                  </a:lnTo>
                  <a:lnTo>
                    <a:pt x="507" y="119"/>
                  </a:lnTo>
                  <a:lnTo>
                    <a:pt x="494" y="116"/>
                  </a:lnTo>
                  <a:lnTo>
                    <a:pt x="520" y="113"/>
                  </a:lnTo>
                  <a:lnTo>
                    <a:pt x="526" y="108"/>
                  </a:lnTo>
                  <a:lnTo>
                    <a:pt x="513" y="108"/>
                  </a:lnTo>
                  <a:lnTo>
                    <a:pt x="524" y="95"/>
                  </a:lnTo>
                  <a:lnTo>
                    <a:pt x="520" y="87"/>
                  </a:lnTo>
                  <a:lnTo>
                    <a:pt x="505" y="86"/>
                  </a:lnTo>
                  <a:lnTo>
                    <a:pt x="508" y="81"/>
                  </a:lnTo>
                  <a:lnTo>
                    <a:pt x="540" y="80"/>
                  </a:lnTo>
                  <a:lnTo>
                    <a:pt x="545" y="76"/>
                  </a:lnTo>
                  <a:lnTo>
                    <a:pt x="533" y="64"/>
                  </a:lnTo>
                  <a:lnTo>
                    <a:pt x="540" y="58"/>
                  </a:lnTo>
                  <a:lnTo>
                    <a:pt x="539" y="52"/>
                  </a:lnTo>
                  <a:lnTo>
                    <a:pt x="581" y="35"/>
                  </a:lnTo>
                  <a:lnTo>
                    <a:pt x="625" y="23"/>
                  </a:lnTo>
                  <a:lnTo>
                    <a:pt x="583" y="17"/>
                  </a:lnTo>
                  <a:lnTo>
                    <a:pt x="498" y="29"/>
                  </a:lnTo>
                  <a:lnTo>
                    <a:pt x="536" y="17"/>
                  </a:lnTo>
                  <a:lnTo>
                    <a:pt x="535" y="16"/>
                  </a:lnTo>
                  <a:lnTo>
                    <a:pt x="498" y="20"/>
                  </a:lnTo>
                  <a:lnTo>
                    <a:pt x="501" y="16"/>
                  </a:lnTo>
                  <a:lnTo>
                    <a:pt x="552" y="10"/>
                  </a:lnTo>
                  <a:lnTo>
                    <a:pt x="489" y="0"/>
                  </a:lnTo>
                  <a:lnTo>
                    <a:pt x="335" y="4"/>
                  </a:lnTo>
                  <a:lnTo>
                    <a:pt x="257" y="16"/>
                  </a:lnTo>
                  <a:lnTo>
                    <a:pt x="231" y="13"/>
                  </a:lnTo>
                  <a:lnTo>
                    <a:pt x="154" y="19"/>
                  </a:lnTo>
                  <a:lnTo>
                    <a:pt x="157" y="23"/>
                  </a:lnTo>
                  <a:lnTo>
                    <a:pt x="148" y="24"/>
                  </a:lnTo>
                  <a:lnTo>
                    <a:pt x="129" y="24"/>
                  </a:lnTo>
                  <a:lnTo>
                    <a:pt x="81" y="36"/>
                  </a:lnTo>
                  <a:lnTo>
                    <a:pt x="106" y="36"/>
                  </a:lnTo>
                  <a:lnTo>
                    <a:pt x="106" y="41"/>
                  </a:lnTo>
                  <a:lnTo>
                    <a:pt x="87" y="48"/>
                  </a:lnTo>
                  <a:lnTo>
                    <a:pt x="14" y="55"/>
                  </a:lnTo>
                  <a:lnTo>
                    <a:pt x="0" y="6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53" name="Freeform 7611"/>
            <p:cNvSpPr>
              <a:spLocks/>
            </p:cNvSpPr>
            <p:nvPr/>
          </p:nvSpPr>
          <p:spPr bwMode="gray">
            <a:xfrm>
              <a:off x="5229208" y="2098957"/>
              <a:ext cx="925872" cy="504787"/>
            </a:xfrm>
            <a:custGeom>
              <a:avLst/>
              <a:gdLst>
                <a:gd name="T0" fmla="*/ 25 w 625"/>
                <a:gd name="T1" fmla="*/ 64 h 332"/>
                <a:gd name="T2" fmla="*/ 35 w 625"/>
                <a:gd name="T3" fmla="*/ 71 h 332"/>
                <a:gd name="T4" fmla="*/ 24 w 625"/>
                <a:gd name="T5" fmla="*/ 83 h 332"/>
                <a:gd name="T6" fmla="*/ 19 w 625"/>
                <a:gd name="T7" fmla="*/ 89 h 332"/>
                <a:gd name="T8" fmla="*/ 120 w 625"/>
                <a:gd name="T9" fmla="*/ 95 h 332"/>
                <a:gd name="T10" fmla="*/ 127 w 625"/>
                <a:gd name="T11" fmla="*/ 111 h 332"/>
                <a:gd name="T12" fmla="*/ 127 w 625"/>
                <a:gd name="T13" fmla="*/ 122 h 332"/>
                <a:gd name="T14" fmla="*/ 117 w 625"/>
                <a:gd name="T15" fmla="*/ 144 h 332"/>
                <a:gd name="T16" fmla="*/ 126 w 625"/>
                <a:gd name="T17" fmla="*/ 154 h 332"/>
                <a:gd name="T18" fmla="*/ 136 w 625"/>
                <a:gd name="T19" fmla="*/ 157 h 332"/>
                <a:gd name="T20" fmla="*/ 148 w 625"/>
                <a:gd name="T21" fmla="*/ 167 h 332"/>
                <a:gd name="T22" fmla="*/ 100 w 625"/>
                <a:gd name="T23" fmla="*/ 179 h 332"/>
                <a:gd name="T24" fmla="*/ 142 w 625"/>
                <a:gd name="T25" fmla="*/ 176 h 332"/>
                <a:gd name="T26" fmla="*/ 135 w 625"/>
                <a:gd name="T27" fmla="*/ 195 h 332"/>
                <a:gd name="T28" fmla="*/ 106 w 625"/>
                <a:gd name="T29" fmla="*/ 203 h 332"/>
                <a:gd name="T30" fmla="*/ 94 w 625"/>
                <a:gd name="T31" fmla="*/ 242 h 332"/>
                <a:gd name="T32" fmla="*/ 94 w 625"/>
                <a:gd name="T33" fmla="*/ 265 h 332"/>
                <a:gd name="T34" fmla="*/ 104 w 625"/>
                <a:gd name="T35" fmla="*/ 306 h 332"/>
                <a:gd name="T36" fmla="*/ 138 w 625"/>
                <a:gd name="T37" fmla="*/ 321 h 332"/>
                <a:gd name="T38" fmla="*/ 165 w 625"/>
                <a:gd name="T39" fmla="*/ 330 h 332"/>
                <a:gd name="T40" fmla="*/ 193 w 625"/>
                <a:gd name="T41" fmla="*/ 287 h 332"/>
                <a:gd name="T42" fmla="*/ 228 w 625"/>
                <a:gd name="T43" fmla="*/ 258 h 332"/>
                <a:gd name="T44" fmla="*/ 237 w 625"/>
                <a:gd name="T45" fmla="*/ 249 h 332"/>
                <a:gd name="T46" fmla="*/ 295 w 625"/>
                <a:gd name="T47" fmla="*/ 235 h 332"/>
                <a:gd name="T48" fmla="*/ 418 w 625"/>
                <a:gd name="T49" fmla="*/ 192 h 332"/>
                <a:gd name="T50" fmla="*/ 466 w 625"/>
                <a:gd name="T51" fmla="*/ 173 h 332"/>
                <a:gd name="T52" fmla="*/ 422 w 625"/>
                <a:gd name="T53" fmla="*/ 172 h 332"/>
                <a:gd name="T54" fmla="*/ 437 w 625"/>
                <a:gd name="T55" fmla="*/ 157 h 332"/>
                <a:gd name="T56" fmla="*/ 450 w 625"/>
                <a:gd name="T57" fmla="*/ 166 h 332"/>
                <a:gd name="T58" fmla="*/ 479 w 625"/>
                <a:gd name="T59" fmla="*/ 154 h 332"/>
                <a:gd name="T60" fmla="*/ 479 w 625"/>
                <a:gd name="T61" fmla="*/ 144 h 332"/>
                <a:gd name="T62" fmla="*/ 475 w 625"/>
                <a:gd name="T63" fmla="*/ 131 h 332"/>
                <a:gd name="T64" fmla="*/ 507 w 625"/>
                <a:gd name="T65" fmla="*/ 119 h 332"/>
                <a:gd name="T66" fmla="*/ 520 w 625"/>
                <a:gd name="T67" fmla="*/ 113 h 332"/>
                <a:gd name="T68" fmla="*/ 513 w 625"/>
                <a:gd name="T69" fmla="*/ 108 h 332"/>
                <a:gd name="T70" fmla="*/ 520 w 625"/>
                <a:gd name="T71" fmla="*/ 87 h 332"/>
                <a:gd name="T72" fmla="*/ 508 w 625"/>
                <a:gd name="T73" fmla="*/ 81 h 332"/>
                <a:gd name="T74" fmla="*/ 545 w 625"/>
                <a:gd name="T75" fmla="*/ 76 h 332"/>
                <a:gd name="T76" fmla="*/ 540 w 625"/>
                <a:gd name="T77" fmla="*/ 58 h 332"/>
                <a:gd name="T78" fmla="*/ 581 w 625"/>
                <a:gd name="T79" fmla="*/ 35 h 332"/>
                <a:gd name="T80" fmla="*/ 583 w 625"/>
                <a:gd name="T81" fmla="*/ 17 h 332"/>
                <a:gd name="T82" fmla="*/ 536 w 625"/>
                <a:gd name="T83" fmla="*/ 17 h 332"/>
                <a:gd name="T84" fmla="*/ 498 w 625"/>
                <a:gd name="T85" fmla="*/ 20 h 332"/>
                <a:gd name="T86" fmla="*/ 552 w 625"/>
                <a:gd name="T87" fmla="*/ 10 h 332"/>
                <a:gd name="T88" fmla="*/ 335 w 625"/>
                <a:gd name="T89" fmla="*/ 4 h 332"/>
                <a:gd name="T90" fmla="*/ 231 w 625"/>
                <a:gd name="T91" fmla="*/ 13 h 332"/>
                <a:gd name="T92" fmla="*/ 157 w 625"/>
                <a:gd name="T93" fmla="*/ 23 h 332"/>
                <a:gd name="T94" fmla="*/ 129 w 625"/>
                <a:gd name="T95" fmla="*/ 24 h 332"/>
                <a:gd name="T96" fmla="*/ 106 w 625"/>
                <a:gd name="T97" fmla="*/ 36 h 332"/>
                <a:gd name="T98" fmla="*/ 87 w 625"/>
                <a:gd name="T99" fmla="*/ 48 h 332"/>
                <a:gd name="T100" fmla="*/ 0 w 625"/>
                <a:gd name="T101" fmla="*/ 6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5" h="332">
                  <a:moveTo>
                    <a:pt x="0" y="62"/>
                  </a:moveTo>
                  <a:lnTo>
                    <a:pt x="25" y="64"/>
                  </a:lnTo>
                  <a:lnTo>
                    <a:pt x="24" y="68"/>
                  </a:lnTo>
                  <a:lnTo>
                    <a:pt x="35" y="71"/>
                  </a:lnTo>
                  <a:lnTo>
                    <a:pt x="5" y="77"/>
                  </a:lnTo>
                  <a:lnTo>
                    <a:pt x="24" y="83"/>
                  </a:lnTo>
                  <a:lnTo>
                    <a:pt x="14" y="84"/>
                  </a:lnTo>
                  <a:lnTo>
                    <a:pt x="19" y="89"/>
                  </a:lnTo>
                  <a:lnTo>
                    <a:pt x="91" y="87"/>
                  </a:lnTo>
                  <a:lnTo>
                    <a:pt x="120" y="95"/>
                  </a:lnTo>
                  <a:lnTo>
                    <a:pt x="116" y="99"/>
                  </a:lnTo>
                  <a:lnTo>
                    <a:pt x="127" y="111"/>
                  </a:lnTo>
                  <a:lnTo>
                    <a:pt x="123" y="116"/>
                  </a:lnTo>
                  <a:lnTo>
                    <a:pt x="127" y="122"/>
                  </a:lnTo>
                  <a:lnTo>
                    <a:pt x="116" y="137"/>
                  </a:lnTo>
                  <a:lnTo>
                    <a:pt x="117" y="144"/>
                  </a:lnTo>
                  <a:lnTo>
                    <a:pt x="108" y="150"/>
                  </a:lnTo>
                  <a:lnTo>
                    <a:pt x="126" y="154"/>
                  </a:lnTo>
                  <a:lnTo>
                    <a:pt x="135" y="150"/>
                  </a:lnTo>
                  <a:lnTo>
                    <a:pt x="136" y="157"/>
                  </a:lnTo>
                  <a:lnTo>
                    <a:pt x="148" y="160"/>
                  </a:lnTo>
                  <a:lnTo>
                    <a:pt x="148" y="167"/>
                  </a:lnTo>
                  <a:lnTo>
                    <a:pt x="117" y="163"/>
                  </a:lnTo>
                  <a:lnTo>
                    <a:pt x="100" y="179"/>
                  </a:lnTo>
                  <a:lnTo>
                    <a:pt x="110" y="185"/>
                  </a:lnTo>
                  <a:lnTo>
                    <a:pt x="142" y="176"/>
                  </a:lnTo>
                  <a:lnTo>
                    <a:pt x="143" y="184"/>
                  </a:lnTo>
                  <a:lnTo>
                    <a:pt x="135" y="195"/>
                  </a:lnTo>
                  <a:lnTo>
                    <a:pt x="116" y="195"/>
                  </a:lnTo>
                  <a:lnTo>
                    <a:pt x="106" y="203"/>
                  </a:lnTo>
                  <a:lnTo>
                    <a:pt x="84" y="235"/>
                  </a:lnTo>
                  <a:lnTo>
                    <a:pt x="94" y="242"/>
                  </a:lnTo>
                  <a:lnTo>
                    <a:pt x="89" y="261"/>
                  </a:lnTo>
                  <a:lnTo>
                    <a:pt x="94" y="265"/>
                  </a:lnTo>
                  <a:lnTo>
                    <a:pt x="94" y="271"/>
                  </a:lnTo>
                  <a:lnTo>
                    <a:pt x="104" y="306"/>
                  </a:lnTo>
                  <a:lnTo>
                    <a:pt x="110" y="316"/>
                  </a:lnTo>
                  <a:lnTo>
                    <a:pt x="138" y="321"/>
                  </a:lnTo>
                  <a:lnTo>
                    <a:pt x="157" y="332"/>
                  </a:lnTo>
                  <a:lnTo>
                    <a:pt x="165" y="330"/>
                  </a:lnTo>
                  <a:lnTo>
                    <a:pt x="193" y="297"/>
                  </a:lnTo>
                  <a:lnTo>
                    <a:pt x="193" y="287"/>
                  </a:lnTo>
                  <a:lnTo>
                    <a:pt x="218" y="274"/>
                  </a:lnTo>
                  <a:lnTo>
                    <a:pt x="228" y="258"/>
                  </a:lnTo>
                  <a:lnTo>
                    <a:pt x="225" y="248"/>
                  </a:lnTo>
                  <a:lnTo>
                    <a:pt x="237" y="249"/>
                  </a:lnTo>
                  <a:lnTo>
                    <a:pt x="244" y="242"/>
                  </a:lnTo>
                  <a:lnTo>
                    <a:pt x="295" y="235"/>
                  </a:lnTo>
                  <a:lnTo>
                    <a:pt x="346" y="205"/>
                  </a:lnTo>
                  <a:lnTo>
                    <a:pt x="418" y="192"/>
                  </a:lnTo>
                  <a:lnTo>
                    <a:pt x="456" y="178"/>
                  </a:lnTo>
                  <a:lnTo>
                    <a:pt x="466" y="173"/>
                  </a:lnTo>
                  <a:lnTo>
                    <a:pt x="438" y="167"/>
                  </a:lnTo>
                  <a:lnTo>
                    <a:pt x="422" y="172"/>
                  </a:lnTo>
                  <a:lnTo>
                    <a:pt x="437" y="166"/>
                  </a:lnTo>
                  <a:lnTo>
                    <a:pt x="437" y="157"/>
                  </a:lnTo>
                  <a:lnTo>
                    <a:pt x="449" y="156"/>
                  </a:lnTo>
                  <a:lnTo>
                    <a:pt x="450" y="166"/>
                  </a:lnTo>
                  <a:lnTo>
                    <a:pt x="475" y="167"/>
                  </a:lnTo>
                  <a:lnTo>
                    <a:pt x="479" y="154"/>
                  </a:lnTo>
                  <a:lnTo>
                    <a:pt x="454" y="138"/>
                  </a:lnTo>
                  <a:lnTo>
                    <a:pt x="479" y="144"/>
                  </a:lnTo>
                  <a:lnTo>
                    <a:pt x="485" y="132"/>
                  </a:lnTo>
                  <a:lnTo>
                    <a:pt x="475" y="131"/>
                  </a:lnTo>
                  <a:lnTo>
                    <a:pt x="504" y="125"/>
                  </a:lnTo>
                  <a:lnTo>
                    <a:pt x="507" y="119"/>
                  </a:lnTo>
                  <a:lnTo>
                    <a:pt x="494" y="116"/>
                  </a:lnTo>
                  <a:lnTo>
                    <a:pt x="520" y="113"/>
                  </a:lnTo>
                  <a:lnTo>
                    <a:pt x="526" y="108"/>
                  </a:lnTo>
                  <a:lnTo>
                    <a:pt x="513" y="108"/>
                  </a:lnTo>
                  <a:lnTo>
                    <a:pt x="524" y="95"/>
                  </a:lnTo>
                  <a:lnTo>
                    <a:pt x="520" y="87"/>
                  </a:lnTo>
                  <a:lnTo>
                    <a:pt x="505" y="86"/>
                  </a:lnTo>
                  <a:lnTo>
                    <a:pt x="508" y="81"/>
                  </a:lnTo>
                  <a:lnTo>
                    <a:pt x="540" y="80"/>
                  </a:lnTo>
                  <a:lnTo>
                    <a:pt x="545" y="76"/>
                  </a:lnTo>
                  <a:lnTo>
                    <a:pt x="533" y="64"/>
                  </a:lnTo>
                  <a:lnTo>
                    <a:pt x="540" y="58"/>
                  </a:lnTo>
                  <a:lnTo>
                    <a:pt x="539" y="52"/>
                  </a:lnTo>
                  <a:lnTo>
                    <a:pt x="581" y="35"/>
                  </a:lnTo>
                  <a:lnTo>
                    <a:pt x="625" y="23"/>
                  </a:lnTo>
                  <a:lnTo>
                    <a:pt x="583" y="17"/>
                  </a:lnTo>
                  <a:lnTo>
                    <a:pt x="498" y="29"/>
                  </a:lnTo>
                  <a:lnTo>
                    <a:pt x="536" y="17"/>
                  </a:lnTo>
                  <a:lnTo>
                    <a:pt x="535" y="16"/>
                  </a:lnTo>
                  <a:lnTo>
                    <a:pt x="498" y="20"/>
                  </a:lnTo>
                  <a:lnTo>
                    <a:pt x="501" y="16"/>
                  </a:lnTo>
                  <a:lnTo>
                    <a:pt x="552" y="10"/>
                  </a:lnTo>
                  <a:lnTo>
                    <a:pt x="489" y="0"/>
                  </a:lnTo>
                  <a:lnTo>
                    <a:pt x="335" y="4"/>
                  </a:lnTo>
                  <a:lnTo>
                    <a:pt x="257" y="16"/>
                  </a:lnTo>
                  <a:lnTo>
                    <a:pt x="231" y="13"/>
                  </a:lnTo>
                  <a:lnTo>
                    <a:pt x="154" y="19"/>
                  </a:lnTo>
                  <a:lnTo>
                    <a:pt x="157" y="23"/>
                  </a:lnTo>
                  <a:lnTo>
                    <a:pt x="148" y="24"/>
                  </a:lnTo>
                  <a:lnTo>
                    <a:pt x="129" y="24"/>
                  </a:lnTo>
                  <a:lnTo>
                    <a:pt x="81" y="36"/>
                  </a:lnTo>
                  <a:lnTo>
                    <a:pt x="106" y="36"/>
                  </a:lnTo>
                  <a:lnTo>
                    <a:pt x="106" y="41"/>
                  </a:lnTo>
                  <a:lnTo>
                    <a:pt x="87" y="48"/>
                  </a:lnTo>
                  <a:lnTo>
                    <a:pt x="14" y="55"/>
                  </a:lnTo>
                  <a:lnTo>
                    <a:pt x="0" y="6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54" name="Freeform 7612"/>
            <p:cNvSpPr>
              <a:spLocks/>
            </p:cNvSpPr>
            <p:nvPr/>
          </p:nvSpPr>
          <p:spPr bwMode="gray">
            <a:xfrm>
              <a:off x="5857320" y="2444098"/>
              <a:ext cx="185174" cy="74502"/>
            </a:xfrm>
            <a:custGeom>
              <a:avLst/>
              <a:gdLst>
                <a:gd name="T0" fmla="*/ 0 w 125"/>
                <a:gd name="T1" fmla="*/ 15 h 49"/>
                <a:gd name="T2" fmla="*/ 26 w 125"/>
                <a:gd name="T3" fmla="*/ 16 h 49"/>
                <a:gd name="T4" fmla="*/ 0 w 125"/>
                <a:gd name="T5" fmla="*/ 27 h 49"/>
                <a:gd name="T6" fmla="*/ 17 w 125"/>
                <a:gd name="T7" fmla="*/ 27 h 49"/>
                <a:gd name="T8" fmla="*/ 23 w 125"/>
                <a:gd name="T9" fmla="*/ 35 h 49"/>
                <a:gd name="T10" fmla="*/ 11 w 125"/>
                <a:gd name="T11" fmla="*/ 41 h 49"/>
                <a:gd name="T12" fmla="*/ 58 w 125"/>
                <a:gd name="T13" fmla="*/ 49 h 49"/>
                <a:gd name="T14" fmla="*/ 112 w 125"/>
                <a:gd name="T15" fmla="*/ 32 h 49"/>
                <a:gd name="T16" fmla="*/ 122 w 125"/>
                <a:gd name="T17" fmla="*/ 24 h 49"/>
                <a:gd name="T18" fmla="*/ 125 w 125"/>
                <a:gd name="T19" fmla="*/ 15 h 49"/>
                <a:gd name="T20" fmla="*/ 115 w 125"/>
                <a:gd name="T21" fmla="*/ 11 h 49"/>
                <a:gd name="T22" fmla="*/ 116 w 125"/>
                <a:gd name="T23" fmla="*/ 3 h 49"/>
                <a:gd name="T24" fmla="*/ 99 w 125"/>
                <a:gd name="T25" fmla="*/ 0 h 49"/>
                <a:gd name="T26" fmla="*/ 81 w 125"/>
                <a:gd name="T27" fmla="*/ 8 h 49"/>
                <a:gd name="T28" fmla="*/ 55 w 125"/>
                <a:gd name="T29" fmla="*/ 11 h 49"/>
                <a:gd name="T30" fmla="*/ 51 w 125"/>
                <a:gd name="T31" fmla="*/ 6 h 49"/>
                <a:gd name="T32" fmla="*/ 46 w 125"/>
                <a:gd name="T33" fmla="*/ 15 h 49"/>
                <a:gd name="T34" fmla="*/ 35 w 125"/>
                <a:gd name="T35" fmla="*/ 16 h 49"/>
                <a:gd name="T36" fmla="*/ 36 w 125"/>
                <a:gd name="T37" fmla="*/ 8 h 49"/>
                <a:gd name="T38" fmla="*/ 20 w 125"/>
                <a:gd name="T39" fmla="*/ 0 h 49"/>
                <a:gd name="T40" fmla="*/ 0 w 125"/>
                <a:gd name="T41"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49">
                  <a:moveTo>
                    <a:pt x="0" y="15"/>
                  </a:moveTo>
                  <a:lnTo>
                    <a:pt x="26" y="16"/>
                  </a:lnTo>
                  <a:lnTo>
                    <a:pt x="0" y="27"/>
                  </a:lnTo>
                  <a:lnTo>
                    <a:pt x="17" y="27"/>
                  </a:lnTo>
                  <a:lnTo>
                    <a:pt x="23" y="35"/>
                  </a:lnTo>
                  <a:lnTo>
                    <a:pt x="11" y="41"/>
                  </a:lnTo>
                  <a:lnTo>
                    <a:pt x="58" y="49"/>
                  </a:lnTo>
                  <a:lnTo>
                    <a:pt x="112" y="32"/>
                  </a:lnTo>
                  <a:lnTo>
                    <a:pt x="122" y="24"/>
                  </a:lnTo>
                  <a:lnTo>
                    <a:pt x="125" y="15"/>
                  </a:lnTo>
                  <a:lnTo>
                    <a:pt x="115" y="11"/>
                  </a:lnTo>
                  <a:lnTo>
                    <a:pt x="116" y="3"/>
                  </a:lnTo>
                  <a:lnTo>
                    <a:pt x="99" y="0"/>
                  </a:lnTo>
                  <a:lnTo>
                    <a:pt x="81" y="8"/>
                  </a:lnTo>
                  <a:lnTo>
                    <a:pt x="55" y="11"/>
                  </a:lnTo>
                  <a:lnTo>
                    <a:pt x="51" y="6"/>
                  </a:lnTo>
                  <a:lnTo>
                    <a:pt x="46" y="15"/>
                  </a:lnTo>
                  <a:lnTo>
                    <a:pt x="35" y="16"/>
                  </a:lnTo>
                  <a:lnTo>
                    <a:pt x="36" y="8"/>
                  </a:lnTo>
                  <a:lnTo>
                    <a:pt x="20" y="0"/>
                  </a:lnTo>
                  <a:lnTo>
                    <a:pt x="0" y="1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55" name="Freeform 7613"/>
            <p:cNvSpPr>
              <a:spLocks/>
            </p:cNvSpPr>
            <p:nvPr/>
          </p:nvSpPr>
          <p:spPr bwMode="gray">
            <a:xfrm>
              <a:off x="5857320" y="2444098"/>
              <a:ext cx="185174" cy="74502"/>
            </a:xfrm>
            <a:custGeom>
              <a:avLst/>
              <a:gdLst>
                <a:gd name="T0" fmla="*/ 0 w 125"/>
                <a:gd name="T1" fmla="*/ 15 h 49"/>
                <a:gd name="T2" fmla="*/ 26 w 125"/>
                <a:gd name="T3" fmla="*/ 16 h 49"/>
                <a:gd name="T4" fmla="*/ 0 w 125"/>
                <a:gd name="T5" fmla="*/ 27 h 49"/>
                <a:gd name="T6" fmla="*/ 17 w 125"/>
                <a:gd name="T7" fmla="*/ 27 h 49"/>
                <a:gd name="T8" fmla="*/ 23 w 125"/>
                <a:gd name="T9" fmla="*/ 35 h 49"/>
                <a:gd name="T10" fmla="*/ 11 w 125"/>
                <a:gd name="T11" fmla="*/ 41 h 49"/>
                <a:gd name="T12" fmla="*/ 58 w 125"/>
                <a:gd name="T13" fmla="*/ 49 h 49"/>
                <a:gd name="T14" fmla="*/ 112 w 125"/>
                <a:gd name="T15" fmla="*/ 32 h 49"/>
                <a:gd name="T16" fmla="*/ 122 w 125"/>
                <a:gd name="T17" fmla="*/ 24 h 49"/>
                <a:gd name="T18" fmla="*/ 125 w 125"/>
                <a:gd name="T19" fmla="*/ 15 h 49"/>
                <a:gd name="T20" fmla="*/ 115 w 125"/>
                <a:gd name="T21" fmla="*/ 11 h 49"/>
                <a:gd name="T22" fmla="*/ 116 w 125"/>
                <a:gd name="T23" fmla="*/ 3 h 49"/>
                <a:gd name="T24" fmla="*/ 99 w 125"/>
                <a:gd name="T25" fmla="*/ 0 h 49"/>
                <a:gd name="T26" fmla="*/ 81 w 125"/>
                <a:gd name="T27" fmla="*/ 8 h 49"/>
                <a:gd name="T28" fmla="*/ 55 w 125"/>
                <a:gd name="T29" fmla="*/ 11 h 49"/>
                <a:gd name="T30" fmla="*/ 51 w 125"/>
                <a:gd name="T31" fmla="*/ 6 h 49"/>
                <a:gd name="T32" fmla="*/ 46 w 125"/>
                <a:gd name="T33" fmla="*/ 15 h 49"/>
                <a:gd name="T34" fmla="*/ 35 w 125"/>
                <a:gd name="T35" fmla="*/ 16 h 49"/>
                <a:gd name="T36" fmla="*/ 36 w 125"/>
                <a:gd name="T37" fmla="*/ 8 h 49"/>
                <a:gd name="T38" fmla="*/ 20 w 125"/>
                <a:gd name="T39" fmla="*/ 0 h 49"/>
                <a:gd name="T40" fmla="*/ 0 w 125"/>
                <a:gd name="T41"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49">
                  <a:moveTo>
                    <a:pt x="0" y="15"/>
                  </a:moveTo>
                  <a:lnTo>
                    <a:pt x="26" y="16"/>
                  </a:lnTo>
                  <a:lnTo>
                    <a:pt x="0" y="27"/>
                  </a:lnTo>
                  <a:lnTo>
                    <a:pt x="17" y="27"/>
                  </a:lnTo>
                  <a:lnTo>
                    <a:pt x="23" y="35"/>
                  </a:lnTo>
                  <a:lnTo>
                    <a:pt x="11" y="41"/>
                  </a:lnTo>
                  <a:lnTo>
                    <a:pt x="58" y="49"/>
                  </a:lnTo>
                  <a:lnTo>
                    <a:pt x="112" y="32"/>
                  </a:lnTo>
                  <a:lnTo>
                    <a:pt x="122" y="24"/>
                  </a:lnTo>
                  <a:lnTo>
                    <a:pt x="125" y="15"/>
                  </a:lnTo>
                  <a:lnTo>
                    <a:pt x="115" y="11"/>
                  </a:lnTo>
                  <a:lnTo>
                    <a:pt x="116" y="3"/>
                  </a:lnTo>
                  <a:lnTo>
                    <a:pt x="99" y="0"/>
                  </a:lnTo>
                  <a:lnTo>
                    <a:pt x="81" y="8"/>
                  </a:lnTo>
                  <a:lnTo>
                    <a:pt x="55" y="11"/>
                  </a:lnTo>
                  <a:lnTo>
                    <a:pt x="51" y="6"/>
                  </a:lnTo>
                  <a:lnTo>
                    <a:pt x="46" y="15"/>
                  </a:lnTo>
                  <a:lnTo>
                    <a:pt x="35" y="16"/>
                  </a:lnTo>
                  <a:lnTo>
                    <a:pt x="36" y="8"/>
                  </a:lnTo>
                  <a:lnTo>
                    <a:pt x="20" y="0"/>
                  </a:lnTo>
                  <a:lnTo>
                    <a:pt x="0" y="1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56" name="Freeform 7614"/>
            <p:cNvSpPr>
              <a:spLocks/>
            </p:cNvSpPr>
            <p:nvPr/>
          </p:nvSpPr>
          <p:spPr bwMode="gray">
            <a:xfrm>
              <a:off x="6144711" y="2337668"/>
              <a:ext cx="16295" cy="9123"/>
            </a:xfrm>
            <a:custGeom>
              <a:avLst/>
              <a:gdLst>
                <a:gd name="T0" fmla="*/ 0 w 11"/>
                <a:gd name="T1" fmla="*/ 6 h 6"/>
                <a:gd name="T2" fmla="*/ 11 w 11"/>
                <a:gd name="T3" fmla="*/ 0 h 6"/>
                <a:gd name="T4" fmla="*/ 0 w 11"/>
                <a:gd name="T5" fmla="*/ 6 h 6"/>
              </a:gdLst>
              <a:ahLst/>
              <a:cxnLst>
                <a:cxn ang="0">
                  <a:pos x="T0" y="T1"/>
                </a:cxn>
                <a:cxn ang="0">
                  <a:pos x="T2" y="T3"/>
                </a:cxn>
                <a:cxn ang="0">
                  <a:pos x="T4" y="T5"/>
                </a:cxn>
              </a:cxnLst>
              <a:rect l="0" t="0" r="r" b="b"/>
              <a:pathLst>
                <a:path w="11" h="6">
                  <a:moveTo>
                    <a:pt x="0" y="6"/>
                  </a:moveTo>
                  <a:lnTo>
                    <a:pt x="11" y="0"/>
                  </a:lnTo>
                  <a:lnTo>
                    <a:pt x="0" y="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57" name="Line 7615"/>
            <p:cNvSpPr>
              <a:spLocks noChangeShapeType="1"/>
            </p:cNvSpPr>
            <p:nvPr/>
          </p:nvSpPr>
          <p:spPr bwMode="gray">
            <a:xfrm flipV="1">
              <a:off x="6144711" y="2337668"/>
              <a:ext cx="16295" cy="9123"/>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58" name="Freeform 7616"/>
            <p:cNvSpPr>
              <a:spLocks/>
            </p:cNvSpPr>
            <p:nvPr/>
          </p:nvSpPr>
          <p:spPr bwMode="gray">
            <a:xfrm>
              <a:off x="6009903" y="2249481"/>
              <a:ext cx="16295" cy="6082"/>
            </a:xfrm>
            <a:custGeom>
              <a:avLst/>
              <a:gdLst>
                <a:gd name="T0" fmla="*/ 2 w 11"/>
                <a:gd name="T1" fmla="*/ 0 h 4"/>
                <a:gd name="T2" fmla="*/ 0 w 11"/>
                <a:gd name="T3" fmla="*/ 4 h 4"/>
                <a:gd name="T4" fmla="*/ 11 w 11"/>
                <a:gd name="T5" fmla="*/ 4 h 4"/>
                <a:gd name="T6" fmla="*/ 2 w 11"/>
                <a:gd name="T7" fmla="*/ 0 h 4"/>
              </a:gdLst>
              <a:ahLst/>
              <a:cxnLst>
                <a:cxn ang="0">
                  <a:pos x="T0" y="T1"/>
                </a:cxn>
                <a:cxn ang="0">
                  <a:pos x="T2" y="T3"/>
                </a:cxn>
                <a:cxn ang="0">
                  <a:pos x="T4" y="T5"/>
                </a:cxn>
                <a:cxn ang="0">
                  <a:pos x="T6" y="T7"/>
                </a:cxn>
              </a:cxnLst>
              <a:rect l="0" t="0" r="r" b="b"/>
              <a:pathLst>
                <a:path w="11" h="4">
                  <a:moveTo>
                    <a:pt x="2" y="0"/>
                  </a:moveTo>
                  <a:lnTo>
                    <a:pt x="0" y="4"/>
                  </a:lnTo>
                  <a:lnTo>
                    <a:pt x="11" y="4"/>
                  </a:lnTo>
                  <a:lnTo>
                    <a:pt x="2"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59" name="Freeform 7617"/>
            <p:cNvSpPr>
              <a:spLocks/>
            </p:cNvSpPr>
            <p:nvPr/>
          </p:nvSpPr>
          <p:spPr bwMode="gray">
            <a:xfrm>
              <a:off x="6009903" y="2249481"/>
              <a:ext cx="16295" cy="6082"/>
            </a:xfrm>
            <a:custGeom>
              <a:avLst/>
              <a:gdLst>
                <a:gd name="T0" fmla="*/ 2 w 11"/>
                <a:gd name="T1" fmla="*/ 0 h 4"/>
                <a:gd name="T2" fmla="*/ 0 w 11"/>
                <a:gd name="T3" fmla="*/ 4 h 4"/>
                <a:gd name="T4" fmla="*/ 11 w 11"/>
                <a:gd name="T5" fmla="*/ 4 h 4"/>
                <a:gd name="T6" fmla="*/ 2 w 11"/>
                <a:gd name="T7" fmla="*/ 0 h 4"/>
              </a:gdLst>
              <a:ahLst/>
              <a:cxnLst>
                <a:cxn ang="0">
                  <a:pos x="T0" y="T1"/>
                </a:cxn>
                <a:cxn ang="0">
                  <a:pos x="T2" y="T3"/>
                </a:cxn>
                <a:cxn ang="0">
                  <a:pos x="T4" y="T5"/>
                </a:cxn>
                <a:cxn ang="0">
                  <a:pos x="T6" y="T7"/>
                </a:cxn>
              </a:cxnLst>
              <a:rect l="0" t="0" r="r" b="b"/>
              <a:pathLst>
                <a:path w="11" h="4">
                  <a:moveTo>
                    <a:pt x="2" y="0"/>
                  </a:moveTo>
                  <a:lnTo>
                    <a:pt x="0" y="4"/>
                  </a:lnTo>
                  <a:lnTo>
                    <a:pt x="11" y="4"/>
                  </a:lnTo>
                  <a:lnTo>
                    <a:pt x="2"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60" name="Freeform 7618"/>
            <p:cNvSpPr>
              <a:spLocks/>
            </p:cNvSpPr>
            <p:nvPr/>
          </p:nvSpPr>
          <p:spPr bwMode="gray">
            <a:xfrm>
              <a:off x="7200947" y="4508858"/>
              <a:ext cx="171843" cy="366426"/>
            </a:xfrm>
            <a:custGeom>
              <a:avLst/>
              <a:gdLst>
                <a:gd name="T0" fmla="*/ 0 w 116"/>
                <a:gd name="T1" fmla="*/ 176 h 241"/>
                <a:gd name="T2" fmla="*/ 5 w 116"/>
                <a:gd name="T3" fmla="*/ 222 h 241"/>
                <a:gd name="T4" fmla="*/ 16 w 116"/>
                <a:gd name="T5" fmla="*/ 236 h 241"/>
                <a:gd name="T6" fmla="*/ 22 w 116"/>
                <a:gd name="T7" fmla="*/ 241 h 241"/>
                <a:gd name="T8" fmla="*/ 52 w 116"/>
                <a:gd name="T9" fmla="*/ 233 h 241"/>
                <a:gd name="T10" fmla="*/ 57 w 116"/>
                <a:gd name="T11" fmla="*/ 225 h 241"/>
                <a:gd name="T12" fmla="*/ 95 w 116"/>
                <a:gd name="T13" fmla="*/ 115 h 241"/>
                <a:gd name="T14" fmla="*/ 104 w 116"/>
                <a:gd name="T15" fmla="*/ 63 h 241"/>
                <a:gd name="T16" fmla="*/ 110 w 116"/>
                <a:gd name="T17" fmla="*/ 70 h 241"/>
                <a:gd name="T18" fmla="*/ 116 w 116"/>
                <a:gd name="T19" fmla="*/ 61 h 241"/>
                <a:gd name="T20" fmla="*/ 108 w 116"/>
                <a:gd name="T21" fmla="*/ 19 h 241"/>
                <a:gd name="T22" fmla="*/ 100 w 116"/>
                <a:gd name="T23" fmla="*/ 0 h 241"/>
                <a:gd name="T24" fmla="*/ 94 w 116"/>
                <a:gd name="T25" fmla="*/ 9 h 241"/>
                <a:gd name="T26" fmla="*/ 91 w 116"/>
                <a:gd name="T27" fmla="*/ 25 h 241"/>
                <a:gd name="T28" fmla="*/ 78 w 116"/>
                <a:gd name="T29" fmla="*/ 28 h 241"/>
                <a:gd name="T30" fmla="*/ 73 w 116"/>
                <a:gd name="T31" fmla="*/ 49 h 241"/>
                <a:gd name="T32" fmla="*/ 24 w 116"/>
                <a:gd name="T33" fmla="*/ 74 h 241"/>
                <a:gd name="T34" fmla="*/ 14 w 116"/>
                <a:gd name="T35" fmla="*/ 98 h 241"/>
                <a:gd name="T36" fmla="*/ 19 w 116"/>
                <a:gd name="T37" fmla="*/ 143 h 241"/>
                <a:gd name="T38" fmla="*/ 0 w 116"/>
                <a:gd name="T39" fmla="*/ 17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 h="241">
                  <a:moveTo>
                    <a:pt x="0" y="176"/>
                  </a:moveTo>
                  <a:lnTo>
                    <a:pt x="5" y="222"/>
                  </a:lnTo>
                  <a:lnTo>
                    <a:pt x="16" y="236"/>
                  </a:lnTo>
                  <a:lnTo>
                    <a:pt x="22" y="241"/>
                  </a:lnTo>
                  <a:lnTo>
                    <a:pt x="52" y="233"/>
                  </a:lnTo>
                  <a:lnTo>
                    <a:pt x="57" y="225"/>
                  </a:lnTo>
                  <a:lnTo>
                    <a:pt x="95" y="115"/>
                  </a:lnTo>
                  <a:lnTo>
                    <a:pt x="104" y="63"/>
                  </a:lnTo>
                  <a:lnTo>
                    <a:pt x="110" y="70"/>
                  </a:lnTo>
                  <a:lnTo>
                    <a:pt x="116" y="61"/>
                  </a:lnTo>
                  <a:lnTo>
                    <a:pt x="108" y="19"/>
                  </a:lnTo>
                  <a:lnTo>
                    <a:pt x="100" y="0"/>
                  </a:lnTo>
                  <a:lnTo>
                    <a:pt x="94" y="9"/>
                  </a:lnTo>
                  <a:lnTo>
                    <a:pt x="91" y="25"/>
                  </a:lnTo>
                  <a:lnTo>
                    <a:pt x="78" y="28"/>
                  </a:lnTo>
                  <a:lnTo>
                    <a:pt x="73" y="49"/>
                  </a:lnTo>
                  <a:lnTo>
                    <a:pt x="24" y="74"/>
                  </a:lnTo>
                  <a:lnTo>
                    <a:pt x="14" y="98"/>
                  </a:lnTo>
                  <a:lnTo>
                    <a:pt x="19" y="143"/>
                  </a:lnTo>
                  <a:lnTo>
                    <a:pt x="0" y="17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61" name="Freeform 7619"/>
            <p:cNvSpPr>
              <a:spLocks/>
            </p:cNvSpPr>
            <p:nvPr/>
          </p:nvSpPr>
          <p:spPr bwMode="gray">
            <a:xfrm>
              <a:off x="7200947" y="4508858"/>
              <a:ext cx="171843" cy="366426"/>
            </a:xfrm>
            <a:custGeom>
              <a:avLst/>
              <a:gdLst>
                <a:gd name="T0" fmla="*/ 0 w 116"/>
                <a:gd name="T1" fmla="*/ 176 h 241"/>
                <a:gd name="T2" fmla="*/ 5 w 116"/>
                <a:gd name="T3" fmla="*/ 222 h 241"/>
                <a:gd name="T4" fmla="*/ 16 w 116"/>
                <a:gd name="T5" fmla="*/ 236 h 241"/>
                <a:gd name="T6" fmla="*/ 22 w 116"/>
                <a:gd name="T7" fmla="*/ 241 h 241"/>
                <a:gd name="T8" fmla="*/ 52 w 116"/>
                <a:gd name="T9" fmla="*/ 233 h 241"/>
                <a:gd name="T10" fmla="*/ 57 w 116"/>
                <a:gd name="T11" fmla="*/ 225 h 241"/>
                <a:gd name="T12" fmla="*/ 95 w 116"/>
                <a:gd name="T13" fmla="*/ 115 h 241"/>
                <a:gd name="T14" fmla="*/ 104 w 116"/>
                <a:gd name="T15" fmla="*/ 63 h 241"/>
                <a:gd name="T16" fmla="*/ 110 w 116"/>
                <a:gd name="T17" fmla="*/ 70 h 241"/>
                <a:gd name="T18" fmla="*/ 116 w 116"/>
                <a:gd name="T19" fmla="*/ 61 h 241"/>
                <a:gd name="T20" fmla="*/ 108 w 116"/>
                <a:gd name="T21" fmla="*/ 19 h 241"/>
                <a:gd name="T22" fmla="*/ 100 w 116"/>
                <a:gd name="T23" fmla="*/ 0 h 241"/>
                <a:gd name="T24" fmla="*/ 94 w 116"/>
                <a:gd name="T25" fmla="*/ 9 h 241"/>
                <a:gd name="T26" fmla="*/ 91 w 116"/>
                <a:gd name="T27" fmla="*/ 25 h 241"/>
                <a:gd name="T28" fmla="*/ 78 w 116"/>
                <a:gd name="T29" fmla="*/ 28 h 241"/>
                <a:gd name="T30" fmla="*/ 73 w 116"/>
                <a:gd name="T31" fmla="*/ 49 h 241"/>
                <a:gd name="T32" fmla="*/ 24 w 116"/>
                <a:gd name="T33" fmla="*/ 74 h 241"/>
                <a:gd name="T34" fmla="*/ 14 w 116"/>
                <a:gd name="T35" fmla="*/ 98 h 241"/>
                <a:gd name="T36" fmla="*/ 19 w 116"/>
                <a:gd name="T37" fmla="*/ 143 h 241"/>
                <a:gd name="T38" fmla="*/ 0 w 116"/>
                <a:gd name="T39" fmla="*/ 17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 h="241">
                  <a:moveTo>
                    <a:pt x="0" y="176"/>
                  </a:moveTo>
                  <a:lnTo>
                    <a:pt x="5" y="222"/>
                  </a:lnTo>
                  <a:lnTo>
                    <a:pt x="16" y="236"/>
                  </a:lnTo>
                  <a:lnTo>
                    <a:pt x="22" y="241"/>
                  </a:lnTo>
                  <a:lnTo>
                    <a:pt x="52" y="233"/>
                  </a:lnTo>
                  <a:lnTo>
                    <a:pt x="57" y="225"/>
                  </a:lnTo>
                  <a:lnTo>
                    <a:pt x="95" y="115"/>
                  </a:lnTo>
                  <a:lnTo>
                    <a:pt x="104" y="63"/>
                  </a:lnTo>
                  <a:lnTo>
                    <a:pt x="110" y="70"/>
                  </a:lnTo>
                  <a:lnTo>
                    <a:pt x="116" y="61"/>
                  </a:lnTo>
                  <a:lnTo>
                    <a:pt x="108" y="19"/>
                  </a:lnTo>
                  <a:lnTo>
                    <a:pt x="100" y="0"/>
                  </a:lnTo>
                  <a:lnTo>
                    <a:pt x="94" y="9"/>
                  </a:lnTo>
                  <a:lnTo>
                    <a:pt x="91" y="25"/>
                  </a:lnTo>
                  <a:lnTo>
                    <a:pt x="78" y="28"/>
                  </a:lnTo>
                  <a:lnTo>
                    <a:pt x="73" y="49"/>
                  </a:lnTo>
                  <a:lnTo>
                    <a:pt x="24" y="74"/>
                  </a:lnTo>
                  <a:lnTo>
                    <a:pt x="14" y="98"/>
                  </a:lnTo>
                  <a:lnTo>
                    <a:pt x="19" y="143"/>
                  </a:lnTo>
                  <a:lnTo>
                    <a:pt x="0" y="17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62" name="Freeform 7620"/>
            <p:cNvSpPr>
              <a:spLocks/>
            </p:cNvSpPr>
            <p:nvPr/>
          </p:nvSpPr>
          <p:spPr bwMode="gray">
            <a:xfrm>
              <a:off x="7472041" y="4752130"/>
              <a:ext cx="14814" cy="9123"/>
            </a:xfrm>
            <a:custGeom>
              <a:avLst/>
              <a:gdLst>
                <a:gd name="T0" fmla="*/ 0 w 10"/>
                <a:gd name="T1" fmla="*/ 0 h 6"/>
                <a:gd name="T2" fmla="*/ 1 w 10"/>
                <a:gd name="T3" fmla="*/ 6 h 6"/>
                <a:gd name="T4" fmla="*/ 10 w 10"/>
                <a:gd name="T5" fmla="*/ 2 h 6"/>
                <a:gd name="T6" fmla="*/ 0 w 10"/>
                <a:gd name="T7" fmla="*/ 0 h 6"/>
              </a:gdLst>
              <a:ahLst/>
              <a:cxnLst>
                <a:cxn ang="0">
                  <a:pos x="T0" y="T1"/>
                </a:cxn>
                <a:cxn ang="0">
                  <a:pos x="T2" y="T3"/>
                </a:cxn>
                <a:cxn ang="0">
                  <a:pos x="T4" y="T5"/>
                </a:cxn>
                <a:cxn ang="0">
                  <a:pos x="T6" y="T7"/>
                </a:cxn>
              </a:cxnLst>
              <a:rect l="0" t="0" r="r" b="b"/>
              <a:pathLst>
                <a:path w="10" h="6">
                  <a:moveTo>
                    <a:pt x="0" y="0"/>
                  </a:moveTo>
                  <a:lnTo>
                    <a:pt x="1" y="6"/>
                  </a:lnTo>
                  <a:lnTo>
                    <a:pt x="10" y="2"/>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63" name="Freeform 7621"/>
            <p:cNvSpPr>
              <a:spLocks/>
            </p:cNvSpPr>
            <p:nvPr/>
          </p:nvSpPr>
          <p:spPr bwMode="gray">
            <a:xfrm>
              <a:off x="7472041" y="4752130"/>
              <a:ext cx="14814" cy="9123"/>
            </a:xfrm>
            <a:custGeom>
              <a:avLst/>
              <a:gdLst>
                <a:gd name="T0" fmla="*/ 0 w 10"/>
                <a:gd name="T1" fmla="*/ 0 h 6"/>
                <a:gd name="T2" fmla="*/ 1 w 10"/>
                <a:gd name="T3" fmla="*/ 6 h 6"/>
                <a:gd name="T4" fmla="*/ 10 w 10"/>
                <a:gd name="T5" fmla="*/ 2 h 6"/>
                <a:gd name="T6" fmla="*/ 0 w 10"/>
                <a:gd name="T7" fmla="*/ 0 h 6"/>
              </a:gdLst>
              <a:ahLst/>
              <a:cxnLst>
                <a:cxn ang="0">
                  <a:pos x="T0" y="T1"/>
                </a:cxn>
                <a:cxn ang="0">
                  <a:pos x="T2" y="T3"/>
                </a:cxn>
                <a:cxn ang="0">
                  <a:pos x="T4" y="T5"/>
                </a:cxn>
                <a:cxn ang="0">
                  <a:pos x="T6" y="T7"/>
                </a:cxn>
              </a:cxnLst>
              <a:rect l="0" t="0" r="r" b="b"/>
              <a:pathLst>
                <a:path w="10" h="6">
                  <a:moveTo>
                    <a:pt x="0" y="0"/>
                  </a:moveTo>
                  <a:lnTo>
                    <a:pt x="1" y="6"/>
                  </a:lnTo>
                  <a:lnTo>
                    <a:pt x="10" y="2"/>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64" name="Freeform 7622"/>
            <p:cNvSpPr>
              <a:spLocks/>
            </p:cNvSpPr>
            <p:nvPr/>
          </p:nvSpPr>
          <p:spPr bwMode="gray">
            <a:xfrm>
              <a:off x="7520927" y="4726283"/>
              <a:ext cx="8889" cy="10643"/>
            </a:xfrm>
            <a:custGeom>
              <a:avLst/>
              <a:gdLst>
                <a:gd name="T0" fmla="*/ 0 w 6"/>
                <a:gd name="T1" fmla="*/ 7 h 7"/>
                <a:gd name="T2" fmla="*/ 6 w 6"/>
                <a:gd name="T3" fmla="*/ 7 h 7"/>
                <a:gd name="T4" fmla="*/ 3 w 6"/>
                <a:gd name="T5" fmla="*/ 0 h 7"/>
                <a:gd name="T6" fmla="*/ 0 w 6"/>
                <a:gd name="T7" fmla="*/ 7 h 7"/>
              </a:gdLst>
              <a:ahLst/>
              <a:cxnLst>
                <a:cxn ang="0">
                  <a:pos x="T0" y="T1"/>
                </a:cxn>
                <a:cxn ang="0">
                  <a:pos x="T2" y="T3"/>
                </a:cxn>
                <a:cxn ang="0">
                  <a:pos x="T4" y="T5"/>
                </a:cxn>
                <a:cxn ang="0">
                  <a:pos x="T6" y="T7"/>
                </a:cxn>
              </a:cxnLst>
              <a:rect l="0" t="0" r="r" b="b"/>
              <a:pathLst>
                <a:path w="6" h="7">
                  <a:moveTo>
                    <a:pt x="0" y="7"/>
                  </a:moveTo>
                  <a:lnTo>
                    <a:pt x="6" y="7"/>
                  </a:lnTo>
                  <a:lnTo>
                    <a:pt x="3" y="0"/>
                  </a:lnTo>
                  <a:lnTo>
                    <a:pt x="0" y="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65" name="Freeform 7623"/>
            <p:cNvSpPr>
              <a:spLocks/>
            </p:cNvSpPr>
            <p:nvPr/>
          </p:nvSpPr>
          <p:spPr bwMode="gray">
            <a:xfrm>
              <a:off x="7520927" y="4726283"/>
              <a:ext cx="8889" cy="10643"/>
            </a:xfrm>
            <a:custGeom>
              <a:avLst/>
              <a:gdLst>
                <a:gd name="T0" fmla="*/ 0 w 6"/>
                <a:gd name="T1" fmla="*/ 7 h 7"/>
                <a:gd name="T2" fmla="*/ 6 w 6"/>
                <a:gd name="T3" fmla="*/ 7 h 7"/>
                <a:gd name="T4" fmla="*/ 3 w 6"/>
                <a:gd name="T5" fmla="*/ 0 h 7"/>
                <a:gd name="T6" fmla="*/ 0 w 6"/>
                <a:gd name="T7" fmla="*/ 7 h 7"/>
              </a:gdLst>
              <a:ahLst/>
              <a:cxnLst>
                <a:cxn ang="0">
                  <a:pos x="T0" y="T1"/>
                </a:cxn>
                <a:cxn ang="0">
                  <a:pos x="T2" y="T3"/>
                </a:cxn>
                <a:cxn ang="0">
                  <a:pos x="T4" y="T5"/>
                </a:cxn>
                <a:cxn ang="0">
                  <a:pos x="T6" y="T7"/>
                </a:cxn>
              </a:cxnLst>
              <a:rect l="0" t="0" r="r" b="b"/>
              <a:pathLst>
                <a:path w="6" h="7">
                  <a:moveTo>
                    <a:pt x="0" y="7"/>
                  </a:moveTo>
                  <a:lnTo>
                    <a:pt x="6" y="7"/>
                  </a:lnTo>
                  <a:lnTo>
                    <a:pt x="3" y="0"/>
                  </a:lnTo>
                  <a:lnTo>
                    <a:pt x="0" y="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66" name="Freeform 7624"/>
            <p:cNvSpPr>
              <a:spLocks/>
            </p:cNvSpPr>
            <p:nvPr/>
          </p:nvSpPr>
          <p:spPr bwMode="gray">
            <a:xfrm>
              <a:off x="7443895" y="3848987"/>
              <a:ext cx="28146" cy="12164"/>
            </a:xfrm>
            <a:custGeom>
              <a:avLst/>
              <a:gdLst>
                <a:gd name="T0" fmla="*/ 0 w 19"/>
                <a:gd name="T1" fmla="*/ 5 h 8"/>
                <a:gd name="T2" fmla="*/ 12 w 19"/>
                <a:gd name="T3" fmla="*/ 8 h 8"/>
                <a:gd name="T4" fmla="*/ 19 w 19"/>
                <a:gd name="T5" fmla="*/ 3 h 8"/>
                <a:gd name="T6" fmla="*/ 4 w 19"/>
                <a:gd name="T7" fmla="*/ 0 h 8"/>
                <a:gd name="T8" fmla="*/ 0 w 19"/>
                <a:gd name="T9" fmla="*/ 5 h 8"/>
              </a:gdLst>
              <a:ahLst/>
              <a:cxnLst>
                <a:cxn ang="0">
                  <a:pos x="T0" y="T1"/>
                </a:cxn>
                <a:cxn ang="0">
                  <a:pos x="T2" y="T3"/>
                </a:cxn>
                <a:cxn ang="0">
                  <a:pos x="T4" y="T5"/>
                </a:cxn>
                <a:cxn ang="0">
                  <a:pos x="T6" y="T7"/>
                </a:cxn>
                <a:cxn ang="0">
                  <a:pos x="T8" y="T9"/>
                </a:cxn>
              </a:cxnLst>
              <a:rect l="0" t="0" r="r" b="b"/>
              <a:pathLst>
                <a:path w="19" h="8">
                  <a:moveTo>
                    <a:pt x="0" y="5"/>
                  </a:moveTo>
                  <a:lnTo>
                    <a:pt x="12" y="8"/>
                  </a:lnTo>
                  <a:lnTo>
                    <a:pt x="19" y="3"/>
                  </a:lnTo>
                  <a:lnTo>
                    <a:pt x="4" y="0"/>
                  </a:lnTo>
                  <a:lnTo>
                    <a:pt x="0" y="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67" name="Freeform 7625"/>
            <p:cNvSpPr>
              <a:spLocks/>
            </p:cNvSpPr>
            <p:nvPr/>
          </p:nvSpPr>
          <p:spPr bwMode="gray">
            <a:xfrm>
              <a:off x="7443895" y="3848987"/>
              <a:ext cx="28146" cy="12164"/>
            </a:xfrm>
            <a:custGeom>
              <a:avLst/>
              <a:gdLst>
                <a:gd name="T0" fmla="*/ 0 w 19"/>
                <a:gd name="T1" fmla="*/ 5 h 8"/>
                <a:gd name="T2" fmla="*/ 12 w 19"/>
                <a:gd name="T3" fmla="*/ 8 h 8"/>
                <a:gd name="T4" fmla="*/ 19 w 19"/>
                <a:gd name="T5" fmla="*/ 3 h 8"/>
                <a:gd name="T6" fmla="*/ 4 w 19"/>
                <a:gd name="T7" fmla="*/ 0 h 8"/>
                <a:gd name="T8" fmla="*/ 0 w 19"/>
                <a:gd name="T9" fmla="*/ 5 h 8"/>
              </a:gdLst>
              <a:ahLst/>
              <a:cxnLst>
                <a:cxn ang="0">
                  <a:pos x="T0" y="T1"/>
                </a:cxn>
                <a:cxn ang="0">
                  <a:pos x="T2" y="T3"/>
                </a:cxn>
                <a:cxn ang="0">
                  <a:pos x="T4" y="T5"/>
                </a:cxn>
                <a:cxn ang="0">
                  <a:pos x="T6" y="T7"/>
                </a:cxn>
                <a:cxn ang="0">
                  <a:pos x="T8" y="T9"/>
                </a:cxn>
              </a:cxnLst>
              <a:rect l="0" t="0" r="r" b="b"/>
              <a:pathLst>
                <a:path w="19" h="8">
                  <a:moveTo>
                    <a:pt x="0" y="5"/>
                  </a:moveTo>
                  <a:lnTo>
                    <a:pt x="12" y="8"/>
                  </a:lnTo>
                  <a:lnTo>
                    <a:pt x="19" y="3"/>
                  </a:lnTo>
                  <a:lnTo>
                    <a:pt x="4" y="0"/>
                  </a:lnTo>
                  <a:lnTo>
                    <a:pt x="0" y="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68" name="Freeform 7626"/>
            <p:cNvSpPr>
              <a:spLocks/>
            </p:cNvSpPr>
            <p:nvPr/>
          </p:nvSpPr>
          <p:spPr bwMode="gray">
            <a:xfrm>
              <a:off x="8344583" y="3832263"/>
              <a:ext cx="2962" cy="39532"/>
            </a:xfrm>
            <a:custGeom>
              <a:avLst/>
              <a:gdLst>
                <a:gd name="T0" fmla="*/ 2 w 2"/>
                <a:gd name="T1" fmla="*/ 0 h 26"/>
                <a:gd name="T2" fmla="*/ 0 w 2"/>
                <a:gd name="T3" fmla="*/ 26 h 26"/>
                <a:gd name="T4" fmla="*/ 2 w 2"/>
                <a:gd name="T5" fmla="*/ 0 h 26"/>
              </a:gdLst>
              <a:ahLst/>
              <a:cxnLst>
                <a:cxn ang="0">
                  <a:pos x="T0" y="T1"/>
                </a:cxn>
                <a:cxn ang="0">
                  <a:pos x="T2" y="T3"/>
                </a:cxn>
                <a:cxn ang="0">
                  <a:pos x="T4" y="T5"/>
                </a:cxn>
              </a:cxnLst>
              <a:rect l="0" t="0" r="r" b="b"/>
              <a:pathLst>
                <a:path w="2" h="26">
                  <a:moveTo>
                    <a:pt x="2" y="0"/>
                  </a:moveTo>
                  <a:lnTo>
                    <a:pt x="0" y="26"/>
                  </a:lnTo>
                  <a:lnTo>
                    <a:pt x="2"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69" name="Line 7627"/>
            <p:cNvSpPr>
              <a:spLocks noChangeShapeType="1"/>
            </p:cNvSpPr>
            <p:nvPr/>
          </p:nvSpPr>
          <p:spPr bwMode="gray">
            <a:xfrm flipH="1">
              <a:off x="8344583" y="3832263"/>
              <a:ext cx="2962" cy="39532"/>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70" name="Freeform 7628"/>
            <p:cNvSpPr>
              <a:spLocks/>
            </p:cNvSpPr>
            <p:nvPr/>
          </p:nvSpPr>
          <p:spPr bwMode="gray">
            <a:xfrm>
              <a:off x="8431987" y="4115064"/>
              <a:ext cx="13333" cy="7602"/>
            </a:xfrm>
            <a:custGeom>
              <a:avLst/>
              <a:gdLst>
                <a:gd name="T0" fmla="*/ 0 w 9"/>
                <a:gd name="T1" fmla="*/ 0 h 5"/>
                <a:gd name="T2" fmla="*/ 9 w 9"/>
                <a:gd name="T3" fmla="*/ 5 h 5"/>
                <a:gd name="T4" fmla="*/ 0 w 9"/>
                <a:gd name="T5" fmla="*/ 0 h 5"/>
              </a:gdLst>
              <a:ahLst/>
              <a:cxnLst>
                <a:cxn ang="0">
                  <a:pos x="T0" y="T1"/>
                </a:cxn>
                <a:cxn ang="0">
                  <a:pos x="T2" y="T3"/>
                </a:cxn>
                <a:cxn ang="0">
                  <a:pos x="T4" y="T5"/>
                </a:cxn>
              </a:cxnLst>
              <a:rect l="0" t="0" r="r" b="b"/>
              <a:pathLst>
                <a:path w="9" h="5">
                  <a:moveTo>
                    <a:pt x="0" y="0"/>
                  </a:moveTo>
                  <a:lnTo>
                    <a:pt x="9" y="5"/>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71" name="Line 7629"/>
            <p:cNvSpPr>
              <a:spLocks noChangeShapeType="1"/>
            </p:cNvSpPr>
            <p:nvPr/>
          </p:nvSpPr>
          <p:spPr bwMode="gray">
            <a:xfrm>
              <a:off x="8431987" y="4115064"/>
              <a:ext cx="13333" cy="7602"/>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72" name="Freeform 7630"/>
            <p:cNvSpPr>
              <a:spLocks/>
            </p:cNvSpPr>
            <p:nvPr/>
          </p:nvSpPr>
          <p:spPr bwMode="gray">
            <a:xfrm>
              <a:off x="8461614" y="4151555"/>
              <a:ext cx="17777" cy="21286"/>
            </a:xfrm>
            <a:custGeom>
              <a:avLst/>
              <a:gdLst>
                <a:gd name="T0" fmla="*/ 0 w 12"/>
                <a:gd name="T1" fmla="*/ 3 h 14"/>
                <a:gd name="T2" fmla="*/ 12 w 12"/>
                <a:gd name="T3" fmla="*/ 14 h 14"/>
                <a:gd name="T4" fmla="*/ 12 w 12"/>
                <a:gd name="T5" fmla="*/ 7 h 14"/>
                <a:gd name="T6" fmla="*/ 5 w 12"/>
                <a:gd name="T7" fmla="*/ 0 h 14"/>
                <a:gd name="T8" fmla="*/ 0 w 12"/>
                <a:gd name="T9" fmla="*/ 3 h 14"/>
              </a:gdLst>
              <a:ahLst/>
              <a:cxnLst>
                <a:cxn ang="0">
                  <a:pos x="T0" y="T1"/>
                </a:cxn>
                <a:cxn ang="0">
                  <a:pos x="T2" y="T3"/>
                </a:cxn>
                <a:cxn ang="0">
                  <a:pos x="T4" y="T5"/>
                </a:cxn>
                <a:cxn ang="0">
                  <a:pos x="T6" y="T7"/>
                </a:cxn>
                <a:cxn ang="0">
                  <a:pos x="T8" y="T9"/>
                </a:cxn>
              </a:cxnLst>
              <a:rect l="0" t="0" r="r" b="b"/>
              <a:pathLst>
                <a:path w="12" h="14">
                  <a:moveTo>
                    <a:pt x="0" y="3"/>
                  </a:moveTo>
                  <a:lnTo>
                    <a:pt x="12" y="14"/>
                  </a:lnTo>
                  <a:lnTo>
                    <a:pt x="12" y="7"/>
                  </a:lnTo>
                  <a:lnTo>
                    <a:pt x="5"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73" name="Freeform 7631"/>
            <p:cNvSpPr>
              <a:spLocks/>
            </p:cNvSpPr>
            <p:nvPr/>
          </p:nvSpPr>
          <p:spPr bwMode="gray">
            <a:xfrm>
              <a:off x="8461614" y="4151555"/>
              <a:ext cx="17777" cy="21286"/>
            </a:xfrm>
            <a:custGeom>
              <a:avLst/>
              <a:gdLst>
                <a:gd name="T0" fmla="*/ 0 w 12"/>
                <a:gd name="T1" fmla="*/ 3 h 14"/>
                <a:gd name="T2" fmla="*/ 12 w 12"/>
                <a:gd name="T3" fmla="*/ 14 h 14"/>
                <a:gd name="T4" fmla="*/ 12 w 12"/>
                <a:gd name="T5" fmla="*/ 7 h 14"/>
                <a:gd name="T6" fmla="*/ 5 w 12"/>
                <a:gd name="T7" fmla="*/ 0 h 14"/>
                <a:gd name="T8" fmla="*/ 0 w 12"/>
                <a:gd name="T9" fmla="*/ 3 h 14"/>
              </a:gdLst>
              <a:ahLst/>
              <a:cxnLst>
                <a:cxn ang="0">
                  <a:pos x="T0" y="T1"/>
                </a:cxn>
                <a:cxn ang="0">
                  <a:pos x="T2" y="T3"/>
                </a:cxn>
                <a:cxn ang="0">
                  <a:pos x="T4" y="T5"/>
                </a:cxn>
                <a:cxn ang="0">
                  <a:pos x="T6" y="T7"/>
                </a:cxn>
                <a:cxn ang="0">
                  <a:pos x="T8" y="T9"/>
                </a:cxn>
              </a:cxnLst>
              <a:rect l="0" t="0" r="r" b="b"/>
              <a:pathLst>
                <a:path w="12" h="14">
                  <a:moveTo>
                    <a:pt x="0" y="3"/>
                  </a:moveTo>
                  <a:lnTo>
                    <a:pt x="12" y="14"/>
                  </a:lnTo>
                  <a:lnTo>
                    <a:pt x="12" y="7"/>
                  </a:lnTo>
                  <a:lnTo>
                    <a:pt x="5" y="0"/>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74" name="Freeform 7632"/>
            <p:cNvSpPr>
              <a:spLocks/>
            </p:cNvSpPr>
            <p:nvPr/>
          </p:nvSpPr>
          <p:spPr bwMode="gray">
            <a:xfrm>
              <a:off x="8497168" y="4210852"/>
              <a:ext cx="14814" cy="24327"/>
            </a:xfrm>
            <a:custGeom>
              <a:avLst/>
              <a:gdLst>
                <a:gd name="T0" fmla="*/ 0 w 10"/>
                <a:gd name="T1" fmla="*/ 3 h 16"/>
                <a:gd name="T2" fmla="*/ 4 w 10"/>
                <a:gd name="T3" fmla="*/ 16 h 16"/>
                <a:gd name="T4" fmla="*/ 10 w 10"/>
                <a:gd name="T5" fmla="*/ 15 h 16"/>
                <a:gd name="T6" fmla="*/ 4 w 10"/>
                <a:gd name="T7" fmla="*/ 0 h 16"/>
                <a:gd name="T8" fmla="*/ 0 w 10"/>
                <a:gd name="T9" fmla="*/ 3 h 16"/>
              </a:gdLst>
              <a:ahLst/>
              <a:cxnLst>
                <a:cxn ang="0">
                  <a:pos x="T0" y="T1"/>
                </a:cxn>
                <a:cxn ang="0">
                  <a:pos x="T2" y="T3"/>
                </a:cxn>
                <a:cxn ang="0">
                  <a:pos x="T4" y="T5"/>
                </a:cxn>
                <a:cxn ang="0">
                  <a:pos x="T6" y="T7"/>
                </a:cxn>
                <a:cxn ang="0">
                  <a:pos x="T8" y="T9"/>
                </a:cxn>
              </a:cxnLst>
              <a:rect l="0" t="0" r="r" b="b"/>
              <a:pathLst>
                <a:path w="10" h="16">
                  <a:moveTo>
                    <a:pt x="0" y="3"/>
                  </a:moveTo>
                  <a:lnTo>
                    <a:pt x="4" y="16"/>
                  </a:lnTo>
                  <a:lnTo>
                    <a:pt x="10" y="15"/>
                  </a:lnTo>
                  <a:lnTo>
                    <a:pt x="4"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75" name="Freeform 7633"/>
            <p:cNvSpPr>
              <a:spLocks/>
            </p:cNvSpPr>
            <p:nvPr/>
          </p:nvSpPr>
          <p:spPr bwMode="gray">
            <a:xfrm>
              <a:off x="8497168" y="4210852"/>
              <a:ext cx="14814" cy="24327"/>
            </a:xfrm>
            <a:custGeom>
              <a:avLst/>
              <a:gdLst>
                <a:gd name="T0" fmla="*/ 0 w 10"/>
                <a:gd name="T1" fmla="*/ 3 h 16"/>
                <a:gd name="T2" fmla="*/ 4 w 10"/>
                <a:gd name="T3" fmla="*/ 16 h 16"/>
                <a:gd name="T4" fmla="*/ 10 w 10"/>
                <a:gd name="T5" fmla="*/ 15 h 16"/>
                <a:gd name="T6" fmla="*/ 4 w 10"/>
                <a:gd name="T7" fmla="*/ 0 h 16"/>
                <a:gd name="T8" fmla="*/ 0 w 10"/>
                <a:gd name="T9" fmla="*/ 3 h 16"/>
              </a:gdLst>
              <a:ahLst/>
              <a:cxnLst>
                <a:cxn ang="0">
                  <a:pos x="T0" y="T1"/>
                </a:cxn>
                <a:cxn ang="0">
                  <a:pos x="T2" y="T3"/>
                </a:cxn>
                <a:cxn ang="0">
                  <a:pos x="T4" y="T5"/>
                </a:cxn>
                <a:cxn ang="0">
                  <a:pos x="T6" y="T7"/>
                </a:cxn>
                <a:cxn ang="0">
                  <a:pos x="T8" y="T9"/>
                </a:cxn>
              </a:cxnLst>
              <a:rect l="0" t="0" r="r" b="b"/>
              <a:pathLst>
                <a:path w="10" h="16">
                  <a:moveTo>
                    <a:pt x="0" y="3"/>
                  </a:moveTo>
                  <a:lnTo>
                    <a:pt x="4" y="16"/>
                  </a:lnTo>
                  <a:lnTo>
                    <a:pt x="10" y="15"/>
                  </a:lnTo>
                  <a:lnTo>
                    <a:pt x="4" y="0"/>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76" name="Freeform 7634"/>
            <p:cNvSpPr>
              <a:spLocks/>
            </p:cNvSpPr>
            <p:nvPr/>
          </p:nvSpPr>
          <p:spPr bwMode="gray">
            <a:xfrm>
              <a:off x="8052749" y="3926530"/>
              <a:ext cx="50368" cy="103390"/>
            </a:xfrm>
            <a:custGeom>
              <a:avLst/>
              <a:gdLst>
                <a:gd name="T0" fmla="*/ 0 w 34"/>
                <a:gd name="T1" fmla="*/ 30 h 68"/>
                <a:gd name="T2" fmla="*/ 11 w 34"/>
                <a:gd name="T3" fmla="*/ 68 h 68"/>
                <a:gd name="T4" fmla="*/ 25 w 34"/>
                <a:gd name="T5" fmla="*/ 65 h 68"/>
                <a:gd name="T6" fmla="*/ 33 w 34"/>
                <a:gd name="T7" fmla="*/ 59 h 68"/>
                <a:gd name="T8" fmla="*/ 34 w 34"/>
                <a:gd name="T9" fmla="*/ 38 h 68"/>
                <a:gd name="T10" fmla="*/ 12 w 34"/>
                <a:gd name="T11" fmla="*/ 5 h 68"/>
                <a:gd name="T12" fmla="*/ 3 w 34"/>
                <a:gd name="T13" fmla="*/ 0 h 68"/>
                <a:gd name="T14" fmla="*/ 6 w 34"/>
                <a:gd name="T15" fmla="*/ 6 h 68"/>
                <a:gd name="T16" fmla="*/ 0 w 34"/>
                <a:gd name="T17" fmla="*/ 3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68">
                  <a:moveTo>
                    <a:pt x="0" y="30"/>
                  </a:moveTo>
                  <a:lnTo>
                    <a:pt x="11" y="68"/>
                  </a:lnTo>
                  <a:lnTo>
                    <a:pt x="25" y="65"/>
                  </a:lnTo>
                  <a:lnTo>
                    <a:pt x="33" y="59"/>
                  </a:lnTo>
                  <a:lnTo>
                    <a:pt x="34" y="38"/>
                  </a:lnTo>
                  <a:lnTo>
                    <a:pt x="12" y="5"/>
                  </a:lnTo>
                  <a:lnTo>
                    <a:pt x="3" y="0"/>
                  </a:lnTo>
                  <a:lnTo>
                    <a:pt x="6" y="6"/>
                  </a:lnTo>
                  <a:lnTo>
                    <a:pt x="0" y="3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77" name="Freeform 7635"/>
            <p:cNvSpPr>
              <a:spLocks/>
            </p:cNvSpPr>
            <p:nvPr/>
          </p:nvSpPr>
          <p:spPr bwMode="gray">
            <a:xfrm>
              <a:off x="8052749" y="3926530"/>
              <a:ext cx="50368" cy="103390"/>
            </a:xfrm>
            <a:custGeom>
              <a:avLst/>
              <a:gdLst>
                <a:gd name="T0" fmla="*/ 0 w 34"/>
                <a:gd name="T1" fmla="*/ 30 h 68"/>
                <a:gd name="T2" fmla="*/ 11 w 34"/>
                <a:gd name="T3" fmla="*/ 68 h 68"/>
                <a:gd name="T4" fmla="*/ 25 w 34"/>
                <a:gd name="T5" fmla="*/ 65 h 68"/>
                <a:gd name="T6" fmla="*/ 33 w 34"/>
                <a:gd name="T7" fmla="*/ 59 h 68"/>
                <a:gd name="T8" fmla="*/ 34 w 34"/>
                <a:gd name="T9" fmla="*/ 38 h 68"/>
                <a:gd name="T10" fmla="*/ 12 w 34"/>
                <a:gd name="T11" fmla="*/ 5 h 68"/>
                <a:gd name="T12" fmla="*/ 3 w 34"/>
                <a:gd name="T13" fmla="*/ 0 h 68"/>
                <a:gd name="T14" fmla="*/ 6 w 34"/>
                <a:gd name="T15" fmla="*/ 6 h 68"/>
                <a:gd name="T16" fmla="*/ 0 w 34"/>
                <a:gd name="T17" fmla="*/ 3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68">
                  <a:moveTo>
                    <a:pt x="0" y="30"/>
                  </a:moveTo>
                  <a:lnTo>
                    <a:pt x="11" y="68"/>
                  </a:lnTo>
                  <a:lnTo>
                    <a:pt x="25" y="65"/>
                  </a:lnTo>
                  <a:lnTo>
                    <a:pt x="33" y="59"/>
                  </a:lnTo>
                  <a:lnTo>
                    <a:pt x="34" y="38"/>
                  </a:lnTo>
                  <a:lnTo>
                    <a:pt x="12" y="5"/>
                  </a:lnTo>
                  <a:lnTo>
                    <a:pt x="3" y="0"/>
                  </a:lnTo>
                  <a:lnTo>
                    <a:pt x="6" y="6"/>
                  </a:lnTo>
                  <a:lnTo>
                    <a:pt x="0" y="3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78" name="Freeform 7636"/>
            <p:cNvSpPr>
              <a:spLocks/>
            </p:cNvSpPr>
            <p:nvPr/>
          </p:nvSpPr>
          <p:spPr bwMode="gray">
            <a:xfrm>
              <a:off x="8688268" y="3651329"/>
              <a:ext cx="50368" cy="47134"/>
            </a:xfrm>
            <a:custGeom>
              <a:avLst/>
              <a:gdLst>
                <a:gd name="T0" fmla="*/ 0 w 34"/>
                <a:gd name="T1" fmla="*/ 12 h 31"/>
                <a:gd name="T2" fmla="*/ 5 w 34"/>
                <a:gd name="T3" fmla="*/ 27 h 31"/>
                <a:gd name="T4" fmla="*/ 18 w 34"/>
                <a:gd name="T5" fmla="*/ 31 h 31"/>
                <a:gd name="T6" fmla="*/ 30 w 34"/>
                <a:gd name="T7" fmla="*/ 22 h 31"/>
                <a:gd name="T8" fmla="*/ 34 w 34"/>
                <a:gd name="T9" fmla="*/ 0 h 31"/>
                <a:gd name="T10" fmla="*/ 12 w 34"/>
                <a:gd name="T11" fmla="*/ 2 h 31"/>
                <a:gd name="T12" fmla="*/ 0 w 34"/>
                <a:gd name="T13" fmla="*/ 12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0" y="12"/>
                  </a:moveTo>
                  <a:lnTo>
                    <a:pt x="5" y="27"/>
                  </a:lnTo>
                  <a:lnTo>
                    <a:pt x="18" y="31"/>
                  </a:lnTo>
                  <a:lnTo>
                    <a:pt x="30" y="22"/>
                  </a:lnTo>
                  <a:lnTo>
                    <a:pt x="34" y="0"/>
                  </a:lnTo>
                  <a:lnTo>
                    <a:pt x="12" y="2"/>
                  </a:lnTo>
                  <a:lnTo>
                    <a:pt x="0" y="1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79" name="Freeform 7638"/>
            <p:cNvSpPr>
              <a:spLocks/>
            </p:cNvSpPr>
            <p:nvPr/>
          </p:nvSpPr>
          <p:spPr bwMode="gray">
            <a:xfrm>
              <a:off x="8931218" y="3511448"/>
              <a:ext cx="29628" cy="89706"/>
            </a:xfrm>
            <a:custGeom>
              <a:avLst/>
              <a:gdLst>
                <a:gd name="T0" fmla="*/ 0 w 20"/>
                <a:gd name="T1" fmla="*/ 28 h 59"/>
                <a:gd name="T2" fmla="*/ 4 w 20"/>
                <a:gd name="T3" fmla="*/ 47 h 59"/>
                <a:gd name="T4" fmla="*/ 13 w 20"/>
                <a:gd name="T5" fmla="*/ 59 h 59"/>
                <a:gd name="T6" fmla="*/ 20 w 20"/>
                <a:gd name="T7" fmla="*/ 3 h 59"/>
                <a:gd name="T8" fmla="*/ 16 w 20"/>
                <a:gd name="T9" fmla="*/ 0 h 59"/>
                <a:gd name="T10" fmla="*/ 9 w 20"/>
                <a:gd name="T11" fmla="*/ 5 h 59"/>
                <a:gd name="T12" fmla="*/ 0 w 20"/>
                <a:gd name="T13" fmla="*/ 28 h 59"/>
              </a:gdLst>
              <a:ahLst/>
              <a:cxnLst>
                <a:cxn ang="0">
                  <a:pos x="T0" y="T1"/>
                </a:cxn>
                <a:cxn ang="0">
                  <a:pos x="T2" y="T3"/>
                </a:cxn>
                <a:cxn ang="0">
                  <a:pos x="T4" y="T5"/>
                </a:cxn>
                <a:cxn ang="0">
                  <a:pos x="T6" y="T7"/>
                </a:cxn>
                <a:cxn ang="0">
                  <a:pos x="T8" y="T9"/>
                </a:cxn>
                <a:cxn ang="0">
                  <a:pos x="T10" y="T11"/>
                </a:cxn>
                <a:cxn ang="0">
                  <a:pos x="T12" y="T13"/>
                </a:cxn>
              </a:cxnLst>
              <a:rect l="0" t="0" r="r" b="b"/>
              <a:pathLst>
                <a:path w="20" h="59">
                  <a:moveTo>
                    <a:pt x="0" y="28"/>
                  </a:moveTo>
                  <a:lnTo>
                    <a:pt x="4" y="47"/>
                  </a:lnTo>
                  <a:lnTo>
                    <a:pt x="13" y="59"/>
                  </a:lnTo>
                  <a:lnTo>
                    <a:pt x="20" y="3"/>
                  </a:lnTo>
                  <a:lnTo>
                    <a:pt x="16" y="0"/>
                  </a:lnTo>
                  <a:lnTo>
                    <a:pt x="9" y="5"/>
                  </a:lnTo>
                  <a:lnTo>
                    <a:pt x="0" y="2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80" name="Freeform 7639"/>
            <p:cNvSpPr>
              <a:spLocks/>
            </p:cNvSpPr>
            <p:nvPr/>
          </p:nvSpPr>
          <p:spPr bwMode="gray">
            <a:xfrm>
              <a:off x="8931218" y="3511448"/>
              <a:ext cx="29628" cy="89706"/>
            </a:xfrm>
            <a:custGeom>
              <a:avLst/>
              <a:gdLst>
                <a:gd name="T0" fmla="*/ 0 w 20"/>
                <a:gd name="T1" fmla="*/ 28 h 59"/>
                <a:gd name="T2" fmla="*/ 4 w 20"/>
                <a:gd name="T3" fmla="*/ 47 h 59"/>
                <a:gd name="T4" fmla="*/ 13 w 20"/>
                <a:gd name="T5" fmla="*/ 59 h 59"/>
                <a:gd name="T6" fmla="*/ 20 w 20"/>
                <a:gd name="T7" fmla="*/ 3 h 59"/>
                <a:gd name="T8" fmla="*/ 16 w 20"/>
                <a:gd name="T9" fmla="*/ 0 h 59"/>
                <a:gd name="T10" fmla="*/ 9 w 20"/>
                <a:gd name="T11" fmla="*/ 5 h 59"/>
                <a:gd name="T12" fmla="*/ 0 w 20"/>
                <a:gd name="T13" fmla="*/ 28 h 59"/>
              </a:gdLst>
              <a:ahLst/>
              <a:cxnLst>
                <a:cxn ang="0">
                  <a:pos x="T0" y="T1"/>
                </a:cxn>
                <a:cxn ang="0">
                  <a:pos x="T2" y="T3"/>
                </a:cxn>
                <a:cxn ang="0">
                  <a:pos x="T4" y="T5"/>
                </a:cxn>
                <a:cxn ang="0">
                  <a:pos x="T6" y="T7"/>
                </a:cxn>
                <a:cxn ang="0">
                  <a:pos x="T8" y="T9"/>
                </a:cxn>
                <a:cxn ang="0">
                  <a:pos x="T10" y="T11"/>
                </a:cxn>
                <a:cxn ang="0">
                  <a:pos x="T12" y="T13"/>
                </a:cxn>
              </a:cxnLst>
              <a:rect l="0" t="0" r="r" b="b"/>
              <a:pathLst>
                <a:path w="20" h="59">
                  <a:moveTo>
                    <a:pt x="0" y="28"/>
                  </a:moveTo>
                  <a:lnTo>
                    <a:pt x="4" y="47"/>
                  </a:lnTo>
                  <a:lnTo>
                    <a:pt x="13" y="59"/>
                  </a:lnTo>
                  <a:lnTo>
                    <a:pt x="20" y="3"/>
                  </a:lnTo>
                  <a:lnTo>
                    <a:pt x="16" y="0"/>
                  </a:lnTo>
                  <a:lnTo>
                    <a:pt x="9" y="5"/>
                  </a:lnTo>
                  <a:lnTo>
                    <a:pt x="0" y="28"/>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81" name="Freeform 7692"/>
            <p:cNvSpPr>
              <a:spLocks/>
            </p:cNvSpPr>
            <p:nvPr/>
          </p:nvSpPr>
          <p:spPr bwMode="gray">
            <a:xfrm>
              <a:off x="6473580" y="2147611"/>
              <a:ext cx="228135" cy="77543"/>
            </a:xfrm>
            <a:custGeom>
              <a:avLst/>
              <a:gdLst>
                <a:gd name="T0" fmla="*/ 0 w 154"/>
                <a:gd name="T1" fmla="*/ 9 h 51"/>
                <a:gd name="T2" fmla="*/ 5 w 154"/>
                <a:gd name="T3" fmla="*/ 23 h 51"/>
                <a:gd name="T4" fmla="*/ 20 w 154"/>
                <a:gd name="T5" fmla="*/ 29 h 51"/>
                <a:gd name="T6" fmla="*/ 40 w 154"/>
                <a:gd name="T7" fmla="*/ 29 h 51"/>
                <a:gd name="T8" fmla="*/ 26 w 154"/>
                <a:gd name="T9" fmla="*/ 32 h 51"/>
                <a:gd name="T10" fmla="*/ 29 w 154"/>
                <a:gd name="T11" fmla="*/ 38 h 51"/>
                <a:gd name="T12" fmla="*/ 61 w 154"/>
                <a:gd name="T13" fmla="*/ 51 h 51"/>
                <a:gd name="T14" fmla="*/ 78 w 154"/>
                <a:gd name="T15" fmla="*/ 26 h 51"/>
                <a:gd name="T16" fmla="*/ 92 w 154"/>
                <a:gd name="T17" fmla="*/ 23 h 51"/>
                <a:gd name="T18" fmla="*/ 106 w 154"/>
                <a:gd name="T19" fmla="*/ 32 h 51"/>
                <a:gd name="T20" fmla="*/ 99 w 154"/>
                <a:gd name="T21" fmla="*/ 39 h 51"/>
                <a:gd name="T22" fmla="*/ 118 w 154"/>
                <a:gd name="T23" fmla="*/ 42 h 51"/>
                <a:gd name="T24" fmla="*/ 138 w 154"/>
                <a:gd name="T25" fmla="*/ 35 h 51"/>
                <a:gd name="T26" fmla="*/ 78 w 154"/>
                <a:gd name="T27" fmla="*/ 16 h 51"/>
                <a:gd name="T28" fmla="*/ 76 w 154"/>
                <a:gd name="T29" fmla="*/ 10 h 51"/>
                <a:gd name="T30" fmla="*/ 125 w 154"/>
                <a:gd name="T31" fmla="*/ 16 h 51"/>
                <a:gd name="T32" fmla="*/ 154 w 154"/>
                <a:gd name="T33" fmla="*/ 9 h 51"/>
                <a:gd name="T34" fmla="*/ 154 w 154"/>
                <a:gd name="T35" fmla="*/ 4 h 51"/>
                <a:gd name="T36" fmla="*/ 86 w 154"/>
                <a:gd name="T37" fmla="*/ 0 h 51"/>
                <a:gd name="T38" fmla="*/ 43 w 154"/>
                <a:gd name="T39" fmla="*/ 10 h 51"/>
                <a:gd name="T40" fmla="*/ 0 w 154"/>
                <a:gd name="T41"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4" h="51">
                  <a:moveTo>
                    <a:pt x="0" y="9"/>
                  </a:moveTo>
                  <a:lnTo>
                    <a:pt x="5" y="23"/>
                  </a:lnTo>
                  <a:lnTo>
                    <a:pt x="20" y="29"/>
                  </a:lnTo>
                  <a:lnTo>
                    <a:pt x="40" y="29"/>
                  </a:lnTo>
                  <a:lnTo>
                    <a:pt x="26" y="32"/>
                  </a:lnTo>
                  <a:lnTo>
                    <a:pt x="29" y="38"/>
                  </a:lnTo>
                  <a:lnTo>
                    <a:pt x="61" y="51"/>
                  </a:lnTo>
                  <a:lnTo>
                    <a:pt x="78" y="26"/>
                  </a:lnTo>
                  <a:lnTo>
                    <a:pt x="92" y="23"/>
                  </a:lnTo>
                  <a:lnTo>
                    <a:pt x="106" y="32"/>
                  </a:lnTo>
                  <a:lnTo>
                    <a:pt x="99" y="39"/>
                  </a:lnTo>
                  <a:lnTo>
                    <a:pt x="118" y="42"/>
                  </a:lnTo>
                  <a:lnTo>
                    <a:pt x="138" y="35"/>
                  </a:lnTo>
                  <a:lnTo>
                    <a:pt x="78" y="16"/>
                  </a:lnTo>
                  <a:lnTo>
                    <a:pt x="76" y="10"/>
                  </a:lnTo>
                  <a:lnTo>
                    <a:pt x="125" y="16"/>
                  </a:lnTo>
                  <a:lnTo>
                    <a:pt x="154" y="9"/>
                  </a:lnTo>
                  <a:lnTo>
                    <a:pt x="154" y="4"/>
                  </a:lnTo>
                  <a:lnTo>
                    <a:pt x="86" y="0"/>
                  </a:lnTo>
                  <a:lnTo>
                    <a:pt x="43" y="10"/>
                  </a:lnTo>
                  <a:lnTo>
                    <a:pt x="0" y="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82" name="Freeform 7693"/>
            <p:cNvSpPr>
              <a:spLocks/>
            </p:cNvSpPr>
            <p:nvPr/>
          </p:nvSpPr>
          <p:spPr bwMode="gray">
            <a:xfrm>
              <a:off x="6473580" y="2147611"/>
              <a:ext cx="228135" cy="77543"/>
            </a:xfrm>
            <a:custGeom>
              <a:avLst/>
              <a:gdLst>
                <a:gd name="T0" fmla="*/ 0 w 154"/>
                <a:gd name="T1" fmla="*/ 9 h 51"/>
                <a:gd name="T2" fmla="*/ 5 w 154"/>
                <a:gd name="T3" fmla="*/ 23 h 51"/>
                <a:gd name="T4" fmla="*/ 20 w 154"/>
                <a:gd name="T5" fmla="*/ 29 h 51"/>
                <a:gd name="T6" fmla="*/ 40 w 154"/>
                <a:gd name="T7" fmla="*/ 29 h 51"/>
                <a:gd name="T8" fmla="*/ 26 w 154"/>
                <a:gd name="T9" fmla="*/ 32 h 51"/>
                <a:gd name="T10" fmla="*/ 29 w 154"/>
                <a:gd name="T11" fmla="*/ 38 h 51"/>
                <a:gd name="T12" fmla="*/ 61 w 154"/>
                <a:gd name="T13" fmla="*/ 51 h 51"/>
                <a:gd name="T14" fmla="*/ 78 w 154"/>
                <a:gd name="T15" fmla="*/ 26 h 51"/>
                <a:gd name="T16" fmla="*/ 92 w 154"/>
                <a:gd name="T17" fmla="*/ 23 h 51"/>
                <a:gd name="T18" fmla="*/ 106 w 154"/>
                <a:gd name="T19" fmla="*/ 32 h 51"/>
                <a:gd name="T20" fmla="*/ 99 w 154"/>
                <a:gd name="T21" fmla="*/ 39 h 51"/>
                <a:gd name="T22" fmla="*/ 118 w 154"/>
                <a:gd name="T23" fmla="*/ 42 h 51"/>
                <a:gd name="T24" fmla="*/ 138 w 154"/>
                <a:gd name="T25" fmla="*/ 35 h 51"/>
                <a:gd name="T26" fmla="*/ 78 w 154"/>
                <a:gd name="T27" fmla="*/ 16 h 51"/>
                <a:gd name="T28" fmla="*/ 76 w 154"/>
                <a:gd name="T29" fmla="*/ 10 h 51"/>
                <a:gd name="T30" fmla="*/ 125 w 154"/>
                <a:gd name="T31" fmla="*/ 16 h 51"/>
                <a:gd name="T32" fmla="*/ 154 w 154"/>
                <a:gd name="T33" fmla="*/ 9 h 51"/>
                <a:gd name="T34" fmla="*/ 154 w 154"/>
                <a:gd name="T35" fmla="*/ 4 h 51"/>
                <a:gd name="T36" fmla="*/ 86 w 154"/>
                <a:gd name="T37" fmla="*/ 0 h 51"/>
                <a:gd name="T38" fmla="*/ 43 w 154"/>
                <a:gd name="T39" fmla="*/ 10 h 51"/>
                <a:gd name="T40" fmla="*/ 0 w 154"/>
                <a:gd name="T41"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4" h="51">
                  <a:moveTo>
                    <a:pt x="0" y="9"/>
                  </a:moveTo>
                  <a:lnTo>
                    <a:pt x="5" y="23"/>
                  </a:lnTo>
                  <a:lnTo>
                    <a:pt x="20" y="29"/>
                  </a:lnTo>
                  <a:lnTo>
                    <a:pt x="40" y="29"/>
                  </a:lnTo>
                  <a:lnTo>
                    <a:pt x="26" y="32"/>
                  </a:lnTo>
                  <a:lnTo>
                    <a:pt x="29" y="38"/>
                  </a:lnTo>
                  <a:lnTo>
                    <a:pt x="61" y="51"/>
                  </a:lnTo>
                  <a:lnTo>
                    <a:pt x="78" y="26"/>
                  </a:lnTo>
                  <a:lnTo>
                    <a:pt x="92" y="23"/>
                  </a:lnTo>
                  <a:lnTo>
                    <a:pt x="106" y="32"/>
                  </a:lnTo>
                  <a:lnTo>
                    <a:pt x="99" y="39"/>
                  </a:lnTo>
                  <a:lnTo>
                    <a:pt x="118" y="42"/>
                  </a:lnTo>
                  <a:lnTo>
                    <a:pt x="138" y="35"/>
                  </a:lnTo>
                  <a:lnTo>
                    <a:pt x="78" y="16"/>
                  </a:lnTo>
                  <a:lnTo>
                    <a:pt x="76" y="10"/>
                  </a:lnTo>
                  <a:lnTo>
                    <a:pt x="125" y="16"/>
                  </a:lnTo>
                  <a:lnTo>
                    <a:pt x="154" y="9"/>
                  </a:lnTo>
                  <a:lnTo>
                    <a:pt x="154" y="4"/>
                  </a:lnTo>
                  <a:lnTo>
                    <a:pt x="86" y="0"/>
                  </a:lnTo>
                  <a:lnTo>
                    <a:pt x="43" y="10"/>
                  </a:lnTo>
                  <a:lnTo>
                    <a:pt x="0" y="9"/>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83" name="Freeform 7694"/>
            <p:cNvSpPr>
              <a:spLocks/>
            </p:cNvSpPr>
            <p:nvPr/>
          </p:nvSpPr>
          <p:spPr bwMode="gray">
            <a:xfrm>
              <a:off x="6141749" y="2542927"/>
              <a:ext cx="19258" cy="7602"/>
            </a:xfrm>
            <a:custGeom>
              <a:avLst/>
              <a:gdLst>
                <a:gd name="T0" fmla="*/ 0 w 13"/>
                <a:gd name="T1" fmla="*/ 5 h 5"/>
                <a:gd name="T2" fmla="*/ 13 w 13"/>
                <a:gd name="T3" fmla="*/ 0 h 5"/>
                <a:gd name="T4" fmla="*/ 0 w 13"/>
                <a:gd name="T5" fmla="*/ 5 h 5"/>
              </a:gdLst>
              <a:ahLst/>
              <a:cxnLst>
                <a:cxn ang="0">
                  <a:pos x="T0" y="T1"/>
                </a:cxn>
                <a:cxn ang="0">
                  <a:pos x="T2" y="T3"/>
                </a:cxn>
                <a:cxn ang="0">
                  <a:pos x="T4" y="T5"/>
                </a:cxn>
              </a:cxnLst>
              <a:rect l="0" t="0" r="r" b="b"/>
              <a:pathLst>
                <a:path w="13" h="5">
                  <a:moveTo>
                    <a:pt x="0" y="5"/>
                  </a:moveTo>
                  <a:lnTo>
                    <a:pt x="13" y="0"/>
                  </a:lnTo>
                  <a:lnTo>
                    <a:pt x="0" y="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84" name="Freeform 7695"/>
            <p:cNvSpPr>
              <a:spLocks/>
            </p:cNvSpPr>
            <p:nvPr/>
          </p:nvSpPr>
          <p:spPr bwMode="gray">
            <a:xfrm>
              <a:off x="6141749" y="2542926"/>
              <a:ext cx="19258" cy="7602"/>
            </a:xfrm>
            <a:custGeom>
              <a:avLst/>
              <a:gdLst>
                <a:gd name="T0" fmla="*/ 0 w 13"/>
                <a:gd name="T1" fmla="*/ 5 h 5"/>
                <a:gd name="T2" fmla="*/ 13 w 13"/>
                <a:gd name="T3" fmla="*/ 0 h 5"/>
                <a:gd name="T4" fmla="*/ 0 w 13"/>
                <a:gd name="T5" fmla="*/ 5 h 5"/>
              </a:gdLst>
              <a:ahLst/>
              <a:cxnLst>
                <a:cxn ang="0">
                  <a:pos x="T0" y="T1"/>
                </a:cxn>
                <a:cxn ang="0">
                  <a:pos x="T2" y="T3"/>
                </a:cxn>
                <a:cxn ang="0">
                  <a:pos x="T4" y="T5"/>
                </a:cxn>
              </a:cxnLst>
              <a:rect l="0" t="0" r="r" b="b"/>
              <a:pathLst>
                <a:path w="13" h="5">
                  <a:moveTo>
                    <a:pt x="0" y="5"/>
                  </a:moveTo>
                  <a:lnTo>
                    <a:pt x="13" y="0"/>
                  </a:lnTo>
                  <a:lnTo>
                    <a:pt x="0" y="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85" name="Freeform 7696"/>
            <p:cNvSpPr>
              <a:spLocks/>
            </p:cNvSpPr>
            <p:nvPr/>
          </p:nvSpPr>
          <p:spPr bwMode="gray">
            <a:xfrm>
              <a:off x="6243964" y="2591581"/>
              <a:ext cx="4444" cy="9123"/>
            </a:xfrm>
            <a:custGeom>
              <a:avLst/>
              <a:gdLst>
                <a:gd name="T0" fmla="*/ 0 w 3"/>
                <a:gd name="T1" fmla="*/ 3 h 6"/>
                <a:gd name="T2" fmla="*/ 3 w 3"/>
                <a:gd name="T3" fmla="*/ 0 h 6"/>
                <a:gd name="T4" fmla="*/ 3 w 3"/>
                <a:gd name="T5" fmla="*/ 6 h 6"/>
                <a:gd name="T6" fmla="*/ 0 w 3"/>
                <a:gd name="T7" fmla="*/ 3 h 6"/>
              </a:gdLst>
              <a:ahLst/>
              <a:cxnLst>
                <a:cxn ang="0">
                  <a:pos x="T0" y="T1"/>
                </a:cxn>
                <a:cxn ang="0">
                  <a:pos x="T2" y="T3"/>
                </a:cxn>
                <a:cxn ang="0">
                  <a:pos x="T4" y="T5"/>
                </a:cxn>
                <a:cxn ang="0">
                  <a:pos x="T6" y="T7"/>
                </a:cxn>
              </a:cxnLst>
              <a:rect l="0" t="0" r="r" b="b"/>
              <a:pathLst>
                <a:path w="3" h="6">
                  <a:moveTo>
                    <a:pt x="0" y="3"/>
                  </a:moveTo>
                  <a:lnTo>
                    <a:pt x="3" y="0"/>
                  </a:lnTo>
                  <a:lnTo>
                    <a:pt x="3" y="6"/>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86" name="Freeform 7697"/>
            <p:cNvSpPr>
              <a:spLocks/>
            </p:cNvSpPr>
            <p:nvPr/>
          </p:nvSpPr>
          <p:spPr bwMode="gray">
            <a:xfrm>
              <a:off x="6243964" y="2591581"/>
              <a:ext cx="4444" cy="9123"/>
            </a:xfrm>
            <a:custGeom>
              <a:avLst/>
              <a:gdLst>
                <a:gd name="T0" fmla="*/ 0 w 3"/>
                <a:gd name="T1" fmla="*/ 3 h 6"/>
                <a:gd name="T2" fmla="*/ 3 w 3"/>
                <a:gd name="T3" fmla="*/ 0 h 6"/>
                <a:gd name="T4" fmla="*/ 3 w 3"/>
                <a:gd name="T5" fmla="*/ 6 h 6"/>
                <a:gd name="T6" fmla="*/ 0 w 3"/>
                <a:gd name="T7" fmla="*/ 3 h 6"/>
              </a:gdLst>
              <a:ahLst/>
              <a:cxnLst>
                <a:cxn ang="0">
                  <a:pos x="T0" y="T1"/>
                </a:cxn>
                <a:cxn ang="0">
                  <a:pos x="T2" y="T3"/>
                </a:cxn>
                <a:cxn ang="0">
                  <a:pos x="T4" y="T5"/>
                </a:cxn>
                <a:cxn ang="0">
                  <a:pos x="T6" y="T7"/>
                </a:cxn>
              </a:cxnLst>
              <a:rect l="0" t="0" r="r" b="b"/>
              <a:pathLst>
                <a:path w="3" h="6">
                  <a:moveTo>
                    <a:pt x="0" y="3"/>
                  </a:moveTo>
                  <a:lnTo>
                    <a:pt x="3" y="0"/>
                  </a:lnTo>
                  <a:lnTo>
                    <a:pt x="3" y="6"/>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87" name="Freeform 7698"/>
            <p:cNvSpPr>
              <a:spLocks/>
            </p:cNvSpPr>
            <p:nvPr/>
          </p:nvSpPr>
          <p:spPr bwMode="gray">
            <a:xfrm>
              <a:off x="6209892" y="2620469"/>
              <a:ext cx="7407" cy="6082"/>
            </a:xfrm>
            <a:custGeom>
              <a:avLst/>
              <a:gdLst>
                <a:gd name="T0" fmla="*/ 0 w 5"/>
                <a:gd name="T1" fmla="*/ 0 h 4"/>
                <a:gd name="T2" fmla="*/ 5 w 5"/>
                <a:gd name="T3" fmla="*/ 4 h 4"/>
                <a:gd name="T4" fmla="*/ 0 w 5"/>
                <a:gd name="T5" fmla="*/ 0 h 4"/>
              </a:gdLst>
              <a:ahLst/>
              <a:cxnLst>
                <a:cxn ang="0">
                  <a:pos x="T0" y="T1"/>
                </a:cxn>
                <a:cxn ang="0">
                  <a:pos x="T2" y="T3"/>
                </a:cxn>
                <a:cxn ang="0">
                  <a:pos x="T4" y="T5"/>
                </a:cxn>
              </a:cxnLst>
              <a:rect l="0" t="0" r="r" b="b"/>
              <a:pathLst>
                <a:path w="5" h="4">
                  <a:moveTo>
                    <a:pt x="0" y="0"/>
                  </a:moveTo>
                  <a:lnTo>
                    <a:pt x="5" y="4"/>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88" name="Line 7699"/>
            <p:cNvSpPr>
              <a:spLocks noChangeShapeType="1"/>
            </p:cNvSpPr>
            <p:nvPr/>
          </p:nvSpPr>
          <p:spPr bwMode="gray">
            <a:xfrm>
              <a:off x="6209892" y="2620469"/>
              <a:ext cx="7407" cy="6082"/>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89" name="Freeform 7700"/>
            <p:cNvSpPr>
              <a:spLocks/>
            </p:cNvSpPr>
            <p:nvPr/>
          </p:nvSpPr>
          <p:spPr bwMode="gray">
            <a:xfrm>
              <a:off x="6131378" y="2637194"/>
              <a:ext cx="22221" cy="22807"/>
            </a:xfrm>
            <a:custGeom>
              <a:avLst/>
              <a:gdLst>
                <a:gd name="T0" fmla="*/ 0 w 15"/>
                <a:gd name="T1" fmla="*/ 15 h 15"/>
                <a:gd name="T2" fmla="*/ 6 w 15"/>
                <a:gd name="T3" fmla="*/ 13 h 15"/>
                <a:gd name="T4" fmla="*/ 15 w 15"/>
                <a:gd name="T5" fmla="*/ 0 h 15"/>
                <a:gd name="T6" fmla="*/ 4 w 15"/>
                <a:gd name="T7" fmla="*/ 6 h 15"/>
                <a:gd name="T8" fmla="*/ 0 w 15"/>
                <a:gd name="T9" fmla="*/ 15 h 15"/>
              </a:gdLst>
              <a:ahLst/>
              <a:cxnLst>
                <a:cxn ang="0">
                  <a:pos x="T0" y="T1"/>
                </a:cxn>
                <a:cxn ang="0">
                  <a:pos x="T2" y="T3"/>
                </a:cxn>
                <a:cxn ang="0">
                  <a:pos x="T4" y="T5"/>
                </a:cxn>
                <a:cxn ang="0">
                  <a:pos x="T6" y="T7"/>
                </a:cxn>
                <a:cxn ang="0">
                  <a:pos x="T8" y="T9"/>
                </a:cxn>
              </a:cxnLst>
              <a:rect l="0" t="0" r="r" b="b"/>
              <a:pathLst>
                <a:path w="15" h="15">
                  <a:moveTo>
                    <a:pt x="0" y="15"/>
                  </a:moveTo>
                  <a:lnTo>
                    <a:pt x="6" y="13"/>
                  </a:lnTo>
                  <a:lnTo>
                    <a:pt x="15" y="0"/>
                  </a:lnTo>
                  <a:lnTo>
                    <a:pt x="4" y="6"/>
                  </a:lnTo>
                  <a:lnTo>
                    <a:pt x="0" y="1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90" name="Freeform 7701"/>
            <p:cNvSpPr>
              <a:spLocks/>
            </p:cNvSpPr>
            <p:nvPr/>
          </p:nvSpPr>
          <p:spPr bwMode="gray">
            <a:xfrm>
              <a:off x="6131378" y="2637194"/>
              <a:ext cx="22221" cy="22807"/>
            </a:xfrm>
            <a:custGeom>
              <a:avLst/>
              <a:gdLst>
                <a:gd name="T0" fmla="*/ 0 w 15"/>
                <a:gd name="T1" fmla="*/ 15 h 15"/>
                <a:gd name="T2" fmla="*/ 6 w 15"/>
                <a:gd name="T3" fmla="*/ 13 h 15"/>
                <a:gd name="T4" fmla="*/ 15 w 15"/>
                <a:gd name="T5" fmla="*/ 0 h 15"/>
                <a:gd name="T6" fmla="*/ 4 w 15"/>
                <a:gd name="T7" fmla="*/ 6 h 15"/>
                <a:gd name="T8" fmla="*/ 0 w 15"/>
                <a:gd name="T9" fmla="*/ 15 h 15"/>
              </a:gdLst>
              <a:ahLst/>
              <a:cxnLst>
                <a:cxn ang="0">
                  <a:pos x="T0" y="T1"/>
                </a:cxn>
                <a:cxn ang="0">
                  <a:pos x="T2" y="T3"/>
                </a:cxn>
                <a:cxn ang="0">
                  <a:pos x="T4" y="T5"/>
                </a:cxn>
                <a:cxn ang="0">
                  <a:pos x="T6" y="T7"/>
                </a:cxn>
                <a:cxn ang="0">
                  <a:pos x="T8" y="T9"/>
                </a:cxn>
              </a:cxnLst>
              <a:rect l="0" t="0" r="r" b="b"/>
              <a:pathLst>
                <a:path w="15" h="15">
                  <a:moveTo>
                    <a:pt x="0" y="15"/>
                  </a:moveTo>
                  <a:lnTo>
                    <a:pt x="6" y="13"/>
                  </a:lnTo>
                  <a:lnTo>
                    <a:pt x="15" y="0"/>
                  </a:lnTo>
                  <a:lnTo>
                    <a:pt x="4" y="6"/>
                  </a:lnTo>
                  <a:lnTo>
                    <a:pt x="0" y="1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91" name="Freeform 7702"/>
            <p:cNvSpPr>
              <a:spLocks/>
            </p:cNvSpPr>
            <p:nvPr/>
          </p:nvSpPr>
          <p:spPr bwMode="gray">
            <a:xfrm>
              <a:off x="6606907" y="2653919"/>
              <a:ext cx="19258" cy="19765"/>
            </a:xfrm>
            <a:custGeom>
              <a:avLst/>
              <a:gdLst>
                <a:gd name="T0" fmla="*/ 0 w 13"/>
                <a:gd name="T1" fmla="*/ 4 h 13"/>
                <a:gd name="T2" fmla="*/ 2 w 13"/>
                <a:gd name="T3" fmla="*/ 13 h 13"/>
                <a:gd name="T4" fmla="*/ 9 w 13"/>
                <a:gd name="T5" fmla="*/ 8 h 13"/>
                <a:gd name="T6" fmla="*/ 13 w 13"/>
                <a:gd name="T7" fmla="*/ 0 h 13"/>
                <a:gd name="T8" fmla="*/ 0 w 13"/>
                <a:gd name="T9" fmla="*/ 4 h 13"/>
              </a:gdLst>
              <a:ahLst/>
              <a:cxnLst>
                <a:cxn ang="0">
                  <a:pos x="T0" y="T1"/>
                </a:cxn>
                <a:cxn ang="0">
                  <a:pos x="T2" y="T3"/>
                </a:cxn>
                <a:cxn ang="0">
                  <a:pos x="T4" y="T5"/>
                </a:cxn>
                <a:cxn ang="0">
                  <a:pos x="T6" y="T7"/>
                </a:cxn>
                <a:cxn ang="0">
                  <a:pos x="T8" y="T9"/>
                </a:cxn>
              </a:cxnLst>
              <a:rect l="0" t="0" r="r" b="b"/>
              <a:pathLst>
                <a:path w="13" h="13">
                  <a:moveTo>
                    <a:pt x="0" y="4"/>
                  </a:moveTo>
                  <a:lnTo>
                    <a:pt x="2" y="13"/>
                  </a:lnTo>
                  <a:lnTo>
                    <a:pt x="9" y="8"/>
                  </a:lnTo>
                  <a:lnTo>
                    <a:pt x="13" y="0"/>
                  </a:lnTo>
                  <a:lnTo>
                    <a:pt x="0" y="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92" name="Freeform 7703"/>
            <p:cNvSpPr>
              <a:spLocks/>
            </p:cNvSpPr>
            <p:nvPr/>
          </p:nvSpPr>
          <p:spPr bwMode="gray">
            <a:xfrm>
              <a:off x="6606907" y="2653919"/>
              <a:ext cx="19258" cy="19765"/>
            </a:xfrm>
            <a:custGeom>
              <a:avLst/>
              <a:gdLst>
                <a:gd name="T0" fmla="*/ 0 w 13"/>
                <a:gd name="T1" fmla="*/ 4 h 13"/>
                <a:gd name="T2" fmla="*/ 2 w 13"/>
                <a:gd name="T3" fmla="*/ 13 h 13"/>
                <a:gd name="T4" fmla="*/ 9 w 13"/>
                <a:gd name="T5" fmla="*/ 8 h 13"/>
                <a:gd name="T6" fmla="*/ 13 w 13"/>
                <a:gd name="T7" fmla="*/ 0 h 13"/>
                <a:gd name="T8" fmla="*/ 0 w 13"/>
                <a:gd name="T9" fmla="*/ 4 h 13"/>
              </a:gdLst>
              <a:ahLst/>
              <a:cxnLst>
                <a:cxn ang="0">
                  <a:pos x="T0" y="T1"/>
                </a:cxn>
                <a:cxn ang="0">
                  <a:pos x="T2" y="T3"/>
                </a:cxn>
                <a:cxn ang="0">
                  <a:pos x="T4" y="T5"/>
                </a:cxn>
                <a:cxn ang="0">
                  <a:pos x="T6" y="T7"/>
                </a:cxn>
                <a:cxn ang="0">
                  <a:pos x="T8" y="T9"/>
                </a:cxn>
              </a:cxnLst>
              <a:rect l="0" t="0" r="r" b="b"/>
              <a:pathLst>
                <a:path w="13" h="13">
                  <a:moveTo>
                    <a:pt x="0" y="4"/>
                  </a:moveTo>
                  <a:lnTo>
                    <a:pt x="2" y="13"/>
                  </a:lnTo>
                  <a:lnTo>
                    <a:pt x="9" y="8"/>
                  </a:lnTo>
                  <a:lnTo>
                    <a:pt x="13" y="0"/>
                  </a:lnTo>
                  <a:lnTo>
                    <a:pt x="0" y="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93" name="Freeform 7704"/>
            <p:cNvSpPr>
              <a:spLocks/>
            </p:cNvSpPr>
            <p:nvPr/>
          </p:nvSpPr>
          <p:spPr bwMode="gray">
            <a:xfrm>
              <a:off x="6676531" y="2635674"/>
              <a:ext cx="23702" cy="10643"/>
            </a:xfrm>
            <a:custGeom>
              <a:avLst/>
              <a:gdLst>
                <a:gd name="T0" fmla="*/ 0 w 16"/>
                <a:gd name="T1" fmla="*/ 4 h 7"/>
                <a:gd name="T2" fmla="*/ 4 w 16"/>
                <a:gd name="T3" fmla="*/ 7 h 7"/>
                <a:gd name="T4" fmla="*/ 16 w 16"/>
                <a:gd name="T5" fmla="*/ 1 h 7"/>
                <a:gd name="T6" fmla="*/ 6 w 16"/>
                <a:gd name="T7" fmla="*/ 0 h 7"/>
                <a:gd name="T8" fmla="*/ 0 w 16"/>
                <a:gd name="T9" fmla="*/ 4 h 7"/>
              </a:gdLst>
              <a:ahLst/>
              <a:cxnLst>
                <a:cxn ang="0">
                  <a:pos x="T0" y="T1"/>
                </a:cxn>
                <a:cxn ang="0">
                  <a:pos x="T2" y="T3"/>
                </a:cxn>
                <a:cxn ang="0">
                  <a:pos x="T4" y="T5"/>
                </a:cxn>
                <a:cxn ang="0">
                  <a:pos x="T6" y="T7"/>
                </a:cxn>
                <a:cxn ang="0">
                  <a:pos x="T8" y="T9"/>
                </a:cxn>
              </a:cxnLst>
              <a:rect l="0" t="0" r="r" b="b"/>
              <a:pathLst>
                <a:path w="16" h="7">
                  <a:moveTo>
                    <a:pt x="0" y="4"/>
                  </a:moveTo>
                  <a:lnTo>
                    <a:pt x="4" y="7"/>
                  </a:lnTo>
                  <a:lnTo>
                    <a:pt x="16" y="1"/>
                  </a:lnTo>
                  <a:lnTo>
                    <a:pt x="6" y="0"/>
                  </a:lnTo>
                  <a:lnTo>
                    <a:pt x="0" y="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94" name="Freeform 7705"/>
            <p:cNvSpPr>
              <a:spLocks/>
            </p:cNvSpPr>
            <p:nvPr/>
          </p:nvSpPr>
          <p:spPr bwMode="gray">
            <a:xfrm>
              <a:off x="6676531" y="2635674"/>
              <a:ext cx="23702" cy="10643"/>
            </a:xfrm>
            <a:custGeom>
              <a:avLst/>
              <a:gdLst>
                <a:gd name="T0" fmla="*/ 0 w 16"/>
                <a:gd name="T1" fmla="*/ 4 h 7"/>
                <a:gd name="T2" fmla="*/ 4 w 16"/>
                <a:gd name="T3" fmla="*/ 7 h 7"/>
                <a:gd name="T4" fmla="*/ 16 w 16"/>
                <a:gd name="T5" fmla="*/ 1 h 7"/>
                <a:gd name="T6" fmla="*/ 6 w 16"/>
                <a:gd name="T7" fmla="*/ 0 h 7"/>
                <a:gd name="T8" fmla="*/ 0 w 16"/>
                <a:gd name="T9" fmla="*/ 4 h 7"/>
              </a:gdLst>
              <a:ahLst/>
              <a:cxnLst>
                <a:cxn ang="0">
                  <a:pos x="T0" y="T1"/>
                </a:cxn>
                <a:cxn ang="0">
                  <a:pos x="T2" y="T3"/>
                </a:cxn>
                <a:cxn ang="0">
                  <a:pos x="T4" y="T5"/>
                </a:cxn>
                <a:cxn ang="0">
                  <a:pos x="T6" y="T7"/>
                </a:cxn>
                <a:cxn ang="0">
                  <a:pos x="T8" y="T9"/>
                </a:cxn>
              </a:cxnLst>
              <a:rect l="0" t="0" r="r" b="b"/>
              <a:pathLst>
                <a:path w="16" h="7">
                  <a:moveTo>
                    <a:pt x="0" y="4"/>
                  </a:moveTo>
                  <a:lnTo>
                    <a:pt x="4" y="7"/>
                  </a:lnTo>
                  <a:lnTo>
                    <a:pt x="16" y="1"/>
                  </a:lnTo>
                  <a:lnTo>
                    <a:pt x="6" y="0"/>
                  </a:lnTo>
                  <a:lnTo>
                    <a:pt x="0" y="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95" name="Freeform 7706"/>
            <p:cNvSpPr>
              <a:spLocks/>
            </p:cNvSpPr>
            <p:nvPr/>
          </p:nvSpPr>
          <p:spPr bwMode="gray">
            <a:xfrm>
              <a:off x="6685420" y="2625030"/>
              <a:ext cx="10370" cy="3041"/>
            </a:xfrm>
            <a:custGeom>
              <a:avLst/>
              <a:gdLst>
                <a:gd name="T0" fmla="*/ 0 w 7"/>
                <a:gd name="T1" fmla="*/ 2 h 2"/>
                <a:gd name="T2" fmla="*/ 7 w 7"/>
                <a:gd name="T3" fmla="*/ 2 h 2"/>
                <a:gd name="T4" fmla="*/ 1 w 7"/>
                <a:gd name="T5" fmla="*/ 0 h 2"/>
                <a:gd name="T6" fmla="*/ 0 w 7"/>
                <a:gd name="T7" fmla="*/ 2 h 2"/>
              </a:gdLst>
              <a:ahLst/>
              <a:cxnLst>
                <a:cxn ang="0">
                  <a:pos x="T0" y="T1"/>
                </a:cxn>
                <a:cxn ang="0">
                  <a:pos x="T2" y="T3"/>
                </a:cxn>
                <a:cxn ang="0">
                  <a:pos x="T4" y="T5"/>
                </a:cxn>
                <a:cxn ang="0">
                  <a:pos x="T6" y="T7"/>
                </a:cxn>
              </a:cxnLst>
              <a:rect l="0" t="0" r="r" b="b"/>
              <a:pathLst>
                <a:path w="7" h="2">
                  <a:moveTo>
                    <a:pt x="0" y="2"/>
                  </a:moveTo>
                  <a:lnTo>
                    <a:pt x="7" y="2"/>
                  </a:lnTo>
                  <a:lnTo>
                    <a:pt x="1" y="0"/>
                  </a:lnTo>
                  <a:lnTo>
                    <a:pt x="0" y="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96" name="Freeform 7707"/>
            <p:cNvSpPr>
              <a:spLocks/>
            </p:cNvSpPr>
            <p:nvPr/>
          </p:nvSpPr>
          <p:spPr bwMode="gray">
            <a:xfrm>
              <a:off x="6685420" y="2625031"/>
              <a:ext cx="10370" cy="3041"/>
            </a:xfrm>
            <a:custGeom>
              <a:avLst/>
              <a:gdLst>
                <a:gd name="T0" fmla="*/ 0 w 7"/>
                <a:gd name="T1" fmla="*/ 2 h 2"/>
                <a:gd name="T2" fmla="*/ 7 w 7"/>
                <a:gd name="T3" fmla="*/ 2 h 2"/>
                <a:gd name="T4" fmla="*/ 1 w 7"/>
                <a:gd name="T5" fmla="*/ 0 h 2"/>
                <a:gd name="T6" fmla="*/ 0 w 7"/>
                <a:gd name="T7" fmla="*/ 2 h 2"/>
              </a:gdLst>
              <a:ahLst/>
              <a:cxnLst>
                <a:cxn ang="0">
                  <a:pos x="T0" y="T1"/>
                </a:cxn>
                <a:cxn ang="0">
                  <a:pos x="T2" y="T3"/>
                </a:cxn>
                <a:cxn ang="0">
                  <a:pos x="T4" y="T5"/>
                </a:cxn>
                <a:cxn ang="0">
                  <a:pos x="T6" y="T7"/>
                </a:cxn>
              </a:cxnLst>
              <a:rect l="0" t="0" r="r" b="b"/>
              <a:pathLst>
                <a:path w="7" h="2">
                  <a:moveTo>
                    <a:pt x="0" y="2"/>
                  </a:moveTo>
                  <a:lnTo>
                    <a:pt x="7" y="2"/>
                  </a:lnTo>
                  <a:lnTo>
                    <a:pt x="1" y="0"/>
                  </a:lnTo>
                  <a:lnTo>
                    <a:pt x="0" y="2"/>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97" name="Freeform 7708"/>
            <p:cNvSpPr>
              <a:spLocks/>
            </p:cNvSpPr>
            <p:nvPr/>
          </p:nvSpPr>
          <p:spPr bwMode="gray">
            <a:xfrm>
              <a:off x="6141749" y="2635675"/>
              <a:ext cx="151103" cy="214383"/>
            </a:xfrm>
            <a:custGeom>
              <a:avLst/>
              <a:gdLst>
                <a:gd name="T0" fmla="*/ 0 w 102"/>
                <a:gd name="T1" fmla="*/ 141 h 141"/>
                <a:gd name="T2" fmla="*/ 15 w 102"/>
                <a:gd name="T3" fmla="*/ 137 h 141"/>
                <a:gd name="T4" fmla="*/ 25 w 102"/>
                <a:gd name="T5" fmla="*/ 140 h 141"/>
                <a:gd name="T6" fmla="*/ 30 w 102"/>
                <a:gd name="T7" fmla="*/ 134 h 141"/>
                <a:gd name="T8" fmla="*/ 38 w 102"/>
                <a:gd name="T9" fmla="*/ 131 h 141"/>
                <a:gd name="T10" fmla="*/ 48 w 102"/>
                <a:gd name="T11" fmla="*/ 134 h 141"/>
                <a:gd name="T12" fmla="*/ 89 w 102"/>
                <a:gd name="T13" fmla="*/ 128 h 141"/>
                <a:gd name="T14" fmla="*/ 95 w 102"/>
                <a:gd name="T15" fmla="*/ 121 h 141"/>
                <a:gd name="T16" fmla="*/ 84 w 102"/>
                <a:gd name="T17" fmla="*/ 120 h 141"/>
                <a:gd name="T18" fmla="*/ 102 w 102"/>
                <a:gd name="T19" fmla="*/ 102 h 141"/>
                <a:gd name="T20" fmla="*/ 92 w 102"/>
                <a:gd name="T21" fmla="*/ 93 h 141"/>
                <a:gd name="T22" fmla="*/ 78 w 102"/>
                <a:gd name="T23" fmla="*/ 96 h 141"/>
                <a:gd name="T24" fmla="*/ 84 w 102"/>
                <a:gd name="T25" fmla="*/ 90 h 141"/>
                <a:gd name="T26" fmla="*/ 73 w 102"/>
                <a:gd name="T27" fmla="*/ 68 h 141"/>
                <a:gd name="T28" fmla="*/ 65 w 102"/>
                <a:gd name="T29" fmla="*/ 64 h 141"/>
                <a:gd name="T30" fmla="*/ 56 w 102"/>
                <a:gd name="T31" fmla="*/ 45 h 141"/>
                <a:gd name="T32" fmla="*/ 40 w 102"/>
                <a:gd name="T33" fmla="*/ 42 h 141"/>
                <a:gd name="T34" fmla="*/ 60 w 102"/>
                <a:gd name="T35" fmla="*/ 19 h 141"/>
                <a:gd name="T36" fmla="*/ 60 w 102"/>
                <a:gd name="T37" fmla="*/ 14 h 141"/>
                <a:gd name="T38" fmla="*/ 31 w 102"/>
                <a:gd name="T39" fmla="*/ 16 h 141"/>
                <a:gd name="T40" fmla="*/ 47 w 102"/>
                <a:gd name="T41" fmla="*/ 4 h 141"/>
                <a:gd name="T42" fmla="*/ 46 w 102"/>
                <a:gd name="T43" fmla="*/ 0 h 141"/>
                <a:gd name="T44" fmla="*/ 22 w 102"/>
                <a:gd name="T45" fmla="*/ 1 h 141"/>
                <a:gd name="T46" fmla="*/ 9 w 102"/>
                <a:gd name="T47" fmla="*/ 19 h 141"/>
                <a:gd name="T48" fmla="*/ 12 w 102"/>
                <a:gd name="T49" fmla="*/ 23 h 141"/>
                <a:gd name="T50" fmla="*/ 5 w 102"/>
                <a:gd name="T51" fmla="*/ 36 h 141"/>
                <a:gd name="T52" fmla="*/ 13 w 102"/>
                <a:gd name="T53" fmla="*/ 35 h 141"/>
                <a:gd name="T54" fmla="*/ 12 w 102"/>
                <a:gd name="T55" fmla="*/ 41 h 141"/>
                <a:gd name="T56" fmla="*/ 2 w 102"/>
                <a:gd name="T57" fmla="*/ 45 h 141"/>
                <a:gd name="T58" fmla="*/ 9 w 102"/>
                <a:gd name="T59" fmla="*/ 45 h 141"/>
                <a:gd name="T60" fmla="*/ 9 w 102"/>
                <a:gd name="T61" fmla="*/ 51 h 141"/>
                <a:gd name="T62" fmla="*/ 16 w 102"/>
                <a:gd name="T63" fmla="*/ 45 h 141"/>
                <a:gd name="T64" fmla="*/ 21 w 102"/>
                <a:gd name="T65" fmla="*/ 51 h 141"/>
                <a:gd name="T66" fmla="*/ 13 w 102"/>
                <a:gd name="T67" fmla="*/ 60 h 141"/>
                <a:gd name="T68" fmla="*/ 18 w 102"/>
                <a:gd name="T69" fmla="*/ 64 h 141"/>
                <a:gd name="T70" fmla="*/ 38 w 102"/>
                <a:gd name="T71" fmla="*/ 60 h 141"/>
                <a:gd name="T72" fmla="*/ 34 w 102"/>
                <a:gd name="T73" fmla="*/ 67 h 141"/>
                <a:gd name="T74" fmla="*/ 46 w 102"/>
                <a:gd name="T75" fmla="*/ 73 h 141"/>
                <a:gd name="T76" fmla="*/ 40 w 102"/>
                <a:gd name="T77" fmla="*/ 86 h 141"/>
                <a:gd name="T78" fmla="*/ 19 w 102"/>
                <a:gd name="T79" fmla="*/ 86 h 141"/>
                <a:gd name="T80" fmla="*/ 16 w 102"/>
                <a:gd name="T81" fmla="*/ 96 h 141"/>
                <a:gd name="T82" fmla="*/ 25 w 102"/>
                <a:gd name="T83" fmla="*/ 96 h 141"/>
                <a:gd name="T84" fmla="*/ 24 w 102"/>
                <a:gd name="T85" fmla="*/ 105 h 141"/>
                <a:gd name="T86" fmla="*/ 8 w 102"/>
                <a:gd name="T87" fmla="*/ 112 h 141"/>
                <a:gd name="T88" fmla="*/ 11 w 102"/>
                <a:gd name="T89" fmla="*/ 115 h 141"/>
                <a:gd name="T90" fmla="*/ 32 w 102"/>
                <a:gd name="T91" fmla="*/ 120 h 141"/>
                <a:gd name="T92" fmla="*/ 41 w 102"/>
                <a:gd name="T93" fmla="*/ 115 h 141"/>
                <a:gd name="T94" fmla="*/ 35 w 102"/>
                <a:gd name="T95" fmla="*/ 124 h 141"/>
                <a:gd name="T96" fmla="*/ 22 w 102"/>
                <a:gd name="T97" fmla="*/ 124 h 141"/>
                <a:gd name="T98" fmla="*/ 0 w 102"/>
                <a:gd name="T99"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 h="141">
                  <a:moveTo>
                    <a:pt x="0" y="141"/>
                  </a:moveTo>
                  <a:lnTo>
                    <a:pt x="15" y="137"/>
                  </a:lnTo>
                  <a:lnTo>
                    <a:pt x="25" y="140"/>
                  </a:lnTo>
                  <a:lnTo>
                    <a:pt x="30" y="134"/>
                  </a:lnTo>
                  <a:lnTo>
                    <a:pt x="38" y="131"/>
                  </a:lnTo>
                  <a:lnTo>
                    <a:pt x="48" y="134"/>
                  </a:lnTo>
                  <a:lnTo>
                    <a:pt x="89" y="128"/>
                  </a:lnTo>
                  <a:lnTo>
                    <a:pt x="95" y="121"/>
                  </a:lnTo>
                  <a:lnTo>
                    <a:pt x="84" y="120"/>
                  </a:lnTo>
                  <a:lnTo>
                    <a:pt x="102" y="102"/>
                  </a:lnTo>
                  <a:lnTo>
                    <a:pt x="92" y="93"/>
                  </a:lnTo>
                  <a:lnTo>
                    <a:pt x="78" y="96"/>
                  </a:lnTo>
                  <a:lnTo>
                    <a:pt x="84" y="90"/>
                  </a:lnTo>
                  <a:lnTo>
                    <a:pt x="73" y="68"/>
                  </a:lnTo>
                  <a:lnTo>
                    <a:pt x="65" y="64"/>
                  </a:lnTo>
                  <a:lnTo>
                    <a:pt x="56" y="45"/>
                  </a:lnTo>
                  <a:lnTo>
                    <a:pt x="40" y="42"/>
                  </a:lnTo>
                  <a:lnTo>
                    <a:pt x="60" y="19"/>
                  </a:lnTo>
                  <a:lnTo>
                    <a:pt x="60" y="14"/>
                  </a:lnTo>
                  <a:lnTo>
                    <a:pt x="31" y="16"/>
                  </a:lnTo>
                  <a:lnTo>
                    <a:pt x="47" y="4"/>
                  </a:lnTo>
                  <a:lnTo>
                    <a:pt x="46" y="0"/>
                  </a:lnTo>
                  <a:lnTo>
                    <a:pt x="22" y="1"/>
                  </a:lnTo>
                  <a:lnTo>
                    <a:pt x="9" y="19"/>
                  </a:lnTo>
                  <a:lnTo>
                    <a:pt x="12" y="23"/>
                  </a:lnTo>
                  <a:lnTo>
                    <a:pt x="5" y="36"/>
                  </a:lnTo>
                  <a:lnTo>
                    <a:pt x="13" y="35"/>
                  </a:lnTo>
                  <a:lnTo>
                    <a:pt x="12" y="41"/>
                  </a:lnTo>
                  <a:lnTo>
                    <a:pt x="2" y="45"/>
                  </a:lnTo>
                  <a:lnTo>
                    <a:pt x="9" y="45"/>
                  </a:lnTo>
                  <a:lnTo>
                    <a:pt x="9" y="51"/>
                  </a:lnTo>
                  <a:lnTo>
                    <a:pt x="16" y="45"/>
                  </a:lnTo>
                  <a:lnTo>
                    <a:pt x="21" y="51"/>
                  </a:lnTo>
                  <a:lnTo>
                    <a:pt x="13" y="60"/>
                  </a:lnTo>
                  <a:lnTo>
                    <a:pt x="18" y="64"/>
                  </a:lnTo>
                  <a:lnTo>
                    <a:pt x="38" y="60"/>
                  </a:lnTo>
                  <a:lnTo>
                    <a:pt x="34" y="67"/>
                  </a:lnTo>
                  <a:lnTo>
                    <a:pt x="46" y="73"/>
                  </a:lnTo>
                  <a:lnTo>
                    <a:pt x="40" y="86"/>
                  </a:lnTo>
                  <a:lnTo>
                    <a:pt x="19" y="86"/>
                  </a:lnTo>
                  <a:lnTo>
                    <a:pt x="16" y="96"/>
                  </a:lnTo>
                  <a:lnTo>
                    <a:pt x="25" y="96"/>
                  </a:lnTo>
                  <a:lnTo>
                    <a:pt x="24" y="105"/>
                  </a:lnTo>
                  <a:lnTo>
                    <a:pt x="8" y="112"/>
                  </a:lnTo>
                  <a:lnTo>
                    <a:pt x="11" y="115"/>
                  </a:lnTo>
                  <a:lnTo>
                    <a:pt x="32" y="120"/>
                  </a:lnTo>
                  <a:lnTo>
                    <a:pt x="41" y="115"/>
                  </a:lnTo>
                  <a:lnTo>
                    <a:pt x="35" y="124"/>
                  </a:lnTo>
                  <a:lnTo>
                    <a:pt x="22" y="124"/>
                  </a:lnTo>
                  <a:lnTo>
                    <a:pt x="0" y="14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98" name="Freeform 7709"/>
            <p:cNvSpPr>
              <a:spLocks/>
            </p:cNvSpPr>
            <p:nvPr/>
          </p:nvSpPr>
          <p:spPr bwMode="gray">
            <a:xfrm>
              <a:off x="6141749" y="2635674"/>
              <a:ext cx="151103" cy="214383"/>
            </a:xfrm>
            <a:custGeom>
              <a:avLst/>
              <a:gdLst>
                <a:gd name="T0" fmla="*/ 0 w 102"/>
                <a:gd name="T1" fmla="*/ 141 h 141"/>
                <a:gd name="T2" fmla="*/ 15 w 102"/>
                <a:gd name="T3" fmla="*/ 137 h 141"/>
                <a:gd name="T4" fmla="*/ 25 w 102"/>
                <a:gd name="T5" fmla="*/ 140 h 141"/>
                <a:gd name="T6" fmla="*/ 30 w 102"/>
                <a:gd name="T7" fmla="*/ 134 h 141"/>
                <a:gd name="T8" fmla="*/ 38 w 102"/>
                <a:gd name="T9" fmla="*/ 131 h 141"/>
                <a:gd name="T10" fmla="*/ 48 w 102"/>
                <a:gd name="T11" fmla="*/ 134 h 141"/>
                <a:gd name="T12" fmla="*/ 89 w 102"/>
                <a:gd name="T13" fmla="*/ 128 h 141"/>
                <a:gd name="T14" fmla="*/ 95 w 102"/>
                <a:gd name="T15" fmla="*/ 121 h 141"/>
                <a:gd name="T16" fmla="*/ 84 w 102"/>
                <a:gd name="T17" fmla="*/ 120 h 141"/>
                <a:gd name="T18" fmla="*/ 102 w 102"/>
                <a:gd name="T19" fmla="*/ 102 h 141"/>
                <a:gd name="T20" fmla="*/ 92 w 102"/>
                <a:gd name="T21" fmla="*/ 93 h 141"/>
                <a:gd name="T22" fmla="*/ 78 w 102"/>
                <a:gd name="T23" fmla="*/ 96 h 141"/>
                <a:gd name="T24" fmla="*/ 84 w 102"/>
                <a:gd name="T25" fmla="*/ 90 h 141"/>
                <a:gd name="T26" fmla="*/ 73 w 102"/>
                <a:gd name="T27" fmla="*/ 68 h 141"/>
                <a:gd name="T28" fmla="*/ 65 w 102"/>
                <a:gd name="T29" fmla="*/ 64 h 141"/>
                <a:gd name="T30" fmla="*/ 56 w 102"/>
                <a:gd name="T31" fmla="*/ 45 h 141"/>
                <a:gd name="T32" fmla="*/ 40 w 102"/>
                <a:gd name="T33" fmla="*/ 42 h 141"/>
                <a:gd name="T34" fmla="*/ 60 w 102"/>
                <a:gd name="T35" fmla="*/ 19 h 141"/>
                <a:gd name="T36" fmla="*/ 60 w 102"/>
                <a:gd name="T37" fmla="*/ 14 h 141"/>
                <a:gd name="T38" fmla="*/ 31 w 102"/>
                <a:gd name="T39" fmla="*/ 16 h 141"/>
                <a:gd name="T40" fmla="*/ 47 w 102"/>
                <a:gd name="T41" fmla="*/ 4 h 141"/>
                <a:gd name="T42" fmla="*/ 46 w 102"/>
                <a:gd name="T43" fmla="*/ 0 h 141"/>
                <a:gd name="T44" fmla="*/ 22 w 102"/>
                <a:gd name="T45" fmla="*/ 1 h 141"/>
                <a:gd name="T46" fmla="*/ 9 w 102"/>
                <a:gd name="T47" fmla="*/ 19 h 141"/>
                <a:gd name="T48" fmla="*/ 12 w 102"/>
                <a:gd name="T49" fmla="*/ 23 h 141"/>
                <a:gd name="T50" fmla="*/ 5 w 102"/>
                <a:gd name="T51" fmla="*/ 36 h 141"/>
                <a:gd name="T52" fmla="*/ 13 w 102"/>
                <a:gd name="T53" fmla="*/ 35 h 141"/>
                <a:gd name="T54" fmla="*/ 12 w 102"/>
                <a:gd name="T55" fmla="*/ 41 h 141"/>
                <a:gd name="T56" fmla="*/ 2 w 102"/>
                <a:gd name="T57" fmla="*/ 45 h 141"/>
                <a:gd name="T58" fmla="*/ 9 w 102"/>
                <a:gd name="T59" fmla="*/ 45 h 141"/>
                <a:gd name="T60" fmla="*/ 9 w 102"/>
                <a:gd name="T61" fmla="*/ 51 h 141"/>
                <a:gd name="T62" fmla="*/ 16 w 102"/>
                <a:gd name="T63" fmla="*/ 45 h 141"/>
                <a:gd name="T64" fmla="*/ 21 w 102"/>
                <a:gd name="T65" fmla="*/ 51 h 141"/>
                <a:gd name="T66" fmla="*/ 13 w 102"/>
                <a:gd name="T67" fmla="*/ 60 h 141"/>
                <a:gd name="T68" fmla="*/ 18 w 102"/>
                <a:gd name="T69" fmla="*/ 64 h 141"/>
                <a:gd name="T70" fmla="*/ 38 w 102"/>
                <a:gd name="T71" fmla="*/ 60 h 141"/>
                <a:gd name="T72" fmla="*/ 34 w 102"/>
                <a:gd name="T73" fmla="*/ 67 h 141"/>
                <a:gd name="T74" fmla="*/ 46 w 102"/>
                <a:gd name="T75" fmla="*/ 73 h 141"/>
                <a:gd name="T76" fmla="*/ 40 w 102"/>
                <a:gd name="T77" fmla="*/ 86 h 141"/>
                <a:gd name="T78" fmla="*/ 19 w 102"/>
                <a:gd name="T79" fmla="*/ 86 h 141"/>
                <a:gd name="T80" fmla="*/ 16 w 102"/>
                <a:gd name="T81" fmla="*/ 96 h 141"/>
                <a:gd name="T82" fmla="*/ 25 w 102"/>
                <a:gd name="T83" fmla="*/ 96 h 141"/>
                <a:gd name="T84" fmla="*/ 24 w 102"/>
                <a:gd name="T85" fmla="*/ 105 h 141"/>
                <a:gd name="T86" fmla="*/ 8 w 102"/>
                <a:gd name="T87" fmla="*/ 112 h 141"/>
                <a:gd name="T88" fmla="*/ 11 w 102"/>
                <a:gd name="T89" fmla="*/ 115 h 141"/>
                <a:gd name="T90" fmla="*/ 32 w 102"/>
                <a:gd name="T91" fmla="*/ 120 h 141"/>
                <a:gd name="T92" fmla="*/ 41 w 102"/>
                <a:gd name="T93" fmla="*/ 115 h 141"/>
                <a:gd name="T94" fmla="*/ 35 w 102"/>
                <a:gd name="T95" fmla="*/ 124 h 141"/>
                <a:gd name="T96" fmla="*/ 22 w 102"/>
                <a:gd name="T97" fmla="*/ 124 h 141"/>
                <a:gd name="T98" fmla="*/ 0 w 102"/>
                <a:gd name="T99"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 h="141">
                  <a:moveTo>
                    <a:pt x="0" y="141"/>
                  </a:moveTo>
                  <a:lnTo>
                    <a:pt x="15" y="137"/>
                  </a:lnTo>
                  <a:lnTo>
                    <a:pt x="25" y="140"/>
                  </a:lnTo>
                  <a:lnTo>
                    <a:pt x="30" y="134"/>
                  </a:lnTo>
                  <a:lnTo>
                    <a:pt x="38" y="131"/>
                  </a:lnTo>
                  <a:lnTo>
                    <a:pt x="48" y="134"/>
                  </a:lnTo>
                  <a:lnTo>
                    <a:pt x="89" y="128"/>
                  </a:lnTo>
                  <a:lnTo>
                    <a:pt x="95" y="121"/>
                  </a:lnTo>
                  <a:lnTo>
                    <a:pt x="84" y="120"/>
                  </a:lnTo>
                  <a:lnTo>
                    <a:pt x="102" y="102"/>
                  </a:lnTo>
                  <a:lnTo>
                    <a:pt x="92" y="93"/>
                  </a:lnTo>
                  <a:lnTo>
                    <a:pt x="78" y="96"/>
                  </a:lnTo>
                  <a:lnTo>
                    <a:pt x="84" y="90"/>
                  </a:lnTo>
                  <a:lnTo>
                    <a:pt x="73" y="68"/>
                  </a:lnTo>
                  <a:lnTo>
                    <a:pt x="65" y="64"/>
                  </a:lnTo>
                  <a:lnTo>
                    <a:pt x="56" y="45"/>
                  </a:lnTo>
                  <a:lnTo>
                    <a:pt x="40" y="42"/>
                  </a:lnTo>
                  <a:lnTo>
                    <a:pt x="60" y="19"/>
                  </a:lnTo>
                  <a:lnTo>
                    <a:pt x="60" y="14"/>
                  </a:lnTo>
                  <a:lnTo>
                    <a:pt x="31" y="16"/>
                  </a:lnTo>
                  <a:lnTo>
                    <a:pt x="47" y="4"/>
                  </a:lnTo>
                  <a:lnTo>
                    <a:pt x="46" y="0"/>
                  </a:lnTo>
                  <a:lnTo>
                    <a:pt x="22" y="1"/>
                  </a:lnTo>
                  <a:lnTo>
                    <a:pt x="9" y="19"/>
                  </a:lnTo>
                  <a:lnTo>
                    <a:pt x="12" y="23"/>
                  </a:lnTo>
                  <a:lnTo>
                    <a:pt x="5" y="36"/>
                  </a:lnTo>
                  <a:lnTo>
                    <a:pt x="13" y="35"/>
                  </a:lnTo>
                  <a:lnTo>
                    <a:pt x="12" y="41"/>
                  </a:lnTo>
                  <a:lnTo>
                    <a:pt x="2" y="45"/>
                  </a:lnTo>
                  <a:lnTo>
                    <a:pt x="9" y="45"/>
                  </a:lnTo>
                  <a:lnTo>
                    <a:pt x="9" y="51"/>
                  </a:lnTo>
                  <a:lnTo>
                    <a:pt x="16" y="45"/>
                  </a:lnTo>
                  <a:lnTo>
                    <a:pt x="21" y="51"/>
                  </a:lnTo>
                  <a:lnTo>
                    <a:pt x="13" y="60"/>
                  </a:lnTo>
                  <a:lnTo>
                    <a:pt x="18" y="64"/>
                  </a:lnTo>
                  <a:lnTo>
                    <a:pt x="38" y="60"/>
                  </a:lnTo>
                  <a:lnTo>
                    <a:pt x="34" y="67"/>
                  </a:lnTo>
                  <a:lnTo>
                    <a:pt x="46" y="73"/>
                  </a:lnTo>
                  <a:lnTo>
                    <a:pt x="40" y="86"/>
                  </a:lnTo>
                  <a:lnTo>
                    <a:pt x="19" y="86"/>
                  </a:lnTo>
                  <a:lnTo>
                    <a:pt x="16" y="96"/>
                  </a:lnTo>
                  <a:lnTo>
                    <a:pt x="25" y="96"/>
                  </a:lnTo>
                  <a:lnTo>
                    <a:pt x="24" y="105"/>
                  </a:lnTo>
                  <a:lnTo>
                    <a:pt x="8" y="112"/>
                  </a:lnTo>
                  <a:lnTo>
                    <a:pt x="11" y="115"/>
                  </a:lnTo>
                  <a:lnTo>
                    <a:pt x="32" y="120"/>
                  </a:lnTo>
                  <a:lnTo>
                    <a:pt x="41" y="115"/>
                  </a:lnTo>
                  <a:lnTo>
                    <a:pt x="35" y="124"/>
                  </a:lnTo>
                  <a:lnTo>
                    <a:pt x="22" y="124"/>
                  </a:lnTo>
                  <a:lnTo>
                    <a:pt x="0" y="14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999" name="Freeform 7710"/>
            <p:cNvSpPr>
              <a:spLocks/>
            </p:cNvSpPr>
            <p:nvPr/>
          </p:nvSpPr>
          <p:spPr bwMode="gray">
            <a:xfrm>
              <a:off x="6423213" y="3035551"/>
              <a:ext cx="17777" cy="45614"/>
            </a:xfrm>
            <a:custGeom>
              <a:avLst/>
              <a:gdLst>
                <a:gd name="T0" fmla="*/ 0 w 12"/>
                <a:gd name="T1" fmla="*/ 10 h 30"/>
                <a:gd name="T2" fmla="*/ 0 w 12"/>
                <a:gd name="T3" fmla="*/ 22 h 30"/>
                <a:gd name="T4" fmla="*/ 9 w 12"/>
                <a:gd name="T5" fmla="*/ 30 h 30"/>
                <a:gd name="T6" fmla="*/ 12 w 12"/>
                <a:gd name="T7" fmla="*/ 0 h 30"/>
                <a:gd name="T8" fmla="*/ 0 w 12"/>
                <a:gd name="T9" fmla="*/ 10 h 30"/>
              </a:gdLst>
              <a:ahLst/>
              <a:cxnLst>
                <a:cxn ang="0">
                  <a:pos x="T0" y="T1"/>
                </a:cxn>
                <a:cxn ang="0">
                  <a:pos x="T2" y="T3"/>
                </a:cxn>
                <a:cxn ang="0">
                  <a:pos x="T4" y="T5"/>
                </a:cxn>
                <a:cxn ang="0">
                  <a:pos x="T6" y="T7"/>
                </a:cxn>
                <a:cxn ang="0">
                  <a:pos x="T8" y="T9"/>
                </a:cxn>
              </a:cxnLst>
              <a:rect l="0" t="0" r="r" b="b"/>
              <a:pathLst>
                <a:path w="12" h="30">
                  <a:moveTo>
                    <a:pt x="0" y="10"/>
                  </a:moveTo>
                  <a:lnTo>
                    <a:pt x="0" y="22"/>
                  </a:lnTo>
                  <a:lnTo>
                    <a:pt x="9" y="30"/>
                  </a:lnTo>
                  <a:lnTo>
                    <a:pt x="12" y="0"/>
                  </a:lnTo>
                  <a:lnTo>
                    <a:pt x="0" y="1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00" name="Freeform 7711"/>
            <p:cNvSpPr>
              <a:spLocks/>
            </p:cNvSpPr>
            <p:nvPr/>
          </p:nvSpPr>
          <p:spPr bwMode="gray">
            <a:xfrm>
              <a:off x="6423213" y="3035551"/>
              <a:ext cx="17777" cy="45614"/>
            </a:xfrm>
            <a:custGeom>
              <a:avLst/>
              <a:gdLst>
                <a:gd name="T0" fmla="*/ 0 w 12"/>
                <a:gd name="T1" fmla="*/ 10 h 30"/>
                <a:gd name="T2" fmla="*/ 0 w 12"/>
                <a:gd name="T3" fmla="*/ 22 h 30"/>
                <a:gd name="T4" fmla="*/ 9 w 12"/>
                <a:gd name="T5" fmla="*/ 30 h 30"/>
                <a:gd name="T6" fmla="*/ 12 w 12"/>
                <a:gd name="T7" fmla="*/ 0 h 30"/>
                <a:gd name="T8" fmla="*/ 0 w 12"/>
                <a:gd name="T9" fmla="*/ 10 h 30"/>
              </a:gdLst>
              <a:ahLst/>
              <a:cxnLst>
                <a:cxn ang="0">
                  <a:pos x="T0" y="T1"/>
                </a:cxn>
                <a:cxn ang="0">
                  <a:pos x="T2" y="T3"/>
                </a:cxn>
                <a:cxn ang="0">
                  <a:pos x="T4" y="T5"/>
                </a:cxn>
                <a:cxn ang="0">
                  <a:pos x="T6" y="T7"/>
                </a:cxn>
                <a:cxn ang="0">
                  <a:pos x="T8" y="T9"/>
                </a:cxn>
              </a:cxnLst>
              <a:rect l="0" t="0" r="r" b="b"/>
              <a:pathLst>
                <a:path w="12" h="30">
                  <a:moveTo>
                    <a:pt x="0" y="10"/>
                  </a:moveTo>
                  <a:lnTo>
                    <a:pt x="0" y="22"/>
                  </a:lnTo>
                  <a:lnTo>
                    <a:pt x="9" y="30"/>
                  </a:lnTo>
                  <a:lnTo>
                    <a:pt x="12" y="0"/>
                  </a:lnTo>
                  <a:lnTo>
                    <a:pt x="0" y="1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01" name="Freeform 7712"/>
            <p:cNvSpPr>
              <a:spLocks/>
            </p:cNvSpPr>
            <p:nvPr/>
          </p:nvSpPr>
          <p:spPr bwMode="gray">
            <a:xfrm>
              <a:off x="6412843" y="3084204"/>
              <a:ext cx="32590" cy="63859"/>
            </a:xfrm>
            <a:custGeom>
              <a:avLst/>
              <a:gdLst>
                <a:gd name="T0" fmla="*/ 0 w 22"/>
                <a:gd name="T1" fmla="*/ 6 h 42"/>
                <a:gd name="T2" fmla="*/ 3 w 22"/>
                <a:gd name="T3" fmla="*/ 35 h 42"/>
                <a:gd name="T4" fmla="*/ 9 w 22"/>
                <a:gd name="T5" fmla="*/ 42 h 42"/>
                <a:gd name="T6" fmla="*/ 20 w 22"/>
                <a:gd name="T7" fmla="*/ 35 h 42"/>
                <a:gd name="T8" fmla="*/ 22 w 22"/>
                <a:gd name="T9" fmla="*/ 7 h 42"/>
                <a:gd name="T10" fmla="*/ 16 w 22"/>
                <a:gd name="T11" fmla="*/ 0 h 42"/>
                <a:gd name="T12" fmla="*/ 0 w 22"/>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22" h="42">
                  <a:moveTo>
                    <a:pt x="0" y="6"/>
                  </a:moveTo>
                  <a:lnTo>
                    <a:pt x="3" y="35"/>
                  </a:lnTo>
                  <a:lnTo>
                    <a:pt x="9" y="42"/>
                  </a:lnTo>
                  <a:lnTo>
                    <a:pt x="20" y="35"/>
                  </a:lnTo>
                  <a:lnTo>
                    <a:pt x="22" y="7"/>
                  </a:lnTo>
                  <a:lnTo>
                    <a:pt x="16" y="0"/>
                  </a:lnTo>
                  <a:lnTo>
                    <a:pt x="0" y="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02" name="Freeform 7713"/>
            <p:cNvSpPr>
              <a:spLocks/>
            </p:cNvSpPr>
            <p:nvPr/>
          </p:nvSpPr>
          <p:spPr bwMode="gray">
            <a:xfrm>
              <a:off x="6412843" y="3084204"/>
              <a:ext cx="32590" cy="63859"/>
            </a:xfrm>
            <a:custGeom>
              <a:avLst/>
              <a:gdLst>
                <a:gd name="T0" fmla="*/ 0 w 22"/>
                <a:gd name="T1" fmla="*/ 6 h 42"/>
                <a:gd name="T2" fmla="*/ 3 w 22"/>
                <a:gd name="T3" fmla="*/ 35 h 42"/>
                <a:gd name="T4" fmla="*/ 9 w 22"/>
                <a:gd name="T5" fmla="*/ 42 h 42"/>
                <a:gd name="T6" fmla="*/ 20 w 22"/>
                <a:gd name="T7" fmla="*/ 35 h 42"/>
                <a:gd name="T8" fmla="*/ 22 w 22"/>
                <a:gd name="T9" fmla="*/ 7 h 42"/>
                <a:gd name="T10" fmla="*/ 16 w 22"/>
                <a:gd name="T11" fmla="*/ 0 h 42"/>
                <a:gd name="T12" fmla="*/ 0 w 22"/>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22" h="42">
                  <a:moveTo>
                    <a:pt x="0" y="6"/>
                  </a:moveTo>
                  <a:lnTo>
                    <a:pt x="3" y="35"/>
                  </a:lnTo>
                  <a:lnTo>
                    <a:pt x="9" y="42"/>
                  </a:lnTo>
                  <a:lnTo>
                    <a:pt x="20" y="35"/>
                  </a:lnTo>
                  <a:lnTo>
                    <a:pt x="22" y="7"/>
                  </a:lnTo>
                  <a:lnTo>
                    <a:pt x="16" y="0"/>
                  </a:lnTo>
                  <a:lnTo>
                    <a:pt x="0" y="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03" name="Freeform 7714"/>
            <p:cNvSpPr>
              <a:spLocks/>
            </p:cNvSpPr>
            <p:nvPr/>
          </p:nvSpPr>
          <p:spPr bwMode="gray">
            <a:xfrm>
              <a:off x="6501728" y="3163267"/>
              <a:ext cx="71107" cy="42572"/>
            </a:xfrm>
            <a:custGeom>
              <a:avLst/>
              <a:gdLst>
                <a:gd name="T0" fmla="*/ 0 w 48"/>
                <a:gd name="T1" fmla="*/ 6 h 28"/>
                <a:gd name="T2" fmla="*/ 4 w 48"/>
                <a:gd name="T3" fmla="*/ 13 h 28"/>
                <a:gd name="T4" fmla="*/ 40 w 48"/>
                <a:gd name="T5" fmla="*/ 28 h 28"/>
                <a:gd name="T6" fmla="*/ 48 w 48"/>
                <a:gd name="T7" fmla="*/ 0 h 28"/>
                <a:gd name="T8" fmla="*/ 27 w 48"/>
                <a:gd name="T9" fmla="*/ 5 h 28"/>
                <a:gd name="T10" fmla="*/ 5 w 48"/>
                <a:gd name="T11" fmla="*/ 2 h 28"/>
                <a:gd name="T12" fmla="*/ 0 w 48"/>
                <a:gd name="T13" fmla="*/ 6 h 28"/>
              </a:gdLst>
              <a:ahLst/>
              <a:cxnLst>
                <a:cxn ang="0">
                  <a:pos x="T0" y="T1"/>
                </a:cxn>
                <a:cxn ang="0">
                  <a:pos x="T2" y="T3"/>
                </a:cxn>
                <a:cxn ang="0">
                  <a:pos x="T4" y="T5"/>
                </a:cxn>
                <a:cxn ang="0">
                  <a:pos x="T6" y="T7"/>
                </a:cxn>
                <a:cxn ang="0">
                  <a:pos x="T8" y="T9"/>
                </a:cxn>
                <a:cxn ang="0">
                  <a:pos x="T10" y="T11"/>
                </a:cxn>
                <a:cxn ang="0">
                  <a:pos x="T12" y="T13"/>
                </a:cxn>
              </a:cxnLst>
              <a:rect l="0" t="0" r="r" b="b"/>
              <a:pathLst>
                <a:path w="48" h="28">
                  <a:moveTo>
                    <a:pt x="0" y="6"/>
                  </a:moveTo>
                  <a:lnTo>
                    <a:pt x="4" y="13"/>
                  </a:lnTo>
                  <a:lnTo>
                    <a:pt x="40" y="28"/>
                  </a:lnTo>
                  <a:lnTo>
                    <a:pt x="48" y="0"/>
                  </a:lnTo>
                  <a:lnTo>
                    <a:pt x="27" y="5"/>
                  </a:lnTo>
                  <a:lnTo>
                    <a:pt x="5" y="2"/>
                  </a:lnTo>
                  <a:lnTo>
                    <a:pt x="0" y="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04" name="Freeform 7715"/>
            <p:cNvSpPr>
              <a:spLocks/>
            </p:cNvSpPr>
            <p:nvPr/>
          </p:nvSpPr>
          <p:spPr bwMode="gray">
            <a:xfrm>
              <a:off x="6501728" y="3163267"/>
              <a:ext cx="71107" cy="42572"/>
            </a:xfrm>
            <a:custGeom>
              <a:avLst/>
              <a:gdLst>
                <a:gd name="T0" fmla="*/ 0 w 48"/>
                <a:gd name="T1" fmla="*/ 6 h 28"/>
                <a:gd name="T2" fmla="*/ 4 w 48"/>
                <a:gd name="T3" fmla="*/ 13 h 28"/>
                <a:gd name="T4" fmla="*/ 40 w 48"/>
                <a:gd name="T5" fmla="*/ 28 h 28"/>
                <a:gd name="T6" fmla="*/ 48 w 48"/>
                <a:gd name="T7" fmla="*/ 0 h 28"/>
                <a:gd name="T8" fmla="*/ 27 w 48"/>
                <a:gd name="T9" fmla="*/ 5 h 28"/>
                <a:gd name="T10" fmla="*/ 5 w 48"/>
                <a:gd name="T11" fmla="*/ 2 h 28"/>
                <a:gd name="T12" fmla="*/ 0 w 48"/>
                <a:gd name="T13" fmla="*/ 6 h 28"/>
              </a:gdLst>
              <a:ahLst/>
              <a:cxnLst>
                <a:cxn ang="0">
                  <a:pos x="T0" y="T1"/>
                </a:cxn>
                <a:cxn ang="0">
                  <a:pos x="T2" y="T3"/>
                </a:cxn>
                <a:cxn ang="0">
                  <a:pos x="T4" y="T5"/>
                </a:cxn>
                <a:cxn ang="0">
                  <a:pos x="T6" y="T7"/>
                </a:cxn>
                <a:cxn ang="0">
                  <a:pos x="T8" y="T9"/>
                </a:cxn>
                <a:cxn ang="0">
                  <a:pos x="T10" y="T11"/>
                </a:cxn>
                <a:cxn ang="0">
                  <a:pos x="T12" y="T13"/>
                </a:cxn>
              </a:cxnLst>
              <a:rect l="0" t="0" r="r" b="b"/>
              <a:pathLst>
                <a:path w="48" h="28">
                  <a:moveTo>
                    <a:pt x="0" y="6"/>
                  </a:moveTo>
                  <a:lnTo>
                    <a:pt x="4" y="13"/>
                  </a:lnTo>
                  <a:lnTo>
                    <a:pt x="40" y="28"/>
                  </a:lnTo>
                  <a:lnTo>
                    <a:pt x="48" y="0"/>
                  </a:lnTo>
                  <a:lnTo>
                    <a:pt x="27" y="5"/>
                  </a:lnTo>
                  <a:lnTo>
                    <a:pt x="5" y="2"/>
                  </a:lnTo>
                  <a:lnTo>
                    <a:pt x="0" y="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05" name="Freeform 7716"/>
            <p:cNvSpPr>
              <a:spLocks/>
            </p:cNvSpPr>
            <p:nvPr/>
          </p:nvSpPr>
          <p:spPr bwMode="gray">
            <a:xfrm>
              <a:off x="6689865" y="3163267"/>
              <a:ext cx="44441" cy="51695"/>
            </a:xfrm>
            <a:custGeom>
              <a:avLst/>
              <a:gdLst>
                <a:gd name="T0" fmla="*/ 0 w 30"/>
                <a:gd name="T1" fmla="*/ 9 h 34"/>
                <a:gd name="T2" fmla="*/ 7 w 30"/>
                <a:gd name="T3" fmla="*/ 15 h 34"/>
                <a:gd name="T4" fmla="*/ 8 w 30"/>
                <a:gd name="T5" fmla="*/ 27 h 34"/>
                <a:gd name="T6" fmla="*/ 20 w 30"/>
                <a:gd name="T7" fmla="*/ 34 h 34"/>
                <a:gd name="T8" fmla="*/ 23 w 30"/>
                <a:gd name="T9" fmla="*/ 27 h 34"/>
                <a:gd name="T10" fmla="*/ 29 w 30"/>
                <a:gd name="T11" fmla="*/ 34 h 34"/>
                <a:gd name="T12" fmla="*/ 23 w 30"/>
                <a:gd name="T13" fmla="*/ 15 h 34"/>
                <a:gd name="T14" fmla="*/ 30 w 30"/>
                <a:gd name="T15" fmla="*/ 18 h 34"/>
                <a:gd name="T16" fmla="*/ 24 w 30"/>
                <a:gd name="T17" fmla="*/ 8 h 34"/>
                <a:gd name="T18" fmla="*/ 10 w 30"/>
                <a:gd name="T19" fmla="*/ 0 h 34"/>
                <a:gd name="T20" fmla="*/ 0 w 30"/>
                <a:gd name="T21" fmla="*/ 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4">
                  <a:moveTo>
                    <a:pt x="0" y="9"/>
                  </a:moveTo>
                  <a:lnTo>
                    <a:pt x="7" y="15"/>
                  </a:lnTo>
                  <a:lnTo>
                    <a:pt x="8" y="27"/>
                  </a:lnTo>
                  <a:lnTo>
                    <a:pt x="20" y="34"/>
                  </a:lnTo>
                  <a:lnTo>
                    <a:pt x="23" y="27"/>
                  </a:lnTo>
                  <a:lnTo>
                    <a:pt x="29" y="34"/>
                  </a:lnTo>
                  <a:lnTo>
                    <a:pt x="23" y="15"/>
                  </a:lnTo>
                  <a:lnTo>
                    <a:pt x="30" y="18"/>
                  </a:lnTo>
                  <a:lnTo>
                    <a:pt x="24" y="8"/>
                  </a:lnTo>
                  <a:lnTo>
                    <a:pt x="10" y="0"/>
                  </a:lnTo>
                  <a:lnTo>
                    <a:pt x="0" y="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06" name="Freeform 7717"/>
            <p:cNvSpPr>
              <a:spLocks/>
            </p:cNvSpPr>
            <p:nvPr/>
          </p:nvSpPr>
          <p:spPr bwMode="gray">
            <a:xfrm>
              <a:off x="6689865" y="3163267"/>
              <a:ext cx="44441" cy="51695"/>
            </a:xfrm>
            <a:custGeom>
              <a:avLst/>
              <a:gdLst>
                <a:gd name="T0" fmla="*/ 0 w 30"/>
                <a:gd name="T1" fmla="*/ 9 h 34"/>
                <a:gd name="T2" fmla="*/ 7 w 30"/>
                <a:gd name="T3" fmla="*/ 15 h 34"/>
                <a:gd name="T4" fmla="*/ 8 w 30"/>
                <a:gd name="T5" fmla="*/ 27 h 34"/>
                <a:gd name="T6" fmla="*/ 20 w 30"/>
                <a:gd name="T7" fmla="*/ 34 h 34"/>
                <a:gd name="T8" fmla="*/ 23 w 30"/>
                <a:gd name="T9" fmla="*/ 27 h 34"/>
                <a:gd name="T10" fmla="*/ 29 w 30"/>
                <a:gd name="T11" fmla="*/ 34 h 34"/>
                <a:gd name="T12" fmla="*/ 23 w 30"/>
                <a:gd name="T13" fmla="*/ 15 h 34"/>
                <a:gd name="T14" fmla="*/ 30 w 30"/>
                <a:gd name="T15" fmla="*/ 18 h 34"/>
                <a:gd name="T16" fmla="*/ 24 w 30"/>
                <a:gd name="T17" fmla="*/ 8 h 34"/>
                <a:gd name="T18" fmla="*/ 10 w 30"/>
                <a:gd name="T19" fmla="*/ 0 h 34"/>
                <a:gd name="T20" fmla="*/ 0 w 30"/>
                <a:gd name="T21" fmla="*/ 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4">
                  <a:moveTo>
                    <a:pt x="0" y="9"/>
                  </a:moveTo>
                  <a:lnTo>
                    <a:pt x="7" y="15"/>
                  </a:lnTo>
                  <a:lnTo>
                    <a:pt x="8" y="27"/>
                  </a:lnTo>
                  <a:lnTo>
                    <a:pt x="20" y="34"/>
                  </a:lnTo>
                  <a:lnTo>
                    <a:pt x="23" y="27"/>
                  </a:lnTo>
                  <a:lnTo>
                    <a:pt x="29" y="34"/>
                  </a:lnTo>
                  <a:lnTo>
                    <a:pt x="23" y="15"/>
                  </a:lnTo>
                  <a:lnTo>
                    <a:pt x="30" y="18"/>
                  </a:lnTo>
                  <a:lnTo>
                    <a:pt x="24" y="8"/>
                  </a:lnTo>
                  <a:lnTo>
                    <a:pt x="10" y="0"/>
                  </a:lnTo>
                  <a:lnTo>
                    <a:pt x="0" y="9"/>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07" name="Freeform 7718"/>
            <p:cNvSpPr>
              <a:spLocks/>
            </p:cNvSpPr>
            <p:nvPr/>
          </p:nvSpPr>
          <p:spPr bwMode="gray">
            <a:xfrm>
              <a:off x="6743195" y="3234729"/>
              <a:ext cx="60737" cy="18245"/>
            </a:xfrm>
            <a:custGeom>
              <a:avLst/>
              <a:gdLst>
                <a:gd name="T0" fmla="*/ 0 w 41"/>
                <a:gd name="T1" fmla="*/ 7 h 12"/>
                <a:gd name="T2" fmla="*/ 20 w 41"/>
                <a:gd name="T3" fmla="*/ 12 h 12"/>
                <a:gd name="T4" fmla="*/ 39 w 41"/>
                <a:gd name="T5" fmla="*/ 10 h 12"/>
                <a:gd name="T6" fmla="*/ 41 w 41"/>
                <a:gd name="T7" fmla="*/ 6 h 12"/>
                <a:gd name="T8" fmla="*/ 34 w 41"/>
                <a:gd name="T9" fmla="*/ 9 h 12"/>
                <a:gd name="T10" fmla="*/ 34 w 41"/>
                <a:gd name="T11" fmla="*/ 4 h 12"/>
                <a:gd name="T12" fmla="*/ 2 w 41"/>
                <a:gd name="T13" fmla="*/ 0 h 12"/>
                <a:gd name="T14" fmla="*/ 0 w 41"/>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2">
                  <a:moveTo>
                    <a:pt x="0" y="7"/>
                  </a:moveTo>
                  <a:lnTo>
                    <a:pt x="20" y="12"/>
                  </a:lnTo>
                  <a:lnTo>
                    <a:pt x="39" y="10"/>
                  </a:lnTo>
                  <a:lnTo>
                    <a:pt x="41" y="6"/>
                  </a:lnTo>
                  <a:lnTo>
                    <a:pt x="34" y="9"/>
                  </a:lnTo>
                  <a:lnTo>
                    <a:pt x="34" y="4"/>
                  </a:lnTo>
                  <a:lnTo>
                    <a:pt x="2" y="0"/>
                  </a:lnTo>
                  <a:lnTo>
                    <a:pt x="0" y="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08" name="Freeform 7719"/>
            <p:cNvSpPr>
              <a:spLocks/>
            </p:cNvSpPr>
            <p:nvPr/>
          </p:nvSpPr>
          <p:spPr bwMode="gray">
            <a:xfrm>
              <a:off x="6743195" y="3234729"/>
              <a:ext cx="60737" cy="18245"/>
            </a:xfrm>
            <a:custGeom>
              <a:avLst/>
              <a:gdLst>
                <a:gd name="T0" fmla="*/ 0 w 41"/>
                <a:gd name="T1" fmla="*/ 7 h 12"/>
                <a:gd name="T2" fmla="*/ 20 w 41"/>
                <a:gd name="T3" fmla="*/ 12 h 12"/>
                <a:gd name="T4" fmla="*/ 39 w 41"/>
                <a:gd name="T5" fmla="*/ 10 h 12"/>
                <a:gd name="T6" fmla="*/ 41 w 41"/>
                <a:gd name="T7" fmla="*/ 6 h 12"/>
                <a:gd name="T8" fmla="*/ 34 w 41"/>
                <a:gd name="T9" fmla="*/ 9 h 12"/>
                <a:gd name="T10" fmla="*/ 34 w 41"/>
                <a:gd name="T11" fmla="*/ 4 h 12"/>
                <a:gd name="T12" fmla="*/ 2 w 41"/>
                <a:gd name="T13" fmla="*/ 0 h 12"/>
                <a:gd name="T14" fmla="*/ 0 w 41"/>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2">
                  <a:moveTo>
                    <a:pt x="0" y="7"/>
                  </a:moveTo>
                  <a:lnTo>
                    <a:pt x="20" y="12"/>
                  </a:lnTo>
                  <a:lnTo>
                    <a:pt x="39" y="10"/>
                  </a:lnTo>
                  <a:lnTo>
                    <a:pt x="41" y="6"/>
                  </a:lnTo>
                  <a:lnTo>
                    <a:pt x="34" y="9"/>
                  </a:lnTo>
                  <a:lnTo>
                    <a:pt x="34" y="4"/>
                  </a:lnTo>
                  <a:lnTo>
                    <a:pt x="2" y="0"/>
                  </a:lnTo>
                  <a:lnTo>
                    <a:pt x="0" y="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09" name="Freeform 7720"/>
            <p:cNvSpPr>
              <a:spLocks/>
            </p:cNvSpPr>
            <p:nvPr/>
          </p:nvSpPr>
          <p:spPr bwMode="gray">
            <a:xfrm>
              <a:off x="6932813" y="3234729"/>
              <a:ext cx="50368" cy="24327"/>
            </a:xfrm>
            <a:custGeom>
              <a:avLst/>
              <a:gdLst>
                <a:gd name="T0" fmla="*/ 0 w 34"/>
                <a:gd name="T1" fmla="*/ 10 h 16"/>
                <a:gd name="T2" fmla="*/ 3 w 34"/>
                <a:gd name="T3" fmla="*/ 16 h 16"/>
                <a:gd name="T4" fmla="*/ 19 w 34"/>
                <a:gd name="T5" fmla="*/ 16 h 16"/>
                <a:gd name="T6" fmla="*/ 28 w 34"/>
                <a:gd name="T7" fmla="*/ 12 h 16"/>
                <a:gd name="T8" fmla="*/ 25 w 34"/>
                <a:gd name="T9" fmla="*/ 7 h 16"/>
                <a:gd name="T10" fmla="*/ 34 w 34"/>
                <a:gd name="T11" fmla="*/ 0 h 16"/>
                <a:gd name="T12" fmla="*/ 0 w 34"/>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34" h="16">
                  <a:moveTo>
                    <a:pt x="0" y="10"/>
                  </a:moveTo>
                  <a:lnTo>
                    <a:pt x="3" y="16"/>
                  </a:lnTo>
                  <a:lnTo>
                    <a:pt x="19" y="16"/>
                  </a:lnTo>
                  <a:lnTo>
                    <a:pt x="28" y="12"/>
                  </a:lnTo>
                  <a:lnTo>
                    <a:pt x="25" y="7"/>
                  </a:lnTo>
                  <a:lnTo>
                    <a:pt x="34" y="0"/>
                  </a:lnTo>
                  <a:lnTo>
                    <a:pt x="0" y="1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10" name="Freeform 7721"/>
            <p:cNvSpPr>
              <a:spLocks/>
            </p:cNvSpPr>
            <p:nvPr/>
          </p:nvSpPr>
          <p:spPr bwMode="gray">
            <a:xfrm>
              <a:off x="6932813" y="3234729"/>
              <a:ext cx="50368" cy="24327"/>
            </a:xfrm>
            <a:custGeom>
              <a:avLst/>
              <a:gdLst>
                <a:gd name="T0" fmla="*/ 0 w 34"/>
                <a:gd name="T1" fmla="*/ 10 h 16"/>
                <a:gd name="T2" fmla="*/ 3 w 34"/>
                <a:gd name="T3" fmla="*/ 16 h 16"/>
                <a:gd name="T4" fmla="*/ 19 w 34"/>
                <a:gd name="T5" fmla="*/ 16 h 16"/>
                <a:gd name="T6" fmla="*/ 28 w 34"/>
                <a:gd name="T7" fmla="*/ 12 h 16"/>
                <a:gd name="T8" fmla="*/ 25 w 34"/>
                <a:gd name="T9" fmla="*/ 7 h 16"/>
                <a:gd name="T10" fmla="*/ 34 w 34"/>
                <a:gd name="T11" fmla="*/ 0 h 16"/>
                <a:gd name="T12" fmla="*/ 0 w 34"/>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34" h="16">
                  <a:moveTo>
                    <a:pt x="0" y="10"/>
                  </a:moveTo>
                  <a:lnTo>
                    <a:pt x="3" y="16"/>
                  </a:lnTo>
                  <a:lnTo>
                    <a:pt x="19" y="16"/>
                  </a:lnTo>
                  <a:lnTo>
                    <a:pt x="28" y="12"/>
                  </a:lnTo>
                  <a:lnTo>
                    <a:pt x="25" y="7"/>
                  </a:lnTo>
                  <a:lnTo>
                    <a:pt x="34" y="0"/>
                  </a:lnTo>
                  <a:lnTo>
                    <a:pt x="0" y="1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11" name="Freeform 7722"/>
            <p:cNvSpPr>
              <a:spLocks/>
            </p:cNvSpPr>
            <p:nvPr/>
          </p:nvSpPr>
          <p:spPr bwMode="gray">
            <a:xfrm>
              <a:off x="6286925" y="3119175"/>
              <a:ext cx="26665" cy="18245"/>
            </a:xfrm>
            <a:custGeom>
              <a:avLst/>
              <a:gdLst>
                <a:gd name="T0" fmla="*/ 0 w 18"/>
                <a:gd name="T1" fmla="*/ 6 h 12"/>
                <a:gd name="T2" fmla="*/ 13 w 18"/>
                <a:gd name="T3" fmla="*/ 12 h 12"/>
                <a:gd name="T4" fmla="*/ 18 w 18"/>
                <a:gd name="T5" fmla="*/ 4 h 12"/>
                <a:gd name="T6" fmla="*/ 10 w 18"/>
                <a:gd name="T7" fmla="*/ 0 h 12"/>
                <a:gd name="T8" fmla="*/ 0 w 18"/>
                <a:gd name="T9" fmla="*/ 6 h 12"/>
              </a:gdLst>
              <a:ahLst/>
              <a:cxnLst>
                <a:cxn ang="0">
                  <a:pos x="T0" y="T1"/>
                </a:cxn>
                <a:cxn ang="0">
                  <a:pos x="T2" y="T3"/>
                </a:cxn>
                <a:cxn ang="0">
                  <a:pos x="T4" y="T5"/>
                </a:cxn>
                <a:cxn ang="0">
                  <a:pos x="T6" y="T7"/>
                </a:cxn>
                <a:cxn ang="0">
                  <a:pos x="T8" y="T9"/>
                </a:cxn>
              </a:cxnLst>
              <a:rect l="0" t="0" r="r" b="b"/>
              <a:pathLst>
                <a:path w="18" h="12">
                  <a:moveTo>
                    <a:pt x="0" y="6"/>
                  </a:moveTo>
                  <a:lnTo>
                    <a:pt x="13" y="12"/>
                  </a:lnTo>
                  <a:lnTo>
                    <a:pt x="18" y="4"/>
                  </a:lnTo>
                  <a:lnTo>
                    <a:pt x="10" y="0"/>
                  </a:lnTo>
                  <a:lnTo>
                    <a:pt x="0" y="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12" name="Freeform 7723"/>
            <p:cNvSpPr>
              <a:spLocks/>
            </p:cNvSpPr>
            <p:nvPr/>
          </p:nvSpPr>
          <p:spPr bwMode="gray">
            <a:xfrm>
              <a:off x="6286925" y="3119175"/>
              <a:ext cx="26665" cy="18245"/>
            </a:xfrm>
            <a:custGeom>
              <a:avLst/>
              <a:gdLst>
                <a:gd name="T0" fmla="*/ 0 w 18"/>
                <a:gd name="T1" fmla="*/ 6 h 12"/>
                <a:gd name="T2" fmla="*/ 13 w 18"/>
                <a:gd name="T3" fmla="*/ 12 h 12"/>
                <a:gd name="T4" fmla="*/ 18 w 18"/>
                <a:gd name="T5" fmla="*/ 4 h 12"/>
                <a:gd name="T6" fmla="*/ 10 w 18"/>
                <a:gd name="T7" fmla="*/ 0 h 12"/>
                <a:gd name="T8" fmla="*/ 0 w 18"/>
                <a:gd name="T9" fmla="*/ 6 h 12"/>
              </a:gdLst>
              <a:ahLst/>
              <a:cxnLst>
                <a:cxn ang="0">
                  <a:pos x="T0" y="T1"/>
                </a:cxn>
                <a:cxn ang="0">
                  <a:pos x="T2" y="T3"/>
                </a:cxn>
                <a:cxn ang="0">
                  <a:pos x="T4" y="T5"/>
                </a:cxn>
                <a:cxn ang="0">
                  <a:pos x="T6" y="T7"/>
                </a:cxn>
                <a:cxn ang="0">
                  <a:pos x="T8" y="T9"/>
                </a:cxn>
              </a:cxnLst>
              <a:rect l="0" t="0" r="r" b="b"/>
              <a:pathLst>
                <a:path w="18" h="12">
                  <a:moveTo>
                    <a:pt x="0" y="6"/>
                  </a:moveTo>
                  <a:lnTo>
                    <a:pt x="13" y="12"/>
                  </a:lnTo>
                  <a:lnTo>
                    <a:pt x="18" y="4"/>
                  </a:lnTo>
                  <a:lnTo>
                    <a:pt x="10" y="0"/>
                  </a:lnTo>
                  <a:lnTo>
                    <a:pt x="0" y="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13" name="Freeform 7724"/>
            <p:cNvSpPr>
              <a:spLocks/>
            </p:cNvSpPr>
            <p:nvPr/>
          </p:nvSpPr>
          <p:spPr bwMode="gray">
            <a:xfrm>
              <a:off x="5623259" y="3154144"/>
              <a:ext cx="10370" cy="4562"/>
            </a:xfrm>
            <a:custGeom>
              <a:avLst/>
              <a:gdLst>
                <a:gd name="T0" fmla="*/ 0 w 7"/>
                <a:gd name="T1" fmla="*/ 0 h 3"/>
                <a:gd name="T2" fmla="*/ 7 w 7"/>
                <a:gd name="T3" fmla="*/ 3 h 3"/>
                <a:gd name="T4" fmla="*/ 0 w 7"/>
                <a:gd name="T5" fmla="*/ 0 h 3"/>
              </a:gdLst>
              <a:ahLst/>
              <a:cxnLst>
                <a:cxn ang="0">
                  <a:pos x="T0" y="T1"/>
                </a:cxn>
                <a:cxn ang="0">
                  <a:pos x="T2" y="T3"/>
                </a:cxn>
                <a:cxn ang="0">
                  <a:pos x="T4" y="T5"/>
                </a:cxn>
              </a:cxnLst>
              <a:rect l="0" t="0" r="r" b="b"/>
              <a:pathLst>
                <a:path w="7" h="3">
                  <a:moveTo>
                    <a:pt x="0" y="0"/>
                  </a:moveTo>
                  <a:lnTo>
                    <a:pt x="7" y="3"/>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14" name="Line 7725"/>
            <p:cNvSpPr>
              <a:spLocks noChangeShapeType="1"/>
            </p:cNvSpPr>
            <p:nvPr/>
          </p:nvSpPr>
          <p:spPr bwMode="gray">
            <a:xfrm>
              <a:off x="5623259" y="3154144"/>
              <a:ext cx="10370" cy="4562"/>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15" name="Freeform 7726"/>
            <p:cNvSpPr>
              <a:spLocks/>
            </p:cNvSpPr>
            <p:nvPr/>
          </p:nvSpPr>
          <p:spPr bwMode="gray">
            <a:xfrm>
              <a:off x="5681034" y="3175431"/>
              <a:ext cx="16295" cy="1520"/>
            </a:xfrm>
            <a:custGeom>
              <a:avLst/>
              <a:gdLst>
                <a:gd name="T0" fmla="*/ 0 w 11"/>
                <a:gd name="T1" fmla="*/ 11 w 11"/>
                <a:gd name="T2" fmla="*/ 0 w 11"/>
              </a:gdLst>
              <a:ahLst/>
              <a:cxnLst>
                <a:cxn ang="0">
                  <a:pos x="T0" y="0"/>
                </a:cxn>
                <a:cxn ang="0">
                  <a:pos x="T1" y="0"/>
                </a:cxn>
                <a:cxn ang="0">
                  <a:pos x="T2" y="0"/>
                </a:cxn>
              </a:cxnLst>
              <a:rect l="0" t="0" r="r" b="b"/>
              <a:pathLst>
                <a:path w="11">
                  <a:moveTo>
                    <a:pt x="0" y="0"/>
                  </a:moveTo>
                  <a:lnTo>
                    <a:pt x="11" y="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16" name="Line 7727"/>
            <p:cNvSpPr>
              <a:spLocks noChangeShapeType="1"/>
            </p:cNvSpPr>
            <p:nvPr/>
          </p:nvSpPr>
          <p:spPr bwMode="gray">
            <a:xfrm>
              <a:off x="5681034" y="3175431"/>
              <a:ext cx="16295" cy="1520"/>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17" name="Freeform 7728"/>
            <p:cNvSpPr>
              <a:spLocks/>
            </p:cNvSpPr>
            <p:nvPr/>
          </p:nvSpPr>
          <p:spPr bwMode="gray">
            <a:xfrm>
              <a:off x="5854357" y="3421742"/>
              <a:ext cx="13333" cy="16725"/>
            </a:xfrm>
            <a:custGeom>
              <a:avLst/>
              <a:gdLst>
                <a:gd name="T0" fmla="*/ 0 w 9"/>
                <a:gd name="T1" fmla="*/ 5 h 11"/>
                <a:gd name="T2" fmla="*/ 3 w 9"/>
                <a:gd name="T3" fmla="*/ 11 h 11"/>
                <a:gd name="T4" fmla="*/ 9 w 9"/>
                <a:gd name="T5" fmla="*/ 0 h 11"/>
                <a:gd name="T6" fmla="*/ 0 w 9"/>
                <a:gd name="T7" fmla="*/ 5 h 11"/>
              </a:gdLst>
              <a:ahLst/>
              <a:cxnLst>
                <a:cxn ang="0">
                  <a:pos x="T0" y="T1"/>
                </a:cxn>
                <a:cxn ang="0">
                  <a:pos x="T2" y="T3"/>
                </a:cxn>
                <a:cxn ang="0">
                  <a:pos x="T4" y="T5"/>
                </a:cxn>
                <a:cxn ang="0">
                  <a:pos x="T6" y="T7"/>
                </a:cxn>
              </a:cxnLst>
              <a:rect l="0" t="0" r="r" b="b"/>
              <a:pathLst>
                <a:path w="9" h="11">
                  <a:moveTo>
                    <a:pt x="0" y="5"/>
                  </a:moveTo>
                  <a:lnTo>
                    <a:pt x="3" y="11"/>
                  </a:lnTo>
                  <a:lnTo>
                    <a:pt x="9" y="0"/>
                  </a:lnTo>
                  <a:lnTo>
                    <a:pt x="0" y="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18" name="Freeform 7729"/>
            <p:cNvSpPr>
              <a:spLocks/>
            </p:cNvSpPr>
            <p:nvPr/>
          </p:nvSpPr>
          <p:spPr bwMode="gray">
            <a:xfrm>
              <a:off x="5854357" y="3421742"/>
              <a:ext cx="13333" cy="16725"/>
            </a:xfrm>
            <a:custGeom>
              <a:avLst/>
              <a:gdLst>
                <a:gd name="T0" fmla="*/ 0 w 9"/>
                <a:gd name="T1" fmla="*/ 5 h 11"/>
                <a:gd name="T2" fmla="*/ 3 w 9"/>
                <a:gd name="T3" fmla="*/ 11 h 11"/>
                <a:gd name="T4" fmla="*/ 9 w 9"/>
                <a:gd name="T5" fmla="*/ 0 h 11"/>
                <a:gd name="T6" fmla="*/ 0 w 9"/>
                <a:gd name="T7" fmla="*/ 5 h 11"/>
              </a:gdLst>
              <a:ahLst/>
              <a:cxnLst>
                <a:cxn ang="0">
                  <a:pos x="T0" y="T1"/>
                </a:cxn>
                <a:cxn ang="0">
                  <a:pos x="T2" y="T3"/>
                </a:cxn>
                <a:cxn ang="0">
                  <a:pos x="T4" y="T5"/>
                </a:cxn>
                <a:cxn ang="0">
                  <a:pos x="T6" y="T7"/>
                </a:cxn>
              </a:cxnLst>
              <a:rect l="0" t="0" r="r" b="b"/>
              <a:pathLst>
                <a:path w="9" h="11">
                  <a:moveTo>
                    <a:pt x="0" y="5"/>
                  </a:moveTo>
                  <a:lnTo>
                    <a:pt x="3" y="11"/>
                  </a:lnTo>
                  <a:lnTo>
                    <a:pt x="9" y="0"/>
                  </a:lnTo>
                  <a:lnTo>
                    <a:pt x="0" y="5"/>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19" name="Freeform 7730"/>
            <p:cNvSpPr>
              <a:spLocks/>
            </p:cNvSpPr>
            <p:nvPr/>
          </p:nvSpPr>
          <p:spPr bwMode="gray">
            <a:xfrm>
              <a:off x="5876579" y="3433906"/>
              <a:ext cx="10370" cy="12164"/>
            </a:xfrm>
            <a:custGeom>
              <a:avLst/>
              <a:gdLst>
                <a:gd name="T0" fmla="*/ 0 w 7"/>
                <a:gd name="T1" fmla="*/ 3 h 8"/>
                <a:gd name="T2" fmla="*/ 1 w 7"/>
                <a:gd name="T3" fmla="*/ 8 h 8"/>
                <a:gd name="T4" fmla="*/ 7 w 7"/>
                <a:gd name="T5" fmla="*/ 6 h 8"/>
                <a:gd name="T6" fmla="*/ 6 w 7"/>
                <a:gd name="T7" fmla="*/ 0 h 8"/>
                <a:gd name="T8" fmla="*/ 0 w 7"/>
                <a:gd name="T9" fmla="*/ 3 h 8"/>
              </a:gdLst>
              <a:ahLst/>
              <a:cxnLst>
                <a:cxn ang="0">
                  <a:pos x="T0" y="T1"/>
                </a:cxn>
                <a:cxn ang="0">
                  <a:pos x="T2" y="T3"/>
                </a:cxn>
                <a:cxn ang="0">
                  <a:pos x="T4" y="T5"/>
                </a:cxn>
                <a:cxn ang="0">
                  <a:pos x="T6" y="T7"/>
                </a:cxn>
                <a:cxn ang="0">
                  <a:pos x="T8" y="T9"/>
                </a:cxn>
              </a:cxnLst>
              <a:rect l="0" t="0" r="r" b="b"/>
              <a:pathLst>
                <a:path w="7" h="8">
                  <a:moveTo>
                    <a:pt x="0" y="3"/>
                  </a:moveTo>
                  <a:lnTo>
                    <a:pt x="1" y="8"/>
                  </a:lnTo>
                  <a:lnTo>
                    <a:pt x="7" y="6"/>
                  </a:lnTo>
                  <a:lnTo>
                    <a:pt x="6"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20" name="Freeform 7731"/>
            <p:cNvSpPr>
              <a:spLocks/>
            </p:cNvSpPr>
            <p:nvPr/>
          </p:nvSpPr>
          <p:spPr bwMode="gray">
            <a:xfrm>
              <a:off x="5876579" y="3433906"/>
              <a:ext cx="10370" cy="12164"/>
            </a:xfrm>
            <a:custGeom>
              <a:avLst/>
              <a:gdLst>
                <a:gd name="T0" fmla="*/ 0 w 7"/>
                <a:gd name="T1" fmla="*/ 3 h 8"/>
                <a:gd name="T2" fmla="*/ 1 w 7"/>
                <a:gd name="T3" fmla="*/ 8 h 8"/>
                <a:gd name="T4" fmla="*/ 7 w 7"/>
                <a:gd name="T5" fmla="*/ 6 h 8"/>
                <a:gd name="T6" fmla="*/ 6 w 7"/>
                <a:gd name="T7" fmla="*/ 0 h 8"/>
                <a:gd name="T8" fmla="*/ 0 w 7"/>
                <a:gd name="T9" fmla="*/ 3 h 8"/>
              </a:gdLst>
              <a:ahLst/>
              <a:cxnLst>
                <a:cxn ang="0">
                  <a:pos x="T0" y="T1"/>
                </a:cxn>
                <a:cxn ang="0">
                  <a:pos x="T2" y="T3"/>
                </a:cxn>
                <a:cxn ang="0">
                  <a:pos x="T4" y="T5"/>
                </a:cxn>
                <a:cxn ang="0">
                  <a:pos x="T6" y="T7"/>
                </a:cxn>
                <a:cxn ang="0">
                  <a:pos x="T8" y="T9"/>
                </a:cxn>
              </a:cxnLst>
              <a:rect l="0" t="0" r="r" b="b"/>
              <a:pathLst>
                <a:path w="7" h="8">
                  <a:moveTo>
                    <a:pt x="0" y="3"/>
                  </a:moveTo>
                  <a:lnTo>
                    <a:pt x="1" y="8"/>
                  </a:lnTo>
                  <a:lnTo>
                    <a:pt x="7" y="6"/>
                  </a:lnTo>
                  <a:lnTo>
                    <a:pt x="6" y="0"/>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21" name="Freeform 7732"/>
            <p:cNvSpPr>
              <a:spLocks/>
            </p:cNvSpPr>
            <p:nvPr/>
          </p:nvSpPr>
          <p:spPr bwMode="gray">
            <a:xfrm>
              <a:off x="5910650" y="3408059"/>
              <a:ext cx="22221" cy="25848"/>
            </a:xfrm>
            <a:custGeom>
              <a:avLst/>
              <a:gdLst>
                <a:gd name="T0" fmla="*/ 0 w 15"/>
                <a:gd name="T1" fmla="*/ 17 h 17"/>
                <a:gd name="T2" fmla="*/ 6 w 15"/>
                <a:gd name="T3" fmla="*/ 14 h 17"/>
                <a:gd name="T4" fmla="*/ 7 w 15"/>
                <a:gd name="T5" fmla="*/ 4 h 17"/>
                <a:gd name="T6" fmla="*/ 15 w 15"/>
                <a:gd name="T7" fmla="*/ 0 h 17"/>
                <a:gd name="T8" fmla="*/ 0 w 15"/>
                <a:gd name="T9" fmla="*/ 17 h 17"/>
              </a:gdLst>
              <a:ahLst/>
              <a:cxnLst>
                <a:cxn ang="0">
                  <a:pos x="T0" y="T1"/>
                </a:cxn>
                <a:cxn ang="0">
                  <a:pos x="T2" y="T3"/>
                </a:cxn>
                <a:cxn ang="0">
                  <a:pos x="T4" y="T5"/>
                </a:cxn>
                <a:cxn ang="0">
                  <a:pos x="T6" y="T7"/>
                </a:cxn>
                <a:cxn ang="0">
                  <a:pos x="T8" y="T9"/>
                </a:cxn>
              </a:cxnLst>
              <a:rect l="0" t="0" r="r" b="b"/>
              <a:pathLst>
                <a:path w="15" h="17">
                  <a:moveTo>
                    <a:pt x="0" y="17"/>
                  </a:moveTo>
                  <a:lnTo>
                    <a:pt x="6" y="14"/>
                  </a:lnTo>
                  <a:lnTo>
                    <a:pt x="7" y="4"/>
                  </a:lnTo>
                  <a:lnTo>
                    <a:pt x="15" y="0"/>
                  </a:lnTo>
                  <a:lnTo>
                    <a:pt x="0" y="1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22" name="Freeform 7733"/>
            <p:cNvSpPr>
              <a:spLocks/>
            </p:cNvSpPr>
            <p:nvPr/>
          </p:nvSpPr>
          <p:spPr bwMode="gray">
            <a:xfrm>
              <a:off x="5910650" y="3408059"/>
              <a:ext cx="22221" cy="25848"/>
            </a:xfrm>
            <a:custGeom>
              <a:avLst/>
              <a:gdLst>
                <a:gd name="T0" fmla="*/ 0 w 15"/>
                <a:gd name="T1" fmla="*/ 17 h 17"/>
                <a:gd name="T2" fmla="*/ 6 w 15"/>
                <a:gd name="T3" fmla="*/ 14 h 17"/>
                <a:gd name="T4" fmla="*/ 7 w 15"/>
                <a:gd name="T5" fmla="*/ 4 h 17"/>
                <a:gd name="T6" fmla="*/ 15 w 15"/>
                <a:gd name="T7" fmla="*/ 0 h 17"/>
                <a:gd name="T8" fmla="*/ 0 w 15"/>
                <a:gd name="T9" fmla="*/ 17 h 17"/>
              </a:gdLst>
              <a:ahLst/>
              <a:cxnLst>
                <a:cxn ang="0">
                  <a:pos x="T0" y="T1"/>
                </a:cxn>
                <a:cxn ang="0">
                  <a:pos x="T2" y="T3"/>
                </a:cxn>
                <a:cxn ang="0">
                  <a:pos x="T4" y="T5"/>
                </a:cxn>
                <a:cxn ang="0">
                  <a:pos x="T6" y="T7"/>
                </a:cxn>
                <a:cxn ang="0">
                  <a:pos x="T8" y="T9"/>
                </a:cxn>
              </a:cxnLst>
              <a:rect l="0" t="0" r="r" b="b"/>
              <a:pathLst>
                <a:path w="15" h="17">
                  <a:moveTo>
                    <a:pt x="0" y="17"/>
                  </a:moveTo>
                  <a:lnTo>
                    <a:pt x="6" y="14"/>
                  </a:lnTo>
                  <a:lnTo>
                    <a:pt x="7" y="4"/>
                  </a:lnTo>
                  <a:lnTo>
                    <a:pt x="15" y="0"/>
                  </a:lnTo>
                  <a:lnTo>
                    <a:pt x="0" y="1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23" name="Freeform 7734"/>
            <p:cNvSpPr>
              <a:spLocks/>
            </p:cNvSpPr>
            <p:nvPr/>
          </p:nvSpPr>
          <p:spPr bwMode="gray">
            <a:xfrm>
              <a:off x="8744561" y="4476931"/>
              <a:ext cx="911059" cy="761741"/>
            </a:xfrm>
            <a:custGeom>
              <a:avLst/>
              <a:gdLst>
                <a:gd name="T0" fmla="*/ 18 w 615"/>
                <a:gd name="T1" fmla="*/ 427 h 501"/>
                <a:gd name="T2" fmla="*/ 75 w 615"/>
                <a:gd name="T3" fmla="*/ 408 h 501"/>
                <a:gd name="T4" fmla="*/ 139 w 615"/>
                <a:gd name="T5" fmla="*/ 393 h 501"/>
                <a:gd name="T6" fmla="*/ 256 w 615"/>
                <a:gd name="T7" fmla="*/ 368 h 501"/>
                <a:gd name="T8" fmla="*/ 289 w 615"/>
                <a:gd name="T9" fmla="*/ 393 h 501"/>
                <a:gd name="T10" fmla="*/ 297 w 615"/>
                <a:gd name="T11" fmla="*/ 427 h 501"/>
                <a:gd name="T12" fmla="*/ 340 w 615"/>
                <a:gd name="T13" fmla="*/ 402 h 501"/>
                <a:gd name="T14" fmla="*/ 326 w 615"/>
                <a:gd name="T15" fmla="*/ 431 h 501"/>
                <a:gd name="T16" fmla="*/ 340 w 615"/>
                <a:gd name="T17" fmla="*/ 427 h 501"/>
                <a:gd name="T18" fmla="*/ 339 w 615"/>
                <a:gd name="T19" fmla="*/ 438 h 501"/>
                <a:gd name="T20" fmla="*/ 345 w 615"/>
                <a:gd name="T21" fmla="*/ 459 h 501"/>
                <a:gd name="T22" fmla="*/ 352 w 615"/>
                <a:gd name="T23" fmla="*/ 488 h 501"/>
                <a:gd name="T24" fmla="*/ 380 w 615"/>
                <a:gd name="T25" fmla="*/ 495 h 501"/>
                <a:gd name="T26" fmla="*/ 405 w 615"/>
                <a:gd name="T27" fmla="*/ 488 h 501"/>
                <a:gd name="T28" fmla="*/ 411 w 615"/>
                <a:gd name="T29" fmla="*/ 492 h 501"/>
                <a:gd name="T30" fmla="*/ 456 w 615"/>
                <a:gd name="T31" fmla="*/ 479 h 501"/>
                <a:gd name="T32" fmla="*/ 504 w 615"/>
                <a:gd name="T33" fmla="*/ 441 h 501"/>
                <a:gd name="T34" fmla="*/ 608 w 615"/>
                <a:gd name="T35" fmla="*/ 317 h 501"/>
                <a:gd name="T36" fmla="*/ 605 w 615"/>
                <a:gd name="T37" fmla="*/ 235 h 501"/>
                <a:gd name="T38" fmla="*/ 594 w 615"/>
                <a:gd name="T39" fmla="*/ 209 h 501"/>
                <a:gd name="T40" fmla="*/ 580 w 615"/>
                <a:gd name="T41" fmla="*/ 205 h 501"/>
                <a:gd name="T42" fmla="*/ 556 w 615"/>
                <a:gd name="T43" fmla="*/ 154 h 501"/>
                <a:gd name="T44" fmla="*/ 542 w 615"/>
                <a:gd name="T45" fmla="*/ 116 h 501"/>
                <a:gd name="T46" fmla="*/ 537 w 615"/>
                <a:gd name="T47" fmla="*/ 75 h 501"/>
                <a:gd name="T48" fmla="*/ 516 w 615"/>
                <a:gd name="T49" fmla="*/ 63 h 501"/>
                <a:gd name="T50" fmla="*/ 502 w 615"/>
                <a:gd name="T51" fmla="*/ 0 h 501"/>
                <a:gd name="T52" fmla="*/ 476 w 615"/>
                <a:gd name="T53" fmla="*/ 94 h 501"/>
                <a:gd name="T54" fmla="*/ 456 w 615"/>
                <a:gd name="T55" fmla="*/ 123 h 501"/>
                <a:gd name="T56" fmla="*/ 437 w 615"/>
                <a:gd name="T57" fmla="*/ 110 h 501"/>
                <a:gd name="T58" fmla="*/ 400 w 615"/>
                <a:gd name="T59" fmla="*/ 92 h 501"/>
                <a:gd name="T60" fmla="*/ 387 w 615"/>
                <a:gd name="T61" fmla="*/ 75 h 501"/>
                <a:gd name="T62" fmla="*/ 397 w 615"/>
                <a:gd name="T63" fmla="*/ 46 h 501"/>
                <a:gd name="T64" fmla="*/ 415 w 615"/>
                <a:gd name="T65" fmla="*/ 30 h 501"/>
                <a:gd name="T66" fmla="*/ 400 w 615"/>
                <a:gd name="T67" fmla="*/ 33 h 501"/>
                <a:gd name="T68" fmla="*/ 389 w 615"/>
                <a:gd name="T69" fmla="*/ 27 h 501"/>
                <a:gd name="T70" fmla="*/ 349 w 615"/>
                <a:gd name="T71" fmla="*/ 19 h 501"/>
                <a:gd name="T72" fmla="*/ 324 w 615"/>
                <a:gd name="T73" fmla="*/ 27 h 501"/>
                <a:gd name="T74" fmla="*/ 311 w 615"/>
                <a:gd name="T75" fmla="*/ 49 h 501"/>
                <a:gd name="T76" fmla="*/ 292 w 615"/>
                <a:gd name="T77" fmla="*/ 65 h 501"/>
                <a:gd name="T78" fmla="*/ 297 w 615"/>
                <a:gd name="T79" fmla="*/ 79 h 501"/>
                <a:gd name="T80" fmla="*/ 273 w 615"/>
                <a:gd name="T81" fmla="*/ 79 h 501"/>
                <a:gd name="T82" fmla="*/ 265 w 615"/>
                <a:gd name="T83" fmla="*/ 57 h 501"/>
                <a:gd name="T84" fmla="*/ 240 w 615"/>
                <a:gd name="T85" fmla="*/ 70 h 501"/>
                <a:gd name="T86" fmla="*/ 211 w 615"/>
                <a:gd name="T87" fmla="*/ 100 h 501"/>
                <a:gd name="T88" fmla="*/ 197 w 615"/>
                <a:gd name="T89" fmla="*/ 104 h 501"/>
                <a:gd name="T90" fmla="*/ 195 w 615"/>
                <a:gd name="T91" fmla="*/ 119 h 501"/>
                <a:gd name="T92" fmla="*/ 174 w 615"/>
                <a:gd name="T93" fmla="*/ 119 h 501"/>
                <a:gd name="T94" fmla="*/ 149 w 615"/>
                <a:gd name="T95" fmla="*/ 158 h 501"/>
                <a:gd name="T96" fmla="*/ 40 w 615"/>
                <a:gd name="T97" fmla="*/ 203 h 501"/>
                <a:gd name="T98" fmla="*/ 30 w 615"/>
                <a:gd name="T99" fmla="*/ 209 h 501"/>
                <a:gd name="T100" fmla="*/ 22 w 615"/>
                <a:gd name="T101" fmla="*/ 232 h 501"/>
                <a:gd name="T102" fmla="*/ 16 w 615"/>
                <a:gd name="T103" fmla="*/ 263 h 501"/>
                <a:gd name="T104" fmla="*/ 12 w 615"/>
                <a:gd name="T105" fmla="*/ 270 h 501"/>
                <a:gd name="T106" fmla="*/ 24 w 615"/>
                <a:gd name="T107" fmla="*/ 370 h 501"/>
                <a:gd name="T108" fmla="*/ 5 w 615"/>
                <a:gd name="T109" fmla="*/ 402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5" h="501">
                  <a:moveTo>
                    <a:pt x="0" y="413"/>
                  </a:moveTo>
                  <a:lnTo>
                    <a:pt x="18" y="427"/>
                  </a:lnTo>
                  <a:lnTo>
                    <a:pt x="43" y="427"/>
                  </a:lnTo>
                  <a:lnTo>
                    <a:pt x="75" y="408"/>
                  </a:lnTo>
                  <a:lnTo>
                    <a:pt x="127" y="406"/>
                  </a:lnTo>
                  <a:lnTo>
                    <a:pt x="139" y="393"/>
                  </a:lnTo>
                  <a:lnTo>
                    <a:pt x="177" y="377"/>
                  </a:lnTo>
                  <a:lnTo>
                    <a:pt x="256" y="368"/>
                  </a:lnTo>
                  <a:lnTo>
                    <a:pt x="294" y="384"/>
                  </a:lnTo>
                  <a:lnTo>
                    <a:pt x="289" y="393"/>
                  </a:lnTo>
                  <a:lnTo>
                    <a:pt x="297" y="396"/>
                  </a:lnTo>
                  <a:lnTo>
                    <a:pt x="297" y="427"/>
                  </a:lnTo>
                  <a:lnTo>
                    <a:pt x="345" y="389"/>
                  </a:lnTo>
                  <a:lnTo>
                    <a:pt x="340" y="402"/>
                  </a:lnTo>
                  <a:lnTo>
                    <a:pt x="314" y="432"/>
                  </a:lnTo>
                  <a:lnTo>
                    <a:pt x="326" y="431"/>
                  </a:lnTo>
                  <a:lnTo>
                    <a:pt x="338" y="413"/>
                  </a:lnTo>
                  <a:lnTo>
                    <a:pt x="340" y="427"/>
                  </a:lnTo>
                  <a:lnTo>
                    <a:pt x="329" y="440"/>
                  </a:lnTo>
                  <a:lnTo>
                    <a:pt x="339" y="438"/>
                  </a:lnTo>
                  <a:lnTo>
                    <a:pt x="343" y="444"/>
                  </a:lnTo>
                  <a:lnTo>
                    <a:pt x="345" y="459"/>
                  </a:lnTo>
                  <a:lnTo>
                    <a:pt x="340" y="468"/>
                  </a:lnTo>
                  <a:lnTo>
                    <a:pt x="352" y="488"/>
                  </a:lnTo>
                  <a:lnTo>
                    <a:pt x="370" y="488"/>
                  </a:lnTo>
                  <a:lnTo>
                    <a:pt x="380" y="495"/>
                  </a:lnTo>
                  <a:lnTo>
                    <a:pt x="408" y="478"/>
                  </a:lnTo>
                  <a:lnTo>
                    <a:pt x="405" y="488"/>
                  </a:lnTo>
                  <a:lnTo>
                    <a:pt x="413" y="485"/>
                  </a:lnTo>
                  <a:lnTo>
                    <a:pt x="411" y="492"/>
                  </a:lnTo>
                  <a:lnTo>
                    <a:pt x="418" y="501"/>
                  </a:lnTo>
                  <a:lnTo>
                    <a:pt x="456" y="479"/>
                  </a:lnTo>
                  <a:lnTo>
                    <a:pt x="483" y="472"/>
                  </a:lnTo>
                  <a:lnTo>
                    <a:pt x="504" y="441"/>
                  </a:lnTo>
                  <a:lnTo>
                    <a:pt x="583" y="357"/>
                  </a:lnTo>
                  <a:lnTo>
                    <a:pt x="608" y="317"/>
                  </a:lnTo>
                  <a:lnTo>
                    <a:pt x="615" y="270"/>
                  </a:lnTo>
                  <a:lnTo>
                    <a:pt x="605" y="235"/>
                  </a:lnTo>
                  <a:lnTo>
                    <a:pt x="594" y="225"/>
                  </a:lnTo>
                  <a:lnTo>
                    <a:pt x="594" y="209"/>
                  </a:lnTo>
                  <a:lnTo>
                    <a:pt x="584" y="199"/>
                  </a:lnTo>
                  <a:lnTo>
                    <a:pt x="580" y="205"/>
                  </a:lnTo>
                  <a:lnTo>
                    <a:pt x="573" y="170"/>
                  </a:lnTo>
                  <a:lnTo>
                    <a:pt x="556" y="154"/>
                  </a:lnTo>
                  <a:lnTo>
                    <a:pt x="542" y="146"/>
                  </a:lnTo>
                  <a:lnTo>
                    <a:pt x="542" y="116"/>
                  </a:lnTo>
                  <a:lnTo>
                    <a:pt x="535" y="103"/>
                  </a:lnTo>
                  <a:lnTo>
                    <a:pt x="537" y="75"/>
                  </a:lnTo>
                  <a:lnTo>
                    <a:pt x="527" y="63"/>
                  </a:lnTo>
                  <a:lnTo>
                    <a:pt x="516" y="63"/>
                  </a:lnTo>
                  <a:lnTo>
                    <a:pt x="508" y="5"/>
                  </a:lnTo>
                  <a:lnTo>
                    <a:pt x="502" y="0"/>
                  </a:lnTo>
                  <a:lnTo>
                    <a:pt x="497" y="8"/>
                  </a:lnTo>
                  <a:lnTo>
                    <a:pt x="476" y="94"/>
                  </a:lnTo>
                  <a:lnTo>
                    <a:pt x="463" y="119"/>
                  </a:lnTo>
                  <a:lnTo>
                    <a:pt x="456" y="123"/>
                  </a:lnTo>
                  <a:lnTo>
                    <a:pt x="446" y="126"/>
                  </a:lnTo>
                  <a:lnTo>
                    <a:pt x="437" y="110"/>
                  </a:lnTo>
                  <a:lnTo>
                    <a:pt x="412" y="92"/>
                  </a:lnTo>
                  <a:lnTo>
                    <a:pt x="400" y="92"/>
                  </a:lnTo>
                  <a:lnTo>
                    <a:pt x="397" y="84"/>
                  </a:lnTo>
                  <a:lnTo>
                    <a:pt x="387" y="75"/>
                  </a:lnTo>
                  <a:lnTo>
                    <a:pt x="396" y="62"/>
                  </a:lnTo>
                  <a:lnTo>
                    <a:pt x="397" y="46"/>
                  </a:lnTo>
                  <a:lnTo>
                    <a:pt x="408" y="46"/>
                  </a:lnTo>
                  <a:lnTo>
                    <a:pt x="415" y="30"/>
                  </a:lnTo>
                  <a:lnTo>
                    <a:pt x="408" y="24"/>
                  </a:lnTo>
                  <a:lnTo>
                    <a:pt x="400" y="33"/>
                  </a:lnTo>
                  <a:lnTo>
                    <a:pt x="397" y="24"/>
                  </a:lnTo>
                  <a:lnTo>
                    <a:pt x="389" y="27"/>
                  </a:lnTo>
                  <a:lnTo>
                    <a:pt x="345" y="12"/>
                  </a:lnTo>
                  <a:lnTo>
                    <a:pt x="349" y="19"/>
                  </a:lnTo>
                  <a:lnTo>
                    <a:pt x="345" y="27"/>
                  </a:lnTo>
                  <a:lnTo>
                    <a:pt x="324" y="27"/>
                  </a:lnTo>
                  <a:lnTo>
                    <a:pt x="314" y="35"/>
                  </a:lnTo>
                  <a:lnTo>
                    <a:pt x="311" y="49"/>
                  </a:lnTo>
                  <a:lnTo>
                    <a:pt x="303" y="51"/>
                  </a:lnTo>
                  <a:lnTo>
                    <a:pt x="292" y="65"/>
                  </a:lnTo>
                  <a:lnTo>
                    <a:pt x="298" y="72"/>
                  </a:lnTo>
                  <a:lnTo>
                    <a:pt x="297" y="79"/>
                  </a:lnTo>
                  <a:lnTo>
                    <a:pt x="281" y="72"/>
                  </a:lnTo>
                  <a:lnTo>
                    <a:pt x="273" y="79"/>
                  </a:lnTo>
                  <a:lnTo>
                    <a:pt x="269" y="65"/>
                  </a:lnTo>
                  <a:lnTo>
                    <a:pt x="265" y="57"/>
                  </a:lnTo>
                  <a:lnTo>
                    <a:pt x="254" y="56"/>
                  </a:lnTo>
                  <a:lnTo>
                    <a:pt x="240" y="70"/>
                  </a:lnTo>
                  <a:lnTo>
                    <a:pt x="230" y="70"/>
                  </a:lnTo>
                  <a:lnTo>
                    <a:pt x="211" y="100"/>
                  </a:lnTo>
                  <a:lnTo>
                    <a:pt x="202" y="95"/>
                  </a:lnTo>
                  <a:lnTo>
                    <a:pt x="197" y="104"/>
                  </a:lnTo>
                  <a:lnTo>
                    <a:pt x="202" y="110"/>
                  </a:lnTo>
                  <a:lnTo>
                    <a:pt x="195" y="119"/>
                  </a:lnTo>
                  <a:lnTo>
                    <a:pt x="190" y="101"/>
                  </a:lnTo>
                  <a:lnTo>
                    <a:pt x="174" y="119"/>
                  </a:lnTo>
                  <a:lnTo>
                    <a:pt x="174" y="130"/>
                  </a:lnTo>
                  <a:lnTo>
                    <a:pt x="149" y="158"/>
                  </a:lnTo>
                  <a:lnTo>
                    <a:pt x="75" y="177"/>
                  </a:lnTo>
                  <a:lnTo>
                    <a:pt x="40" y="203"/>
                  </a:lnTo>
                  <a:lnTo>
                    <a:pt x="38" y="195"/>
                  </a:lnTo>
                  <a:lnTo>
                    <a:pt x="30" y="209"/>
                  </a:lnTo>
                  <a:lnTo>
                    <a:pt x="30" y="225"/>
                  </a:lnTo>
                  <a:lnTo>
                    <a:pt x="22" y="232"/>
                  </a:lnTo>
                  <a:lnTo>
                    <a:pt x="24" y="276"/>
                  </a:lnTo>
                  <a:lnTo>
                    <a:pt x="16" y="263"/>
                  </a:lnTo>
                  <a:lnTo>
                    <a:pt x="18" y="279"/>
                  </a:lnTo>
                  <a:lnTo>
                    <a:pt x="12" y="270"/>
                  </a:lnTo>
                  <a:lnTo>
                    <a:pt x="24" y="324"/>
                  </a:lnTo>
                  <a:lnTo>
                    <a:pt x="24" y="370"/>
                  </a:lnTo>
                  <a:lnTo>
                    <a:pt x="16" y="396"/>
                  </a:lnTo>
                  <a:lnTo>
                    <a:pt x="5" y="402"/>
                  </a:lnTo>
                  <a:lnTo>
                    <a:pt x="0" y="41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24" name="Freeform 7735"/>
            <p:cNvSpPr>
              <a:spLocks/>
            </p:cNvSpPr>
            <p:nvPr/>
          </p:nvSpPr>
          <p:spPr bwMode="gray">
            <a:xfrm>
              <a:off x="8744561" y="4476931"/>
              <a:ext cx="911059" cy="761741"/>
            </a:xfrm>
            <a:custGeom>
              <a:avLst/>
              <a:gdLst>
                <a:gd name="T0" fmla="*/ 18 w 615"/>
                <a:gd name="T1" fmla="*/ 427 h 501"/>
                <a:gd name="T2" fmla="*/ 75 w 615"/>
                <a:gd name="T3" fmla="*/ 408 h 501"/>
                <a:gd name="T4" fmla="*/ 139 w 615"/>
                <a:gd name="T5" fmla="*/ 393 h 501"/>
                <a:gd name="T6" fmla="*/ 256 w 615"/>
                <a:gd name="T7" fmla="*/ 368 h 501"/>
                <a:gd name="T8" fmla="*/ 289 w 615"/>
                <a:gd name="T9" fmla="*/ 393 h 501"/>
                <a:gd name="T10" fmla="*/ 297 w 615"/>
                <a:gd name="T11" fmla="*/ 427 h 501"/>
                <a:gd name="T12" fmla="*/ 340 w 615"/>
                <a:gd name="T13" fmla="*/ 402 h 501"/>
                <a:gd name="T14" fmla="*/ 326 w 615"/>
                <a:gd name="T15" fmla="*/ 431 h 501"/>
                <a:gd name="T16" fmla="*/ 340 w 615"/>
                <a:gd name="T17" fmla="*/ 427 h 501"/>
                <a:gd name="T18" fmla="*/ 339 w 615"/>
                <a:gd name="T19" fmla="*/ 438 h 501"/>
                <a:gd name="T20" fmla="*/ 345 w 615"/>
                <a:gd name="T21" fmla="*/ 459 h 501"/>
                <a:gd name="T22" fmla="*/ 352 w 615"/>
                <a:gd name="T23" fmla="*/ 488 h 501"/>
                <a:gd name="T24" fmla="*/ 380 w 615"/>
                <a:gd name="T25" fmla="*/ 495 h 501"/>
                <a:gd name="T26" fmla="*/ 405 w 615"/>
                <a:gd name="T27" fmla="*/ 488 h 501"/>
                <a:gd name="T28" fmla="*/ 411 w 615"/>
                <a:gd name="T29" fmla="*/ 492 h 501"/>
                <a:gd name="T30" fmla="*/ 456 w 615"/>
                <a:gd name="T31" fmla="*/ 479 h 501"/>
                <a:gd name="T32" fmla="*/ 504 w 615"/>
                <a:gd name="T33" fmla="*/ 441 h 501"/>
                <a:gd name="T34" fmla="*/ 608 w 615"/>
                <a:gd name="T35" fmla="*/ 317 h 501"/>
                <a:gd name="T36" fmla="*/ 605 w 615"/>
                <a:gd name="T37" fmla="*/ 235 h 501"/>
                <a:gd name="T38" fmla="*/ 594 w 615"/>
                <a:gd name="T39" fmla="*/ 209 h 501"/>
                <a:gd name="T40" fmla="*/ 580 w 615"/>
                <a:gd name="T41" fmla="*/ 205 h 501"/>
                <a:gd name="T42" fmla="*/ 556 w 615"/>
                <a:gd name="T43" fmla="*/ 154 h 501"/>
                <a:gd name="T44" fmla="*/ 542 w 615"/>
                <a:gd name="T45" fmla="*/ 116 h 501"/>
                <a:gd name="T46" fmla="*/ 537 w 615"/>
                <a:gd name="T47" fmla="*/ 75 h 501"/>
                <a:gd name="T48" fmla="*/ 516 w 615"/>
                <a:gd name="T49" fmla="*/ 63 h 501"/>
                <a:gd name="T50" fmla="*/ 502 w 615"/>
                <a:gd name="T51" fmla="*/ 0 h 501"/>
                <a:gd name="T52" fmla="*/ 476 w 615"/>
                <a:gd name="T53" fmla="*/ 94 h 501"/>
                <a:gd name="T54" fmla="*/ 456 w 615"/>
                <a:gd name="T55" fmla="*/ 123 h 501"/>
                <a:gd name="T56" fmla="*/ 437 w 615"/>
                <a:gd name="T57" fmla="*/ 110 h 501"/>
                <a:gd name="T58" fmla="*/ 400 w 615"/>
                <a:gd name="T59" fmla="*/ 92 h 501"/>
                <a:gd name="T60" fmla="*/ 387 w 615"/>
                <a:gd name="T61" fmla="*/ 75 h 501"/>
                <a:gd name="T62" fmla="*/ 397 w 615"/>
                <a:gd name="T63" fmla="*/ 46 h 501"/>
                <a:gd name="T64" fmla="*/ 415 w 615"/>
                <a:gd name="T65" fmla="*/ 30 h 501"/>
                <a:gd name="T66" fmla="*/ 400 w 615"/>
                <a:gd name="T67" fmla="*/ 33 h 501"/>
                <a:gd name="T68" fmla="*/ 389 w 615"/>
                <a:gd name="T69" fmla="*/ 27 h 501"/>
                <a:gd name="T70" fmla="*/ 349 w 615"/>
                <a:gd name="T71" fmla="*/ 19 h 501"/>
                <a:gd name="T72" fmla="*/ 324 w 615"/>
                <a:gd name="T73" fmla="*/ 27 h 501"/>
                <a:gd name="T74" fmla="*/ 311 w 615"/>
                <a:gd name="T75" fmla="*/ 49 h 501"/>
                <a:gd name="T76" fmla="*/ 292 w 615"/>
                <a:gd name="T77" fmla="*/ 65 h 501"/>
                <a:gd name="T78" fmla="*/ 297 w 615"/>
                <a:gd name="T79" fmla="*/ 79 h 501"/>
                <a:gd name="T80" fmla="*/ 273 w 615"/>
                <a:gd name="T81" fmla="*/ 79 h 501"/>
                <a:gd name="T82" fmla="*/ 265 w 615"/>
                <a:gd name="T83" fmla="*/ 57 h 501"/>
                <a:gd name="T84" fmla="*/ 240 w 615"/>
                <a:gd name="T85" fmla="*/ 70 h 501"/>
                <a:gd name="T86" fmla="*/ 211 w 615"/>
                <a:gd name="T87" fmla="*/ 100 h 501"/>
                <a:gd name="T88" fmla="*/ 197 w 615"/>
                <a:gd name="T89" fmla="*/ 104 h 501"/>
                <a:gd name="T90" fmla="*/ 195 w 615"/>
                <a:gd name="T91" fmla="*/ 119 h 501"/>
                <a:gd name="T92" fmla="*/ 174 w 615"/>
                <a:gd name="T93" fmla="*/ 119 h 501"/>
                <a:gd name="T94" fmla="*/ 149 w 615"/>
                <a:gd name="T95" fmla="*/ 158 h 501"/>
                <a:gd name="T96" fmla="*/ 40 w 615"/>
                <a:gd name="T97" fmla="*/ 203 h 501"/>
                <a:gd name="T98" fmla="*/ 30 w 615"/>
                <a:gd name="T99" fmla="*/ 209 h 501"/>
                <a:gd name="T100" fmla="*/ 22 w 615"/>
                <a:gd name="T101" fmla="*/ 232 h 501"/>
                <a:gd name="T102" fmla="*/ 16 w 615"/>
                <a:gd name="T103" fmla="*/ 263 h 501"/>
                <a:gd name="T104" fmla="*/ 12 w 615"/>
                <a:gd name="T105" fmla="*/ 270 h 501"/>
                <a:gd name="T106" fmla="*/ 24 w 615"/>
                <a:gd name="T107" fmla="*/ 370 h 501"/>
                <a:gd name="T108" fmla="*/ 5 w 615"/>
                <a:gd name="T109" fmla="*/ 402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5" h="501">
                  <a:moveTo>
                    <a:pt x="0" y="413"/>
                  </a:moveTo>
                  <a:lnTo>
                    <a:pt x="18" y="427"/>
                  </a:lnTo>
                  <a:lnTo>
                    <a:pt x="43" y="427"/>
                  </a:lnTo>
                  <a:lnTo>
                    <a:pt x="75" y="408"/>
                  </a:lnTo>
                  <a:lnTo>
                    <a:pt x="127" y="406"/>
                  </a:lnTo>
                  <a:lnTo>
                    <a:pt x="139" y="393"/>
                  </a:lnTo>
                  <a:lnTo>
                    <a:pt x="177" y="377"/>
                  </a:lnTo>
                  <a:lnTo>
                    <a:pt x="256" y="368"/>
                  </a:lnTo>
                  <a:lnTo>
                    <a:pt x="294" y="384"/>
                  </a:lnTo>
                  <a:lnTo>
                    <a:pt x="289" y="393"/>
                  </a:lnTo>
                  <a:lnTo>
                    <a:pt x="297" y="396"/>
                  </a:lnTo>
                  <a:lnTo>
                    <a:pt x="297" y="427"/>
                  </a:lnTo>
                  <a:lnTo>
                    <a:pt x="345" y="389"/>
                  </a:lnTo>
                  <a:lnTo>
                    <a:pt x="340" y="402"/>
                  </a:lnTo>
                  <a:lnTo>
                    <a:pt x="314" y="432"/>
                  </a:lnTo>
                  <a:lnTo>
                    <a:pt x="326" y="431"/>
                  </a:lnTo>
                  <a:lnTo>
                    <a:pt x="338" y="413"/>
                  </a:lnTo>
                  <a:lnTo>
                    <a:pt x="340" y="427"/>
                  </a:lnTo>
                  <a:lnTo>
                    <a:pt x="329" y="440"/>
                  </a:lnTo>
                  <a:lnTo>
                    <a:pt x="339" y="438"/>
                  </a:lnTo>
                  <a:lnTo>
                    <a:pt x="343" y="444"/>
                  </a:lnTo>
                  <a:lnTo>
                    <a:pt x="345" y="459"/>
                  </a:lnTo>
                  <a:lnTo>
                    <a:pt x="340" y="468"/>
                  </a:lnTo>
                  <a:lnTo>
                    <a:pt x="352" y="488"/>
                  </a:lnTo>
                  <a:lnTo>
                    <a:pt x="370" y="488"/>
                  </a:lnTo>
                  <a:lnTo>
                    <a:pt x="380" y="495"/>
                  </a:lnTo>
                  <a:lnTo>
                    <a:pt x="408" y="478"/>
                  </a:lnTo>
                  <a:lnTo>
                    <a:pt x="405" y="488"/>
                  </a:lnTo>
                  <a:lnTo>
                    <a:pt x="413" y="485"/>
                  </a:lnTo>
                  <a:lnTo>
                    <a:pt x="411" y="492"/>
                  </a:lnTo>
                  <a:lnTo>
                    <a:pt x="418" y="501"/>
                  </a:lnTo>
                  <a:lnTo>
                    <a:pt x="456" y="479"/>
                  </a:lnTo>
                  <a:lnTo>
                    <a:pt x="483" y="472"/>
                  </a:lnTo>
                  <a:lnTo>
                    <a:pt x="504" y="441"/>
                  </a:lnTo>
                  <a:lnTo>
                    <a:pt x="583" y="357"/>
                  </a:lnTo>
                  <a:lnTo>
                    <a:pt x="608" y="317"/>
                  </a:lnTo>
                  <a:lnTo>
                    <a:pt x="615" y="270"/>
                  </a:lnTo>
                  <a:lnTo>
                    <a:pt x="605" y="235"/>
                  </a:lnTo>
                  <a:lnTo>
                    <a:pt x="594" y="225"/>
                  </a:lnTo>
                  <a:lnTo>
                    <a:pt x="594" y="209"/>
                  </a:lnTo>
                  <a:lnTo>
                    <a:pt x="584" y="199"/>
                  </a:lnTo>
                  <a:lnTo>
                    <a:pt x="580" y="205"/>
                  </a:lnTo>
                  <a:lnTo>
                    <a:pt x="573" y="170"/>
                  </a:lnTo>
                  <a:lnTo>
                    <a:pt x="556" y="154"/>
                  </a:lnTo>
                  <a:lnTo>
                    <a:pt x="542" y="146"/>
                  </a:lnTo>
                  <a:lnTo>
                    <a:pt x="542" y="116"/>
                  </a:lnTo>
                  <a:lnTo>
                    <a:pt x="535" y="103"/>
                  </a:lnTo>
                  <a:lnTo>
                    <a:pt x="537" y="75"/>
                  </a:lnTo>
                  <a:lnTo>
                    <a:pt x="527" y="63"/>
                  </a:lnTo>
                  <a:lnTo>
                    <a:pt x="516" y="63"/>
                  </a:lnTo>
                  <a:lnTo>
                    <a:pt x="508" y="5"/>
                  </a:lnTo>
                  <a:lnTo>
                    <a:pt x="502" y="0"/>
                  </a:lnTo>
                  <a:lnTo>
                    <a:pt x="497" y="8"/>
                  </a:lnTo>
                  <a:lnTo>
                    <a:pt x="476" y="94"/>
                  </a:lnTo>
                  <a:lnTo>
                    <a:pt x="463" y="119"/>
                  </a:lnTo>
                  <a:lnTo>
                    <a:pt x="456" y="123"/>
                  </a:lnTo>
                  <a:lnTo>
                    <a:pt x="446" y="126"/>
                  </a:lnTo>
                  <a:lnTo>
                    <a:pt x="437" y="110"/>
                  </a:lnTo>
                  <a:lnTo>
                    <a:pt x="412" y="92"/>
                  </a:lnTo>
                  <a:lnTo>
                    <a:pt x="400" y="92"/>
                  </a:lnTo>
                  <a:lnTo>
                    <a:pt x="397" y="84"/>
                  </a:lnTo>
                  <a:lnTo>
                    <a:pt x="387" y="75"/>
                  </a:lnTo>
                  <a:lnTo>
                    <a:pt x="396" y="62"/>
                  </a:lnTo>
                  <a:lnTo>
                    <a:pt x="397" y="46"/>
                  </a:lnTo>
                  <a:lnTo>
                    <a:pt x="408" y="46"/>
                  </a:lnTo>
                  <a:lnTo>
                    <a:pt x="415" y="30"/>
                  </a:lnTo>
                  <a:lnTo>
                    <a:pt x="408" y="24"/>
                  </a:lnTo>
                  <a:lnTo>
                    <a:pt x="400" y="33"/>
                  </a:lnTo>
                  <a:lnTo>
                    <a:pt x="397" y="24"/>
                  </a:lnTo>
                  <a:lnTo>
                    <a:pt x="389" y="27"/>
                  </a:lnTo>
                  <a:lnTo>
                    <a:pt x="345" y="12"/>
                  </a:lnTo>
                  <a:lnTo>
                    <a:pt x="349" y="19"/>
                  </a:lnTo>
                  <a:lnTo>
                    <a:pt x="345" y="27"/>
                  </a:lnTo>
                  <a:lnTo>
                    <a:pt x="324" y="27"/>
                  </a:lnTo>
                  <a:lnTo>
                    <a:pt x="314" y="35"/>
                  </a:lnTo>
                  <a:lnTo>
                    <a:pt x="311" y="49"/>
                  </a:lnTo>
                  <a:lnTo>
                    <a:pt x="303" y="51"/>
                  </a:lnTo>
                  <a:lnTo>
                    <a:pt x="292" y="65"/>
                  </a:lnTo>
                  <a:lnTo>
                    <a:pt x="298" y="72"/>
                  </a:lnTo>
                  <a:lnTo>
                    <a:pt x="297" y="79"/>
                  </a:lnTo>
                  <a:lnTo>
                    <a:pt x="281" y="72"/>
                  </a:lnTo>
                  <a:lnTo>
                    <a:pt x="273" y="79"/>
                  </a:lnTo>
                  <a:lnTo>
                    <a:pt x="269" y="65"/>
                  </a:lnTo>
                  <a:lnTo>
                    <a:pt x="265" y="57"/>
                  </a:lnTo>
                  <a:lnTo>
                    <a:pt x="254" y="56"/>
                  </a:lnTo>
                  <a:lnTo>
                    <a:pt x="240" y="70"/>
                  </a:lnTo>
                  <a:lnTo>
                    <a:pt x="230" y="70"/>
                  </a:lnTo>
                  <a:lnTo>
                    <a:pt x="211" y="100"/>
                  </a:lnTo>
                  <a:lnTo>
                    <a:pt x="202" y="95"/>
                  </a:lnTo>
                  <a:lnTo>
                    <a:pt x="197" y="104"/>
                  </a:lnTo>
                  <a:lnTo>
                    <a:pt x="202" y="110"/>
                  </a:lnTo>
                  <a:lnTo>
                    <a:pt x="195" y="119"/>
                  </a:lnTo>
                  <a:lnTo>
                    <a:pt x="190" y="101"/>
                  </a:lnTo>
                  <a:lnTo>
                    <a:pt x="174" y="119"/>
                  </a:lnTo>
                  <a:lnTo>
                    <a:pt x="174" y="130"/>
                  </a:lnTo>
                  <a:lnTo>
                    <a:pt x="149" y="158"/>
                  </a:lnTo>
                  <a:lnTo>
                    <a:pt x="75" y="177"/>
                  </a:lnTo>
                  <a:lnTo>
                    <a:pt x="40" y="203"/>
                  </a:lnTo>
                  <a:lnTo>
                    <a:pt x="38" y="195"/>
                  </a:lnTo>
                  <a:lnTo>
                    <a:pt x="30" y="209"/>
                  </a:lnTo>
                  <a:lnTo>
                    <a:pt x="30" y="225"/>
                  </a:lnTo>
                  <a:lnTo>
                    <a:pt x="22" y="232"/>
                  </a:lnTo>
                  <a:lnTo>
                    <a:pt x="24" y="276"/>
                  </a:lnTo>
                  <a:lnTo>
                    <a:pt x="16" y="263"/>
                  </a:lnTo>
                  <a:lnTo>
                    <a:pt x="18" y="279"/>
                  </a:lnTo>
                  <a:lnTo>
                    <a:pt x="12" y="270"/>
                  </a:lnTo>
                  <a:lnTo>
                    <a:pt x="24" y="324"/>
                  </a:lnTo>
                  <a:lnTo>
                    <a:pt x="24" y="370"/>
                  </a:lnTo>
                  <a:lnTo>
                    <a:pt x="16" y="396"/>
                  </a:lnTo>
                  <a:lnTo>
                    <a:pt x="5" y="402"/>
                  </a:lnTo>
                  <a:lnTo>
                    <a:pt x="0" y="41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25" name="Freeform 7736"/>
            <p:cNvSpPr>
              <a:spLocks/>
            </p:cNvSpPr>
            <p:nvPr/>
          </p:nvSpPr>
          <p:spPr bwMode="gray">
            <a:xfrm>
              <a:off x="9193424" y="5145924"/>
              <a:ext cx="31110" cy="10643"/>
            </a:xfrm>
            <a:custGeom>
              <a:avLst/>
              <a:gdLst>
                <a:gd name="T0" fmla="*/ 0 w 21"/>
                <a:gd name="T1" fmla="*/ 4 h 7"/>
                <a:gd name="T2" fmla="*/ 2 w 21"/>
                <a:gd name="T3" fmla="*/ 7 h 7"/>
                <a:gd name="T4" fmla="*/ 11 w 21"/>
                <a:gd name="T5" fmla="*/ 7 h 7"/>
                <a:gd name="T6" fmla="*/ 21 w 21"/>
                <a:gd name="T7" fmla="*/ 4 h 7"/>
                <a:gd name="T8" fmla="*/ 14 w 21"/>
                <a:gd name="T9" fmla="*/ 0 h 7"/>
                <a:gd name="T10" fmla="*/ 0 w 21"/>
                <a:gd name="T11" fmla="*/ 4 h 7"/>
              </a:gdLst>
              <a:ahLst/>
              <a:cxnLst>
                <a:cxn ang="0">
                  <a:pos x="T0" y="T1"/>
                </a:cxn>
                <a:cxn ang="0">
                  <a:pos x="T2" y="T3"/>
                </a:cxn>
                <a:cxn ang="0">
                  <a:pos x="T4" y="T5"/>
                </a:cxn>
                <a:cxn ang="0">
                  <a:pos x="T6" y="T7"/>
                </a:cxn>
                <a:cxn ang="0">
                  <a:pos x="T8" y="T9"/>
                </a:cxn>
                <a:cxn ang="0">
                  <a:pos x="T10" y="T11"/>
                </a:cxn>
              </a:cxnLst>
              <a:rect l="0" t="0" r="r" b="b"/>
              <a:pathLst>
                <a:path w="21" h="7">
                  <a:moveTo>
                    <a:pt x="0" y="4"/>
                  </a:moveTo>
                  <a:lnTo>
                    <a:pt x="2" y="7"/>
                  </a:lnTo>
                  <a:lnTo>
                    <a:pt x="11" y="7"/>
                  </a:lnTo>
                  <a:lnTo>
                    <a:pt x="21" y="4"/>
                  </a:lnTo>
                  <a:lnTo>
                    <a:pt x="14" y="0"/>
                  </a:lnTo>
                  <a:lnTo>
                    <a:pt x="0" y="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26" name="Freeform 7737"/>
            <p:cNvSpPr>
              <a:spLocks/>
            </p:cNvSpPr>
            <p:nvPr/>
          </p:nvSpPr>
          <p:spPr bwMode="gray">
            <a:xfrm>
              <a:off x="9193424" y="5145924"/>
              <a:ext cx="31110" cy="10643"/>
            </a:xfrm>
            <a:custGeom>
              <a:avLst/>
              <a:gdLst>
                <a:gd name="T0" fmla="*/ 0 w 21"/>
                <a:gd name="T1" fmla="*/ 4 h 7"/>
                <a:gd name="T2" fmla="*/ 2 w 21"/>
                <a:gd name="T3" fmla="*/ 7 h 7"/>
                <a:gd name="T4" fmla="*/ 11 w 21"/>
                <a:gd name="T5" fmla="*/ 7 h 7"/>
                <a:gd name="T6" fmla="*/ 21 w 21"/>
                <a:gd name="T7" fmla="*/ 4 h 7"/>
                <a:gd name="T8" fmla="*/ 14 w 21"/>
                <a:gd name="T9" fmla="*/ 0 h 7"/>
                <a:gd name="T10" fmla="*/ 0 w 21"/>
                <a:gd name="T11" fmla="*/ 4 h 7"/>
              </a:gdLst>
              <a:ahLst/>
              <a:cxnLst>
                <a:cxn ang="0">
                  <a:pos x="T0" y="T1"/>
                </a:cxn>
                <a:cxn ang="0">
                  <a:pos x="T2" y="T3"/>
                </a:cxn>
                <a:cxn ang="0">
                  <a:pos x="T4" y="T5"/>
                </a:cxn>
                <a:cxn ang="0">
                  <a:pos x="T6" y="T7"/>
                </a:cxn>
                <a:cxn ang="0">
                  <a:pos x="T8" y="T9"/>
                </a:cxn>
                <a:cxn ang="0">
                  <a:pos x="T10" y="T11"/>
                </a:cxn>
              </a:cxnLst>
              <a:rect l="0" t="0" r="r" b="b"/>
              <a:pathLst>
                <a:path w="21" h="7">
                  <a:moveTo>
                    <a:pt x="0" y="4"/>
                  </a:moveTo>
                  <a:lnTo>
                    <a:pt x="2" y="7"/>
                  </a:lnTo>
                  <a:lnTo>
                    <a:pt x="11" y="7"/>
                  </a:lnTo>
                  <a:lnTo>
                    <a:pt x="21" y="4"/>
                  </a:lnTo>
                  <a:lnTo>
                    <a:pt x="14" y="0"/>
                  </a:lnTo>
                  <a:lnTo>
                    <a:pt x="0" y="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27" name="Freeform 7738"/>
            <p:cNvSpPr>
              <a:spLocks/>
            </p:cNvSpPr>
            <p:nvPr/>
          </p:nvSpPr>
          <p:spPr bwMode="gray">
            <a:xfrm>
              <a:off x="9288233" y="5278203"/>
              <a:ext cx="90365" cy="77543"/>
            </a:xfrm>
            <a:custGeom>
              <a:avLst/>
              <a:gdLst>
                <a:gd name="T0" fmla="*/ 14 w 61"/>
                <a:gd name="T1" fmla="*/ 0 h 51"/>
                <a:gd name="T2" fmla="*/ 0 w 61"/>
                <a:gd name="T3" fmla="*/ 40 h 51"/>
                <a:gd name="T4" fmla="*/ 4 w 61"/>
                <a:gd name="T5" fmla="*/ 49 h 51"/>
                <a:gd name="T6" fmla="*/ 13 w 61"/>
                <a:gd name="T7" fmla="*/ 51 h 51"/>
                <a:gd name="T8" fmla="*/ 29 w 61"/>
                <a:gd name="T9" fmla="*/ 38 h 51"/>
                <a:gd name="T10" fmla="*/ 32 w 61"/>
                <a:gd name="T11" fmla="*/ 43 h 51"/>
                <a:gd name="T12" fmla="*/ 61 w 61"/>
                <a:gd name="T13" fmla="*/ 6 h 51"/>
                <a:gd name="T14" fmla="*/ 29 w 61"/>
                <a:gd name="T15" fmla="*/ 9 h 51"/>
                <a:gd name="T16" fmla="*/ 14 w 6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51">
                  <a:moveTo>
                    <a:pt x="14" y="0"/>
                  </a:moveTo>
                  <a:lnTo>
                    <a:pt x="0" y="40"/>
                  </a:lnTo>
                  <a:lnTo>
                    <a:pt x="4" y="49"/>
                  </a:lnTo>
                  <a:lnTo>
                    <a:pt x="13" y="51"/>
                  </a:lnTo>
                  <a:lnTo>
                    <a:pt x="29" y="38"/>
                  </a:lnTo>
                  <a:lnTo>
                    <a:pt x="32" y="43"/>
                  </a:lnTo>
                  <a:lnTo>
                    <a:pt x="61" y="6"/>
                  </a:lnTo>
                  <a:lnTo>
                    <a:pt x="29" y="9"/>
                  </a:lnTo>
                  <a:lnTo>
                    <a:pt x="14"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28" name="Freeform 7739"/>
            <p:cNvSpPr>
              <a:spLocks/>
            </p:cNvSpPr>
            <p:nvPr/>
          </p:nvSpPr>
          <p:spPr bwMode="gray">
            <a:xfrm>
              <a:off x="9288233" y="5278203"/>
              <a:ext cx="90365" cy="77543"/>
            </a:xfrm>
            <a:custGeom>
              <a:avLst/>
              <a:gdLst>
                <a:gd name="T0" fmla="*/ 14 w 61"/>
                <a:gd name="T1" fmla="*/ 0 h 51"/>
                <a:gd name="T2" fmla="*/ 0 w 61"/>
                <a:gd name="T3" fmla="*/ 40 h 51"/>
                <a:gd name="T4" fmla="*/ 4 w 61"/>
                <a:gd name="T5" fmla="*/ 49 h 51"/>
                <a:gd name="T6" fmla="*/ 13 w 61"/>
                <a:gd name="T7" fmla="*/ 51 h 51"/>
                <a:gd name="T8" fmla="*/ 29 w 61"/>
                <a:gd name="T9" fmla="*/ 38 h 51"/>
                <a:gd name="T10" fmla="*/ 32 w 61"/>
                <a:gd name="T11" fmla="*/ 43 h 51"/>
                <a:gd name="T12" fmla="*/ 61 w 61"/>
                <a:gd name="T13" fmla="*/ 6 h 51"/>
                <a:gd name="T14" fmla="*/ 29 w 61"/>
                <a:gd name="T15" fmla="*/ 9 h 51"/>
                <a:gd name="T16" fmla="*/ 14 w 6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51">
                  <a:moveTo>
                    <a:pt x="14" y="0"/>
                  </a:moveTo>
                  <a:lnTo>
                    <a:pt x="0" y="40"/>
                  </a:lnTo>
                  <a:lnTo>
                    <a:pt x="4" y="49"/>
                  </a:lnTo>
                  <a:lnTo>
                    <a:pt x="13" y="51"/>
                  </a:lnTo>
                  <a:lnTo>
                    <a:pt x="29" y="38"/>
                  </a:lnTo>
                  <a:lnTo>
                    <a:pt x="32" y="43"/>
                  </a:lnTo>
                  <a:lnTo>
                    <a:pt x="61" y="6"/>
                  </a:lnTo>
                  <a:lnTo>
                    <a:pt x="29" y="9"/>
                  </a:lnTo>
                  <a:lnTo>
                    <a:pt x="14"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29" name="Freeform 7746"/>
            <p:cNvSpPr>
              <a:spLocks/>
            </p:cNvSpPr>
            <p:nvPr/>
          </p:nvSpPr>
          <p:spPr bwMode="gray">
            <a:xfrm>
              <a:off x="8414209" y="4037521"/>
              <a:ext cx="253318" cy="304088"/>
            </a:xfrm>
            <a:custGeom>
              <a:avLst/>
              <a:gdLst>
                <a:gd name="T0" fmla="*/ 0 w 171"/>
                <a:gd name="T1" fmla="*/ 0 h 200"/>
                <a:gd name="T2" fmla="*/ 6 w 171"/>
                <a:gd name="T3" fmla="*/ 15 h 200"/>
                <a:gd name="T4" fmla="*/ 26 w 171"/>
                <a:gd name="T5" fmla="*/ 34 h 200"/>
                <a:gd name="T6" fmla="*/ 41 w 171"/>
                <a:gd name="T7" fmla="*/ 56 h 200"/>
                <a:gd name="T8" fmla="*/ 57 w 171"/>
                <a:gd name="T9" fmla="*/ 68 h 200"/>
                <a:gd name="T10" fmla="*/ 63 w 171"/>
                <a:gd name="T11" fmla="*/ 94 h 200"/>
                <a:gd name="T12" fmla="*/ 82 w 171"/>
                <a:gd name="T13" fmla="*/ 111 h 200"/>
                <a:gd name="T14" fmla="*/ 89 w 171"/>
                <a:gd name="T15" fmla="*/ 136 h 200"/>
                <a:gd name="T16" fmla="*/ 102 w 171"/>
                <a:gd name="T17" fmla="*/ 155 h 200"/>
                <a:gd name="T18" fmla="*/ 142 w 171"/>
                <a:gd name="T19" fmla="*/ 197 h 200"/>
                <a:gd name="T20" fmla="*/ 148 w 171"/>
                <a:gd name="T21" fmla="*/ 200 h 200"/>
                <a:gd name="T22" fmla="*/ 156 w 171"/>
                <a:gd name="T23" fmla="*/ 196 h 200"/>
                <a:gd name="T24" fmla="*/ 162 w 171"/>
                <a:gd name="T25" fmla="*/ 200 h 200"/>
                <a:gd name="T26" fmla="*/ 171 w 171"/>
                <a:gd name="T27" fmla="*/ 152 h 200"/>
                <a:gd name="T28" fmla="*/ 162 w 171"/>
                <a:gd name="T29" fmla="*/ 141 h 200"/>
                <a:gd name="T30" fmla="*/ 153 w 171"/>
                <a:gd name="T31" fmla="*/ 141 h 200"/>
                <a:gd name="T32" fmla="*/ 145 w 171"/>
                <a:gd name="T33" fmla="*/ 117 h 200"/>
                <a:gd name="T34" fmla="*/ 134 w 171"/>
                <a:gd name="T35" fmla="*/ 117 h 200"/>
                <a:gd name="T36" fmla="*/ 130 w 171"/>
                <a:gd name="T37" fmla="*/ 111 h 200"/>
                <a:gd name="T38" fmla="*/ 134 w 171"/>
                <a:gd name="T39" fmla="*/ 97 h 200"/>
                <a:gd name="T40" fmla="*/ 123 w 171"/>
                <a:gd name="T41" fmla="*/ 89 h 200"/>
                <a:gd name="T42" fmla="*/ 123 w 171"/>
                <a:gd name="T43" fmla="*/ 79 h 200"/>
                <a:gd name="T44" fmla="*/ 95 w 171"/>
                <a:gd name="T45" fmla="*/ 59 h 200"/>
                <a:gd name="T46" fmla="*/ 86 w 171"/>
                <a:gd name="T47" fmla="*/ 62 h 200"/>
                <a:gd name="T48" fmla="*/ 35 w 171"/>
                <a:gd name="T49" fmla="*/ 8 h 200"/>
                <a:gd name="T50" fmla="*/ 0 w 171"/>
                <a:gd name="T5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1" h="200">
                  <a:moveTo>
                    <a:pt x="0" y="0"/>
                  </a:moveTo>
                  <a:lnTo>
                    <a:pt x="6" y="15"/>
                  </a:lnTo>
                  <a:lnTo>
                    <a:pt x="26" y="34"/>
                  </a:lnTo>
                  <a:lnTo>
                    <a:pt x="41" y="56"/>
                  </a:lnTo>
                  <a:lnTo>
                    <a:pt x="57" y="68"/>
                  </a:lnTo>
                  <a:lnTo>
                    <a:pt x="63" y="94"/>
                  </a:lnTo>
                  <a:lnTo>
                    <a:pt x="82" y="111"/>
                  </a:lnTo>
                  <a:lnTo>
                    <a:pt x="89" y="136"/>
                  </a:lnTo>
                  <a:lnTo>
                    <a:pt x="102" y="155"/>
                  </a:lnTo>
                  <a:lnTo>
                    <a:pt x="142" y="197"/>
                  </a:lnTo>
                  <a:lnTo>
                    <a:pt x="148" y="200"/>
                  </a:lnTo>
                  <a:lnTo>
                    <a:pt x="156" y="196"/>
                  </a:lnTo>
                  <a:lnTo>
                    <a:pt x="162" y="200"/>
                  </a:lnTo>
                  <a:lnTo>
                    <a:pt x="171" y="152"/>
                  </a:lnTo>
                  <a:lnTo>
                    <a:pt x="162" y="141"/>
                  </a:lnTo>
                  <a:lnTo>
                    <a:pt x="153" y="141"/>
                  </a:lnTo>
                  <a:lnTo>
                    <a:pt x="145" y="117"/>
                  </a:lnTo>
                  <a:lnTo>
                    <a:pt x="134" y="117"/>
                  </a:lnTo>
                  <a:lnTo>
                    <a:pt x="130" y="111"/>
                  </a:lnTo>
                  <a:lnTo>
                    <a:pt x="134" y="97"/>
                  </a:lnTo>
                  <a:lnTo>
                    <a:pt x="123" y="89"/>
                  </a:lnTo>
                  <a:lnTo>
                    <a:pt x="123" y="79"/>
                  </a:lnTo>
                  <a:lnTo>
                    <a:pt x="95" y="59"/>
                  </a:lnTo>
                  <a:lnTo>
                    <a:pt x="86" y="62"/>
                  </a:lnTo>
                  <a:lnTo>
                    <a:pt x="35" y="8"/>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30" name="Freeform 7747"/>
            <p:cNvSpPr>
              <a:spLocks/>
            </p:cNvSpPr>
            <p:nvPr/>
          </p:nvSpPr>
          <p:spPr bwMode="gray">
            <a:xfrm>
              <a:off x="8414209" y="4037521"/>
              <a:ext cx="253318" cy="304088"/>
            </a:xfrm>
            <a:custGeom>
              <a:avLst/>
              <a:gdLst>
                <a:gd name="T0" fmla="*/ 0 w 171"/>
                <a:gd name="T1" fmla="*/ 0 h 200"/>
                <a:gd name="T2" fmla="*/ 6 w 171"/>
                <a:gd name="T3" fmla="*/ 15 h 200"/>
                <a:gd name="T4" fmla="*/ 26 w 171"/>
                <a:gd name="T5" fmla="*/ 34 h 200"/>
                <a:gd name="T6" fmla="*/ 41 w 171"/>
                <a:gd name="T7" fmla="*/ 56 h 200"/>
                <a:gd name="T8" fmla="*/ 57 w 171"/>
                <a:gd name="T9" fmla="*/ 68 h 200"/>
                <a:gd name="T10" fmla="*/ 63 w 171"/>
                <a:gd name="T11" fmla="*/ 94 h 200"/>
                <a:gd name="T12" fmla="*/ 82 w 171"/>
                <a:gd name="T13" fmla="*/ 111 h 200"/>
                <a:gd name="T14" fmla="*/ 89 w 171"/>
                <a:gd name="T15" fmla="*/ 136 h 200"/>
                <a:gd name="T16" fmla="*/ 102 w 171"/>
                <a:gd name="T17" fmla="*/ 155 h 200"/>
                <a:gd name="T18" fmla="*/ 142 w 171"/>
                <a:gd name="T19" fmla="*/ 197 h 200"/>
                <a:gd name="T20" fmla="*/ 148 w 171"/>
                <a:gd name="T21" fmla="*/ 200 h 200"/>
                <a:gd name="T22" fmla="*/ 156 w 171"/>
                <a:gd name="T23" fmla="*/ 196 h 200"/>
                <a:gd name="T24" fmla="*/ 162 w 171"/>
                <a:gd name="T25" fmla="*/ 200 h 200"/>
                <a:gd name="T26" fmla="*/ 171 w 171"/>
                <a:gd name="T27" fmla="*/ 152 h 200"/>
                <a:gd name="T28" fmla="*/ 162 w 171"/>
                <a:gd name="T29" fmla="*/ 141 h 200"/>
                <a:gd name="T30" fmla="*/ 153 w 171"/>
                <a:gd name="T31" fmla="*/ 141 h 200"/>
                <a:gd name="T32" fmla="*/ 145 w 171"/>
                <a:gd name="T33" fmla="*/ 117 h 200"/>
                <a:gd name="T34" fmla="*/ 134 w 171"/>
                <a:gd name="T35" fmla="*/ 117 h 200"/>
                <a:gd name="T36" fmla="*/ 130 w 171"/>
                <a:gd name="T37" fmla="*/ 111 h 200"/>
                <a:gd name="T38" fmla="*/ 134 w 171"/>
                <a:gd name="T39" fmla="*/ 97 h 200"/>
                <a:gd name="T40" fmla="*/ 123 w 171"/>
                <a:gd name="T41" fmla="*/ 89 h 200"/>
                <a:gd name="T42" fmla="*/ 123 w 171"/>
                <a:gd name="T43" fmla="*/ 79 h 200"/>
                <a:gd name="T44" fmla="*/ 95 w 171"/>
                <a:gd name="T45" fmla="*/ 59 h 200"/>
                <a:gd name="T46" fmla="*/ 86 w 171"/>
                <a:gd name="T47" fmla="*/ 62 h 200"/>
                <a:gd name="T48" fmla="*/ 35 w 171"/>
                <a:gd name="T49" fmla="*/ 8 h 200"/>
                <a:gd name="T50" fmla="*/ 0 w 171"/>
                <a:gd name="T5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1" h="200">
                  <a:moveTo>
                    <a:pt x="0" y="0"/>
                  </a:moveTo>
                  <a:lnTo>
                    <a:pt x="6" y="15"/>
                  </a:lnTo>
                  <a:lnTo>
                    <a:pt x="26" y="34"/>
                  </a:lnTo>
                  <a:lnTo>
                    <a:pt x="41" y="56"/>
                  </a:lnTo>
                  <a:lnTo>
                    <a:pt x="57" y="68"/>
                  </a:lnTo>
                  <a:lnTo>
                    <a:pt x="63" y="94"/>
                  </a:lnTo>
                  <a:lnTo>
                    <a:pt x="82" y="111"/>
                  </a:lnTo>
                  <a:lnTo>
                    <a:pt x="89" y="136"/>
                  </a:lnTo>
                  <a:lnTo>
                    <a:pt x="102" y="155"/>
                  </a:lnTo>
                  <a:lnTo>
                    <a:pt x="142" y="197"/>
                  </a:lnTo>
                  <a:lnTo>
                    <a:pt x="148" y="200"/>
                  </a:lnTo>
                  <a:lnTo>
                    <a:pt x="156" y="196"/>
                  </a:lnTo>
                  <a:lnTo>
                    <a:pt x="162" y="200"/>
                  </a:lnTo>
                  <a:lnTo>
                    <a:pt x="171" y="152"/>
                  </a:lnTo>
                  <a:lnTo>
                    <a:pt x="162" y="141"/>
                  </a:lnTo>
                  <a:lnTo>
                    <a:pt x="153" y="141"/>
                  </a:lnTo>
                  <a:lnTo>
                    <a:pt x="145" y="117"/>
                  </a:lnTo>
                  <a:lnTo>
                    <a:pt x="134" y="117"/>
                  </a:lnTo>
                  <a:lnTo>
                    <a:pt x="130" y="111"/>
                  </a:lnTo>
                  <a:lnTo>
                    <a:pt x="134" y="97"/>
                  </a:lnTo>
                  <a:lnTo>
                    <a:pt x="123" y="89"/>
                  </a:lnTo>
                  <a:lnTo>
                    <a:pt x="123" y="79"/>
                  </a:lnTo>
                  <a:lnTo>
                    <a:pt x="95" y="59"/>
                  </a:lnTo>
                  <a:lnTo>
                    <a:pt x="86" y="62"/>
                  </a:lnTo>
                  <a:lnTo>
                    <a:pt x="35" y="8"/>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31" name="Freeform 7748"/>
            <p:cNvSpPr>
              <a:spLocks/>
            </p:cNvSpPr>
            <p:nvPr/>
          </p:nvSpPr>
          <p:spPr bwMode="gray">
            <a:xfrm>
              <a:off x="8648269" y="4344652"/>
              <a:ext cx="202952" cy="72981"/>
            </a:xfrm>
            <a:custGeom>
              <a:avLst/>
              <a:gdLst>
                <a:gd name="T0" fmla="*/ 0 w 137"/>
                <a:gd name="T1" fmla="*/ 14 h 48"/>
                <a:gd name="T2" fmla="*/ 38 w 137"/>
                <a:gd name="T3" fmla="*/ 32 h 48"/>
                <a:gd name="T4" fmla="*/ 63 w 137"/>
                <a:gd name="T5" fmla="*/ 32 h 48"/>
                <a:gd name="T6" fmla="*/ 106 w 137"/>
                <a:gd name="T7" fmla="*/ 44 h 48"/>
                <a:gd name="T8" fmla="*/ 117 w 137"/>
                <a:gd name="T9" fmla="*/ 42 h 48"/>
                <a:gd name="T10" fmla="*/ 137 w 137"/>
                <a:gd name="T11" fmla="*/ 48 h 48"/>
                <a:gd name="T12" fmla="*/ 137 w 137"/>
                <a:gd name="T13" fmla="*/ 32 h 48"/>
                <a:gd name="T14" fmla="*/ 114 w 137"/>
                <a:gd name="T15" fmla="*/ 30 h 48"/>
                <a:gd name="T16" fmla="*/ 108 w 137"/>
                <a:gd name="T17" fmla="*/ 17 h 48"/>
                <a:gd name="T18" fmla="*/ 83 w 137"/>
                <a:gd name="T19" fmla="*/ 9 h 48"/>
                <a:gd name="T20" fmla="*/ 77 w 137"/>
                <a:gd name="T21" fmla="*/ 17 h 48"/>
                <a:gd name="T22" fmla="*/ 55 w 137"/>
                <a:gd name="T23" fmla="*/ 16 h 48"/>
                <a:gd name="T24" fmla="*/ 30 w 137"/>
                <a:gd name="T25" fmla="*/ 1 h 48"/>
                <a:gd name="T26" fmla="*/ 10 w 137"/>
                <a:gd name="T27" fmla="*/ 0 h 48"/>
                <a:gd name="T28" fmla="*/ 0 w 137"/>
                <a:gd name="T29"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8">
                  <a:moveTo>
                    <a:pt x="0" y="14"/>
                  </a:moveTo>
                  <a:lnTo>
                    <a:pt x="38" y="32"/>
                  </a:lnTo>
                  <a:lnTo>
                    <a:pt x="63" y="32"/>
                  </a:lnTo>
                  <a:lnTo>
                    <a:pt x="106" y="44"/>
                  </a:lnTo>
                  <a:lnTo>
                    <a:pt x="117" y="42"/>
                  </a:lnTo>
                  <a:lnTo>
                    <a:pt x="137" y="48"/>
                  </a:lnTo>
                  <a:lnTo>
                    <a:pt x="137" y="32"/>
                  </a:lnTo>
                  <a:lnTo>
                    <a:pt x="114" y="30"/>
                  </a:lnTo>
                  <a:lnTo>
                    <a:pt x="108" y="17"/>
                  </a:lnTo>
                  <a:lnTo>
                    <a:pt x="83" y="9"/>
                  </a:lnTo>
                  <a:lnTo>
                    <a:pt x="77" y="17"/>
                  </a:lnTo>
                  <a:lnTo>
                    <a:pt x="55" y="16"/>
                  </a:lnTo>
                  <a:lnTo>
                    <a:pt x="30" y="1"/>
                  </a:lnTo>
                  <a:lnTo>
                    <a:pt x="10" y="0"/>
                  </a:lnTo>
                  <a:lnTo>
                    <a:pt x="0" y="1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32" name="Freeform 7749"/>
            <p:cNvSpPr>
              <a:spLocks/>
            </p:cNvSpPr>
            <p:nvPr/>
          </p:nvSpPr>
          <p:spPr bwMode="gray">
            <a:xfrm>
              <a:off x="8648269" y="4344652"/>
              <a:ext cx="202952" cy="72981"/>
            </a:xfrm>
            <a:custGeom>
              <a:avLst/>
              <a:gdLst>
                <a:gd name="T0" fmla="*/ 0 w 137"/>
                <a:gd name="T1" fmla="*/ 14 h 48"/>
                <a:gd name="T2" fmla="*/ 38 w 137"/>
                <a:gd name="T3" fmla="*/ 32 h 48"/>
                <a:gd name="T4" fmla="*/ 63 w 137"/>
                <a:gd name="T5" fmla="*/ 32 h 48"/>
                <a:gd name="T6" fmla="*/ 106 w 137"/>
                <a:gd name="T7" fmla="*/ 44 h 48"/>
                <a:gd name="T8" fmla="*/ 117 w 137"/>
                <a:gd name="T9" fmla="*/ 42 h 48"/>
                <a:gd name="T10" fmla="*/ 137 w 137"/>
                <a:gd name="T11" fmla="*/ 48 h 48"/>
                <a:gd name="T12" fmla="*/ 137 w 137"/>
                <a:gd name="T13" fmla="*/ 32 h 48"/>
                <a:gd name="T14" fmla="*/ 114 w 137"/>
                <a:gd name="T15" fmla="*/ 30 h 48"/>
                <a:gd name="T16" fmla="*/ 108 w 137"/>
                <a:gd name="T17" fmla="*/ 17 h 48"/>
                <a:gd name="T18" fmla="*/ 83 w 137"/>
                <a:gd name="T19" fmla="*/ 9 h 48"/>
                <a:gd name="T20" fmla="*/ 77 w 137"/>
                <a:gd name="T21" fmla="*/ 17 h 48"/>
                <a:gd name="T22" fmla="*/ 55 w 137"/>
                <a:gd name="T23" fmla="*/ 16 h 48"/>
                <a:gd name="T24" fmla="*/ 30 w 137"/>
                <a:gd name="T25" fmla="*/ 1 h 48"/>
                <a:gd name="T26" fmla="*/ 10 w 137"/>
                <a:gd name="T27" fmla="*/ 0 h 48"/>
                <a:gd name="T28" fmla="*/ 0 w 137"/>
                <a:gd name="T29"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8">
                  <a:moveTo>
                    <a:pt x="0" y="14"/>
                  </a:moveTo>
                  <a:lnTo>
                    <a:pt x="38" y="32"/>
                  </a:lnTo>
                  <a:lnTo>
                    <a:pt x="63" y="32"/>
                  </a:lnTo>
                  <a:lnTo>
                    <a:pt x="106" y="44"/>
                  </a:lnTo>
                  <a:lnTo>
                    <a:pt x="117" y="42"/>
                  </a:lnTo>
                  <a:lnTo>
                    <a:pt x="137" y="48"/>
                  </a:lnTo>
                  <a:lnTo>
                    <a:pt x="137" y="32"/>
                  </a:lnTo>
                  <a:lnTo>
                    <a:pt x="114" y="30"/>
                  </a:lnTo>
                  <a:lnTo>
                    <a:pt x="108" y="17"/>
                  </a:lnTo>
                  <a:lnTo>
                    <a:pt x="83" y="9"/>
                  </a:lnTo>
                  <a:lnTo>
                    <a:pt x="77" y="17"/>
                  </a:lnTo>
                  <a:lnTo>
                    <a:pt x="55" y="16"/>
                  </a:lnTo>
                  <a:lnTo>
                    <a:pt x="30" y="1"/>
                  </a:lnTo>
                  <a:lnTo>
                    <a:pt x="10" y="0"/>
                  </a:lnTo>
                  <a:lnTo>
                    <a:pt x="0" y="1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33" name="Freeform 7750"/>
            <p:cNvSpPr>
              <a:spLocks/>
            </p:cNvSpPr>
            <p:nvPr/>
          </p:nvSpPr>
          <p:spPr bwMode="gray">
            <a:xfrm>
              <a:off x="8851220" y="4402428"/>
              <a:ext cx="28146" cy="16725"/>
            </a:xfrm>
            <a:custGeom>
              <a:avLst/>
              <a:gdLst>
                <a:gd name="T0" fmla="*/ 0 w 19"/>
                <a:gd name="T1" fmla="*/ 4 h 11"/>
                <a:gd name="T2" fmla="*/ 10 w 19"/>
                <a:gd name="T3" fmla="*/ 11 h 11"/>
                <a:gd name="T4" fmla="*/ 19 w 19"/>
                <a:gd name="T5" fmla="*/ 4 h 11"/>
                <a:gd name="T6" fmla="*/ 13 w 19"/>
                <a:gd name="T7" fmla="*/ 0 h 11"/>
                <a:gd name="T8" fmla="*/ 0 w 19"/>
                <a:gd name="T9" fmla="*/ 4 h 11"/>
              </a:gdLst>
              <a:ahLst/>
              <a:cxnLst>
                <a:cxn ang="0">
                  <a:pos x="T0" y="T1"/>
                </a:cxn>
                <a:cxn ang="0">
                  <a:pos x="T2" y="T3"/>
                </a:cxn>
                <a:cxn ang="0">
                  <a:pos x="T4" y="T5"/>
                </a:cxn>
                <a:cxn ang="0">
                  <a:pos x="T6" y="T7"/>
                </a:cxn>
                <a:cxn ang="0">
                  <a:pos x="T8" y="T9"/>
                </a:cxn>
              </a:cxnLst>
              <a:rect l="0" t="0" r="r" b="b"/>
              <a:pathLst>
                <a:path w="19" h="11">
                  <a:moveTo>
                    <a:pt x="0" y="4"/>
                  </a:moveTo>
                  <a:lnTo>
                    <a:pt x="10" y="11"/>
                  </a:lnTo>
                  <a:lnTo>
                    <a:pt x="19" y="4"/>
                  </a:lnTo>
                  <a:lnTo>
                    <a:pt x="13" y="0"/>
                  </a:lnTo>
                  <a:lnTo>
                    <a:pt x="0" y="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34" name="Freeform 7751"/>
            <p:cNvSpPr>
              <a:spLocks/>
            </p:cNvSpPr>
            <p:nvPr/>
          </p:nvSpPr>
          <p:spPr bwMode="gray">
            <a:xfrm>
              <a:off x="8851220" y="4402428"/>
              <a:ext cx="28146" cy="16725"/>
            </a:xfrm>
            <a:custGeom>
              <a:avLst/>
              <a:gdLst>
                <a:gd name="T0" fmla="*/ 0 w 19"/>
                <a:gd name="T1" fmla="*/ 4 h 11"/>
                <a:gd name="T2" fmla="*/ 10 w 19"/>
                <a:gd name="T3" fmla="*/ 11 h 11"/>
                <a:gd name="T4" fmla="*/ 19 w 19"/>
                <a:gd name="T5" fmla="*/ 4 h 11"/>
                <a:gd name="T6" fmla="*/ 13 w 19"/>
                <a:gd name="T7" fmla="*/ 0 h 11"/>
                <a:gd name="T8" fmla="*/ 0 w 19"/>
                <a:gd name="T9" fmla="*/ 4 h 11"/>
              </a:gdLst>
              <a:ahLst/>
              <a:cxnLst>
                <a:cxn ang="0">
                  <a:pos x="T0" y="T1"/>
                </a:cxn>
                <a:cxn ang="0">
                  <a:pos x="T2" y="T3"/>
                </a:cxn>
                <a:cxn ang="0">
                  <a:pos x="T4" y="T5"/>
                </a:cxn>
                <a:cxn ang="0">
                  <a:pos x="T6" y="T7"/>
                </a:cxn>
                <a:cxn ang="0">
                  <a:pos x="T8" y="T9"/>
                </a:cxn>
              </a:cxnLst>
              <a:rect l="0" t="0" r="r" b="b"/>
              <a:pathLst>
                <a:path w="19" h="11">
                  <a:moveTo>
                    <a:pt x="0" y="4"/>
                  </a:moveTo>
                  <a:lnTo>
                    <a:pt x="10" y="11"/>
                  </a:lnTo>
                  <a:lnTo>
                    <a:pt x="19" y="4"/>
                  </a:lnTo>
                  <a:lnTo>
                    <a:pt x="13" y="0"/>
                  </a:lnTo>
                  <a:lnTo>
                    <a:pt x="0" y="4"/>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35" name="Freeform 7752"/>
            <p:cNvSpPr>
              <a:spLocks/>
            </p:cNvSpPr>
            <p:nvPr/>
          </p:nvSpPr>
          <p:spPr bwMode="gray">
            <a:xfrm>
              <a:off x="8885292" y="4403948"/>
              <a:ext cx="177767" cy="28889"/>
            </a:xfrm>
            <a:custGeom>
              <a:avLst/>
              <a:gdLst>
                <a:gd name="T0" fmla="*/ 0 w 120"/>
                <a:gd name="T1" fmla="*/ 16 h 19"/>
                <a:gd name="T2" fmla="*/ 18 w 120"/>
                <a:gd name="T3" fmla="*/ 19 h 19"/>
                <a:gd name="T4" fmla="*/ 56 w 120"/>
                <a:gd name="T5" fmla="*/ 9 h 19"/>
                <a:gd name="T6" fmla="*/ 94 w 120"/>
                <a:gd name="T7" fmla="*/ 13 h 19"/>
                <a:gd name="T8" fmla="*/ 120 w 120"/>
                <a:gd name="T9" fmla="*/ 5 h 19"/>
                <a:gd name="T10" fmla="*/ 108 w 120"/>
                <a:gd name="T11" fmla="*/ 3 h 19"/>
                <a:gd name="T12" fmla="*/ 100 w 120"/>
                <a:gd name="T13" fmla="*/ 10 h 19"/>
                <a:gd name="T14" fmla="*/ 72 w 120"/>
                <a:gd name="T15" fmla="*/ 3 h 19"/>
                <a:gd name="T16" fmla="*/ 56 w 120"/>
                <a:gd name="T17" fmla="*/ 9 h 19"/>
                <a:gd name="T18" fmla="*/ 28 w 120"/>
                <a:gd name="T19" fmla="*/ 0 h 19"/>
                <a:gd name="T20" fmla="*/ 32 w 120"/>
                <a:gd name="T21" fmla="*/ 8 h 19"/>
                <a:gd name="T22" fmla="*/ 9 w 120"/>
                <a:gd name="T23" fmla="*/ 3 h 19"/>
                <a:gd name="T24" fmla="*/ 2 w 120"/>
                <a:gd name="T25" fmla="*/ 6 h 19"/>
                <a:gd name="T26" fmla="*/ 0 w 120"/>
                <a:gd name="T2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9">
                  <a:moveTo>
                    <a:pt x="0" y="16"/>
                  </a:moveTo>
                  <a:lnTo>
                    <a:pt x="18" y="19"/>
                  </a:lnTo>
                  <a:lnTo>
                    <a:pt x="56" y="9"/>
                  </a:lnTo>
                  <a:lnTo>
                    <a:pt x="94" y="13"/>
                  </a:lnTo>
                  <a:lnTo>
                    <a:pt x="120" y="5"/>
                  </a:lnTo>
                  <a:lnTo>
                    <a:pt x="108" y="3"/>
                  </a:lnTo>
                  <a:lnTo>
                    <a:pt x="100" y="10"/>
                  </a:lnTo>
                  <a:lnTo>
                    <a:pt x="72" y="3"/>
                  </a:lnTo>
                  <a:lnTo>
                    <a:pt x="56" y="9"/>
                  </a:lnTo>
                  <a:lnTo>
                    <a:pt x="28" y="0"/>
                  </a:lnTo>
                  <a:lnTo>
                    <a:pt x="32" y="8"/>
                  </a:lnTo>
                  <a:lnTo>
                    <a:pt x="9" y="3"/>
                  </a:lnTo>
                  <a:lnTo>
                    <a:pt x="2" y="6"/>
                  </a:lnTo>
                  <a:lnTo>
                    <a:pt x="0" y="1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36" name="Freeform 7753"/>
            <p:cNvSpPr>
              <a:spLocks/>
            </p:cNvSpPr>
            <p:nvPr/>
          </p:nvSpPr>
          <p:spPr bwMode="gray">
            <a:xfrm>
              <a:off x="8885292" y="4403948"/>
              <a:ext cx="177767" cy="28889"/>
            </a:xfrm>
            <a:custGeom>
              <a:avLst/>
              <a:gdLst>
                <a:gd name="T0" fmla="*/ 0 w 120"/>
                <a:gd name="T1" fmla="*/ 16 h 19"/>
                <a:gd name="T2" fmla="*/ 18 w 120"/>
                <a:gd name="T3" fmla="*/ 19 h 19"/>
                <a:gd name="T4" fmla="*/ 56 w 120"/>
                <a:gd name="T5" fmla="*/ 9 h 19"/>
                <a:gd name="T6" fmla="*/ 94 w 120"/>
                <a:gd name="T7" fmla="*/ 13 h 19"/>
                <a:gd name="T8" fmla="*/ 120 w 120"/>
                <a:gd name="T9" fmla="*/ 5 h 19"/>
                <a:gd name="T10" fmla="*/ 108 w 120"/>
                <a:gd name="T11" fmla="*/ 3 h 19"/>
                <a:gd name="T12" fmla="*/ 100 w 120"/>
                <a:gd name="T13" fmla="*/ 10 h 19"/>
                <a:gd name="T14" fmla="*/ 72 w 120"/>
                <a:gd name="T15" fmla="*/ 3 h 19"/>
                <a:gd name="T16" fmla="*/ 56 w 120"/>
                <a:gd name="T17" fmla="*/ 9 h 19"/>
                <a:gd name="T18" fmla="*/ 28 w 120"/>
                <a:gd name="T19" fmla="*/ 0 h 19"/>
                <a:gd name="T20" fmla="*/ 32 w 120"/>
                <a:gd name="T21" fmla="*/ 8 h 19"/>
                <a:gd name="T22" fmla="*/ 9 w 120"/>
                <a:gd name="T23" fmla="*/ 3 h 19"/>
                <a:gd name="T24" fmla="*/ 2 w 120"/>
                <a:gd name="T25" fmla="*/ 6 h 19"/>
                <a:gd name="T26" fmla="*/ 0 w 120"/>
                <a:gd name="T2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9">
                  <a:moveTo>
                    <a:pt x="0" y="16"/>
                  </a:moveTo>
                  <a:lnTo>
                    <a:pt x="18" y="19"/>
                  </a:lnTo>
                  <a:lnTo>
                    <a:pt x="56" y="9"/>
                  </a:lnTo>
                  <a:lnTo>
                    <a:pt x="94" y="13"/>
                  </a:lnTo>
                  <a:lnTo>
                    <a:pt x="120" y="5"/>
                  </a:lnTo>
                  <a:lnTo>
                    <a:pt x="108" y="3"/>
                  </a:lnTo>
                  <a:lnTo>
                    <a:pt x="100" y="10"/>
                  </a:lnTo>
                  <a:lnTo>
                    <a:pt x="72" y="3"/>
                  </a:lnTo>
                  <a:lnTo>
                    <a:pt x="56" y="9"/>
                  </a:lnTo>
                  <a:lnTo>
                    <a:pt x="28" y="0"/>
                  </a:lnTo>
                  <a:lnTo>
                    <a:pt x="32" y="8"/>
                  </a:lnTo>
                  <a:lnTo>
                    <a:pt x="9" y="3"/>
                  </a:lnTo>
                  <a:lnTo>
                    <a:pt x="2" y="6"/>
                  </a:lnTo>
                  <a:lnTo>
                    <a:pt x="0" y="1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37" name="Freeform 7754"/>
            <p:cNvSpPr>
              <a:spLocks/>
            </p:cNvSpPr>
            <p:nvPr/>
          </p:nvSpPr>
          <p:spPr bwMode="gray">
            <a:xfrm>
              <a:off x="9077875" y="4403948"/>
              <a:ext cx="22221" cy="9123"/>
            </a:xfrm>
            <a:custGeom>
              <a:avLst/>
              <a:gdLst>
                <a:gd name="T0" fmla="*/ 0 w 15"/>
                <a:gd name="T1" fmla="*/ 6 h 6"/>
                <a:gd name="T2" fmla="*/ 15 w 15"/>
                <a:gd name="T3" fmla="*/ 3 h 6"/>
                <a:gd name="T4" fmla="*/ 5 w 15"/>
                <a:gd name="T5" fmla="*/ 0 h 6"/>
                <a:gd name="T6" fmla="*/ 0 w 15"/>
                <a:gd name="T7" fmla="*/ 6 h 6"/>
              </a:gdLst>
              <a:ahLst/>
              <a:cxnLst>
                <a:cxn ang="0">
                  <a:pos x="T0" y="T1"/>
                </a:cxn>
                <a:cxn ang="0">
                  <a:pos x="T2" y="T3"/>
                </a:cxn>
                <a:cxn ang="0">
                  <a:pos x="T4" y="T5"/>
                </a:cxn>
                <a:cxn ang="0">
                  <a:pos x="T6" y="T7"/>
                </a:cxn>
              </a:cxnLst>
              <a:rect l="0" t="0" r="r" b="b"/>
              <a:pathLst>
                <a:path w="15" h="6">
                  <a:moveTo>
                    <a:pt x="0" y="6"/>
                  </a:moveTo>
                  <a:lnTo>
                    <a:pt x="15" y="3"/>
                  </a:lnTo>
                  <a:lnTo>
                    <a:pt x="5" y="0"/>
                  </a:lnTo>
                  <a:lnTo>
                    <a:pt x="0" y="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38" name="Freeform 7755"/>
            <p:cNvSpPr>
              <a:spLocks/>
            </p:cNvSpPr>
            <p:nvPr/>
          </p:nvSpPr>
          <p:spPr bwMode="gray">
            <a:xfrm>
              <a:off x="9077875" y="4403948"/>
              <a:ext cx="22221" cy="9123"/>
            </a:xfrm>
            <a:custGeom>
              <a:avLst/>
              <a:gdLst>
                <a:gd name="T0" fmla="*/ 0 w 15"/>
                <a:gd name="T1" fmla="*/ 6 h 6"/>
                <a:gd name="T2" fmla="*/ 15 w 15"/>
                <a:gd name="T3" fmla="*/ 3 h 6"/>
                <a:gd name="T4" fmla="*/ 5 w 15"/>
                <a:gd name="T5" fmla="*/ 0 h 6"/>
                <a:gd name="T6" fmla="*/ 0 w 15"/>
                <a:gd name="T7" fmla="*/ 6 h 6"/>
              </a:gdLst>
              <a:ahLst/>
              <a:cxnLst>
                <a:cxn ang="0">
                  <a:pos x="T0" y="T1"/>
                </a:cxn>
                <a:cxn ang="0">
                  <a:pos x="T2" y="T3"/>
                </a:cxn>
                <a:cxn ang="0">
                  <a:pos x="T4" y="T5"/>
                </a:cxn>
                <a:cxn ang="0">
                  <a:pos x="T6" y="T7"/>
                </a:cxn>
              </a:cxnLst>
              <a:rect l="0" t="0" r="r" b="b"/>
              <a:pathLst>
                <a:path w="15" h="6">
                  <a:moveTo>
                    <a:pt x="0" y="6"/>
                  </a:moveTo>
                  <a:lnTo>
                    <a:pt x="15" y="3"/>
                  </a:lnTo>
                  <a:lnTo>
                    <a:pt x="5" y="0"/>
                  </a:lnTo>
                  <a:lnTo>
                    <a:pt x="0" y="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39" name="Freeform 7756"/>
            <p:cNvSpPr>
              <a:spLocks/>
            </p:cNvSpPr>
            <p:nvPr/>
          </p:nvSpPr>
          <p:spPr bwMode="gray">
            <a:xfrm>
              <a:off x="9114909" y="4390264"/>
              <a:ext cx="17777" cy="9123"/>
            </a:xfrm>
            <a:custGeom>
              <a:avLst/>
              <a:gdLst>
                <a:gd name="T0" fmla="*/ 0 w 12"/>
                <a:gd name="T1" fmla="*/ 6 h 6"/>
                <a:gd name="T2" fmla="*/ 9 w 12"/>
                <a:gd name="T3" fmla="*/ 6 h 6"/>
                <a:gd name="T4" fmla="*/ 12 w 12"/>
                <a:gd name="T5" fmla="*/ 0 h 6"/>
                <a:gd name="T6" fmla="*/ 3 w 12"/>
                <a:gd name="T7" fmla="*/ 0 h 6"/>
                <a:gd name="T8" fmla="*/ 0 w 12"/>
                <a:gd name="T9" fmla="*/ 6 h 6"/>
              </a:gdLst>
              <a:ahLst/>
              <a:cxnLst>
                <a:cxn ang="0">
                  <a:pos x="T0" y="T1"/>
                </a:cxn>
                <a:cxn ang="0">
                  <a:pos x="T2" y="T3"/>
                </a:cxn>
                <a:cxn ang="0">
                  <a:pos x="T4" y="T5"/>
                </a:cxn>
                <a:cxn ang="0">
                  <a:pos x="T6" y="T7"/>
                </a:cxn>
                <a:cxn ang="0">
                  <a:pos x="T8" y="T9"/>
                </a:cxn>
              </a:cxnLst>
              <a:rect l="0" t="0" r="r" b="b"/>
              <a:pathLst>
                <a:path w="12" h="6">
                  <a:moveTo>
                    <a:pt x="0" y="6"/>
                  </a:moveTo>
                  <a:lnTo>
                    <a:pt x="9" y="6"/>
                  </a:lnTo>
                  <a:lnTo>
                    <a:pt x="12" y="0"/>
                  </a:lnTo>
                  <a:lnTo>
                    <a:pt x="3" y="0"/>
                  </a:lnTo>
                  <a:lnTo>
                    <a:pt x="0" y="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40" name="Freeform 7757"/>
            <p:cNvSpPr>
              <a:spLocks/>
            </p:cNvSpPr>
            <p:nvPr/>
          </p:nvSpPr>
          <p:spPr bwMode="gray">
            <a:xfrm>
              <a:off x="9114909" y="4390264"/>
              <a:ext cx="17777" cy="9123"/>
            </a:xfrm>
            <a:custGeom>
              <a:avLst/>
              <a:gdLst>
                <a:gd name="T0" fmla="*/ 0 w 12"/>
                <a:gd name="T1" fmla="*/ 6 h 6"/>
                <a:gd name="T2" fmla="*/ 9 w 12"/>
                <a:gd name="T3" fmla="*/ 6 h 6"/>
                <a:gd name="T4" fmla="*/ 12 w 12"/>
                <a:gd name="T5" fmla="*/ 0 h 6"/>
                <a:gd name="T6" fmla="*/ 3 w 12"/>
                <a:gd name="T7" fmla="*/ 0 h 6"/>
                <a:gd name="T8" fmla="*/ 0 w 12"/>
                <a:gd name="T9" fmla="*/ 6 h 6"/>
              </a:gdLst>
              <a:ahLst/>
              <a:cxnLst>
                <a:cxn ang="0">
                  <a:pos x="T0" y="T1"/>
                </a:cxn>
                <a:cxn ang="0">
                  <a:pos x="T2" y="T3"/>
                </a:cxn>
                <a:cxn ang="0">
                  <a:pos x="T4" y="T5"/>
                </a:cxn>
                <a:cxn ang="0">
                  <a:pos x="T6" y="T7"/>
                </a:cxn>
                <a:cxn ang="0">
                  <a:pos x="T8" y="T9"/>
                </a:cxn>
              </a:cxnLst>
              <a:rect l="0" t="0" r="r" b="b"/>
              <a:pathLst>
                <a:path w="12" h="6">
                  <a:moveTo>
                    <a:pt x="0" y="6"/>
                  </a:moveTo>
                  <a:lnTo>
                    <a:pt x="9" y="6"/>
                  </a:lnTo>
                  <a:lnTo>
                    <a:pt x="12" y="0"/>
                  </a:lnTo>
                  <a:lnTo>
                    <a:pt x="3" y="0"/>
                  </a:lnTo>
                  <a:lnTo>
                    <a:pt x="0" y="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41" name="Freeform 7758"/>
            <p:cNvSpPr>
              <a:spLocks/>
            </p:cNvSpPr>
            <p:nvPr/>
          </p:nvSpPr>
          <p:spPr bwMode="gray">
            <a:xfrm>
              <a:off x="8954918" y="4440440"/>
              <a:ext cx="41479" cy="24327"/>
            </a:xfrm>
            <a:custGeom>
              <a:avLst/>
              <a:gdLst>
                <a:gd name="T0" fmla="*/ 0 w 28"/>
                <a:gd name="T1" fmla="*/ 0 h 16"/>
                <a:gd name="T2" fmla="*/ 1 w 28"/>
                <a:gd name="T3" fmla="*/ 5 h 16"/>
                <a:gd name="T4" fmla="*/ 20 w 28"/>
                <a:gd name="T5" fmla="*/ 16 h 16"/>
                <a:gd name="T6" fmla="*/ 28 w 28"/>
                <a:gd name="T7" fmla="*/ 11 h 16"/>
                <a:gd name="T8" fmla="*/ 15 w 28"/>
                <a:gd name="T9" fmla="*/ 0 h 16"/>
                <a:gd name="T10" fmla="*/ 0 w 28"/>
                <a:gd name="T11" fmla="*/ 0 h 16"/>
              </a:gdLst>
              <a:ahLst/>
              <a:cxnLst>
                <a:cxn ang="0">
                  <a:pos x="T0" y="T1"/>
                </a:cxn>
                <a:cxn ang="0">
                  <a:pos x="T2" y="T3"/>
                </a:cxn>
                <a:cxn ang="0">
                  <a:pos x="T4" y="T5"/>
                </a:cxn>
                <a:cxn ang="0">
                  <a:pos x="T6" y="T7"/>
                </a:cxn>
                <a:cxn ang="0">
                  <a:pos x="T8" y="T9"/>
                </a:cxn>
                <a:cxn ang="0">
                  <a:pos x="T10" y="T11"/>
                </a:cxn>
              </a:cxnLst>
              <a:rect l="0" t="0" r="r" b="b"/>
              <a:pathLst>
                <a:path w="28" h="16">
                  <a:moveTo>
                    <a:pt x="0" y="0"/>
                  </a:moveTo>
                  <a:lnTo>
                    <a:pt x="1" y="5"/>
                  </a:lnTo>
                  <a:lnTo>
                    <a:pt x="20" y="16"/>
                  </a:lnTo>
                  <a:lnTo>
                    <a:pt x="28" y="11"/>
                  </a:lnTo>
                  <a:lnTo>
                    <a:pt x="15" y="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42" name="Freeform 7759"/>
            <p:cNvSpPr>
              <a:spLocks/>
            </p:cNvSpPr>
            <p:nvPr/>
          </p:nvSpPr>
          <p:spPr bwMode="gray">
            <a:xfrm>
              <a:off x="8954918" y="4440440"/>
              <a:ext cx="41479" cy="24327"/>
            </a:xfrm>
            <a:custGeom>
              <a:avLst/>
              <a:gdLst>
                <a:gd name="T0" fmla="*/ 0 w 28"/>
                <a:gd name="T1" fmla="*/ 0 h 16"/>
                <a:gd name="T2" fmla="*/ 1 w 28"/>
                <a:gd name="T3" fmla="*/ 5 h 16"/>
                <a:gd name="T4" fmla="*/ 20 w 28"/>
                <a:gd name="T5" fmla="*/ 16 h 16"/>
                <a:gd name="T6" fmla="*/ 28 w 28"/>
                <a:gd name="T7" fmla="*/ 11 h 16"/>
                <a:gd name="T8" fmla="*/ 15 w 28"/>
                <a:gd name="T9" fmla="*/ 0 h 16"/>
                <a:gd name="T10" fmla="*/ 0 w 28"/>
                <a:gd name="T11" fmla="*/ 0 h 16"/>
              </a:gdLst>
              <a:ahLst/>
              <a:cxnLst>
                <a:cxn ang="0">
                  <a:pos x="T0" y="T1"/>
                </a:cxn>
                <a:cxn ang="0">
                  <a:pos x="T2" y="T3"/>
                </a:cxn>
                <a:cxn ang="0">
                  <a:pos x="T4" y="T5"/>
                </a:cxn>
                <a:cxn ang="0">
                  <a:pos x="T6" y="T7"/>
                </a:cxn>
                <a:cxn ang="0">
                  <a:pos x="T8" y="T9"/>
                </a:cxn>
                <a:cxn ang="0">
                  <a:pos x="T10" y="T11"/>
                </a:cxn>
              </a:cxnLst>
              <a:rect l="0" t="0" r="r" b="b"/>
              <a:pathLst>
                <a:path w="28" h="16">
                  <a:moveTo>
                    <a:pt x="0" y="0"/>
                  </a:moveTo>
                  <a:lnTo>
                    <a:pt x="1" y="5"/>
                  </a:lnTo>
                  <a:lnTo>
                    <a:pt x="20" y="16"/>
                  </a:lnTo>
                  <a:lnTo>
                    <a:pt x="28" y="11"/>
                  </a:lnTo>
                  <a:lnTo>
                    <a:pt x="15" y="0"/>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43" name="Freeform 7760"/>
            <p:cNvSpPr>
              <a:spLocks/>
            </p:cNvSpPr>
            <p:nvPr/>
          </p:nvSpPr>
          <p:spPr bwMode="gray">
            <a:xfrm>
              <a:off x="9236383" y="4379620"/>
              <a:ext cx="11851" cy="19765"/>
            </a:xfrm>
            <a:custGeom>
              <a:avLst/>
              <a:gdLst>
                <a:gd name="T0" fmla="*/ 0 w 8"/>
                <a:gd name="T1" fmla="*/ 13 h 13"/>
                <a:gd name="T2" fmla="*/ 7 w 8"/>
                <a:gd name="T3" fmla="*/ 7 h 13"/>
                <a:gd name="T4" fmla="*/ 8 w 8"/>
                <a:gd name="T5" fmla="*/ 0 h 13"/>
                <a:gd name="T6" fmla="*/ 0 w 8"/>
                <a:gd name="T7" fmla="*/ 13 h 13"/>
              </a:gdLst>
              <a:ahLst/>
              <a:cxnLst>
                <a:cxn ang="0">
                  <a:pos x="T0" y="T1"/>
                </a:cxn>
                <a:cxn ang="0">
                  <a:pos x="T2" y="T3"/>
                </a:cxn>
                <a:cxn ang="0">
                  <a:pos x="T4" y="T5"/>
                </a:cxn>
                <a:cxn ang="0">
                  <a:pos x="T6" y="T7"/>
                </a:cxn>
              </a:cxnLst>
              <a:rect l="0" t="0" r="r" b="b"/>
              <a:pathLst>
                <a:path w="8" h="13">
                  <a:moveTo>
                    <a:pt x="0" y="13"/>
                  </a:moveTo>
                  <a:lnTo>
                    <a:pt x="7" y="7"/>
                  </a:lnTo>
                  <a:lnTo>
                    <a:pt x="8" y="0"/>
                  </a:lnTo>
                  <a:lnTo>
                    <a:pt x="0" y="1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44" name="Freeform 7761"/>
            <p:cNvSpPr>
              <a:spLocks/>
            </p:cNvSpPr>
            <p:nvPr/>
          </p:nvSpPr>
          <p:spPr bwMode="gray">
            <a:xfrm>
              <a:off x="9236383" y="4379620"/>
              <a:ext cx="11851" cy="19765"/>
            </a:xfrm>
            <a:custGeom>
              <a:avLst/>
              <a:gdLst>
                <a:gd name="T0" fmla="*/ 0 w 8"/>
                <a:gd name="T1" fmla="*/ 13 h 13"/>
                <a:gd name="T2" fmla="*/ 7 w 8"/>
                <a:gd name="T3" fmla="*/ 7 h 13"/>
                <a:gd name="T4" fmla="*/ 8 w 8"/>
                <a:gd name="T5" fmla="*/ 0 h 13"/>
                <a:gd name="T6" fmla="*/ 0 w 8"/>
                <a:gd name="T7" fmla="*/ 13 h 13"/>
              </a:gdLst>
              <a:ahLst/>
              <a:cxnLst>
                <a:cxn ang="0">
                  <a:pos x="T0" y="T1"/>
                </a:cxn>
                <a:cxn ang="0">
                  <a:pos x="T2" y="T3"/>
                </a:cxn>
                <a:cxn ang="0">
                  <a:pos x="T4" y="T5"/>
                </a:cxn>
                <a:cxn ang="0">
                  <a:pos x="T6" y="T7"/>
                </a:cxn>
              </a:cxnLst>
              <a:rect l="0" t="0" r="r" b="b"/>
              <a:pathLst>
                <a:path w="8" h="13">
                  <a:moveTo>
                    <a:pt x="0" y="13"/>
                  </a:moveTo>
                  <a:lnTo>
                    <a:pt x="7" y="7"/>
                  </a:lnTo>
                  <a:lnTo>
                    <a:pt x="8" y="0"/>
                  </a:lnTo>
                  <a:lnTo>
                    <a:pt x="0" y="1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45" name="Freeform 7762"/>
            <p:cNvSpPr>
              <a:spLocks/>
            </p:cNvSpPr>
            <p:nvPr/>
          </p:nvSpPr>
          <p:spPr bwMode="gray">
            <a:xfrm>
              <a:off x="9307491" y="4334008"/>
              <a:ext cx="13333" cy="39532"/>
            </a:xfrm>
            <a:custGeom>
              <a:avLst/>
              <a:gdLst>
                <a:gd name="T0" fmla="*/ 0 w 9"/>
                <a:gd name="T1" fmla="*/ 26 h 26"/>
                <a:gd name="T2" fmla="*/ 9 w 9"/>
                <a:gd name="T3" fmla="*/ 8 h 26"/>
                <a:gd name="T4" fmla="*/ 7 w 9"/>
                <a:gd name="T5" fmla="*/ 0 h 26"/>
                <a:gd name="T6" fmla="*/ 0 w 9"/>
                <a:gd name="T7" fmla="*/ 26 h 26"/>
              </a:gdLst>
              <a:ahLst/>
              <a:cxnLst>
                <a:cxn ang="0">
                  <a:pos x="T0" y="T1"/>
                </a:cxn>
                <a:cxn ang="0">
                  <a:pos x="T2" y="T3"/>
                </a:cxn>
                <a:cxn ang="0">
                  <a:pos x="T4" y="T5"/>
                </a:cxn>
                <a:cxn ang="0">
                  <a:pos x="T6" y="T7"/>
                </a:cxn>
              </a:cxnLst>
              <a:rect l="0" t="0" r="r" b="b"/>
              <a:pathLst>
                <a:path w="9" h="26">
                  <a:moveTo>
                    <a:pt x="0" y="26"/>
                  </a:moveTo>
                  <a:lnTo>
                    <a:pt x="9" y="8"/>
                  </a:lnTo>
                  <a:lnTo>
                    <a:pt x="7" y="0"/>
                  </a:lnTo>
                  <a:lnTo>
                    <a:pt x="0" y="2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46" name="Freeform 7763"/>
            <p:cNvSpPr>
              <a:spLocks/>
            </p:cNvSpPr>
            <p:nvPr/>
          </p:nvSpPr>
          <p:spPr bwMode="gray">
            <a:xfrm>
              <a:off x="9307491" y="4334008"/>
              <a:ext cx="13333" cy="39532"/>
            </a:xfrm>
            <a:custGeom>
              <a:avLst/>
              <a:gdLst>
                <a:gd name="T0" fmla="*/ 0 w 9"/>
                <a:gd name="T1" fmla="*/ 26 h 26"/>
                <a:gd name="T2" fmla="*/ 9 w 9"/>
                <a:gd name="T3" fmla="*/ 8 h 26"/>
                <a:gd name="T4" fmla="*/ 7 w 9"/>
                <a:gd name="T5" fmla="*/ 0 h 26"/>
                <a:gd name="T6" fmla="*/ 0 w 9"/>
                <a:gd name="T7" fmla="*/ 26 h 26"/>
              </a:gdLst>
              <a:ahLst/>
              <a:cxnLst>
                <a:cxn ang="0">
                  <a:pos x="T0" y="T1"/>
                </a:cxn>
                <a:cxn ang="0">
                  <a:pos x="T2" y="T3"/>
                </a:cxn>
                <a:cxn ang="0">
                  <a:pos x="T4" y="T5"/>
                </a:cxn>
                <a:cxn ang="0">
                  <a:pos x="T6" y="T7"/>
                </a:cxn>
              </a:cxnLst>
              <a:rect l="0" t="0" r="r" b="b"/>
              <a:pathLst>
                <a:path w="9" h="26">
                  <a:moveTo>
                    <a:pt x="0" y="26"/>
                  </a:moveTo>
                  <a:lnTo>
                    <a:pt x="9" y="8"/>
                  </a:lnTo>
                  <a:lnTo>
                    <a:pt x="7" y="0"/>
                  </a:lnTo>
                  <a:lnTo>
                    <a:pt x="0" y="2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47" name="Freeform 7764"/>
            <p:cNvSpPr>
              <a:spLocks/>
            </p:cNvSpPr>
            <p:nvPr/>
          </p:nvSpPr>
          <p:spPr bwMode="gray">
            <a:xfrm>
              <a:off x="8645307" y="4229097"/>
              <a:ext cx="35553" cy="39532"/>
            </a:xfrm>
            <a:custGeom>
              <a:avLst/>
              <a:gdLst>
                <a:gd name="T0" fmla="*/ 0 w 24"/>
                <a:gd name="T1" fmla="*/ 7 h 26"/>
                <a:gd name="T2" fmla="*/ 8 w 24"/>
                <a:gd name="T3" fmla="*/ 9 h 26"/>
                <a:gd name="T4" fmla="*/ 11 w 24"/>
                <a:gd name="T5" fmla="*/ 20 h 26"/>
                <a:gd name="T6" fmla="*/ 22 w 24"/>
                <a:gd name="T7" fmla="*/ 26 h 26"/>
                <a:gd name="T8" fmla="*/ 24 w 24"/>
                <a:gd name="T9" fmla="*/ 17 h 26"/>
                <a:gd name="T10" fmla="*/ 19 w 24"/>
                <a:gd name="T11" fmla="*/ 16 h 26"/>
                <a:gd name="T12" fmla="*/ 12 w 24"/>
                <a:gd name="T13" fmla="*/ 0 h 26"/>
                <a:gd name="T14" fmla="*/ 0 w 24"/>
                <a:gd name="T15" fmla="*/ 7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6">
                  <a:moveTo>
                    <a:pt x="0" y="7"/>
                  </a:moveTo>
                  <a:lnTo>
                    <a:pt x="8" y="9"/>
                  </a:lnTo>
                  <a:lnTo>
                    <a:pt x="11" y="20"/>
                  </a:lnTo>
                  <a:lnTo>
                    <a:pt x="22" y="26"/>
                  </a:lnTo>
                  <a:lnTo>
                    <a:pt x="24" y="17"/>
                  </a:lnTo>
                  <a:lnTo>
                    <a:pt x="19" y="16"/>
                  </a:lnTo>
                  <a:lnTo>
                    <a:pt x="12" y="0"/>
                  </a:lnTo>
                  <a:lnTo>
                    <a:pt x="0" y="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48" name="Freeform 7765"/>
            <p:cNvSpPr>
              <a:spLocks/>
            </p:cNvSpPr>
            <p:nvPr/>
          </p:nvSpPr>
          <p:spPr bwMode="gray">
            <a:xfrm>
              <a:off x="8645307" y="4229097"/>
              <a:ext cx="35553" cy="39532"/>
            </a:xfrm>
            <a:custGeom>
              <a:avLst/>
              <a:gdLst>
                <a:gd name="T0" fmla="*/ 0 w 24"/>
                <a:gd name="T1" fmla="*/ 7 h 26"/>
                <a:gd name="T2" fmla="*/ 8 w 24"/>
                <a:gd name="T3" fmla="*/ 9 h 26"/>
                <a:gd name="T4" fmla="*/ 11 w 24"/>
                <a:gd name="T5" fmla="*/ 20 h 26"/>
                <a:gd name="T6" fmla="*/ 22 w 24"/>
                <a:gd name="T7" fmla="*/ 26 h 26"/>
                <a:gd name="T8" fmla="*/ 24 w 24"/>
                <a:gd name="T9" fmla="*/ 17 h 26"/>
                <a:gd name="T10" fmla="*/ 19 w 24"/>
                <a:gd name="T11" fmla="*/ 16 h 26"/>
                <a:gd name="T12" fmla="*/ 12 w 24"/>
                <a:gd name="T13" fmla="*/ 0 h 26"/>
                <a:gd name="T14" fmla="*/ 0 w 24"/>
                <a:gd name="T15" fmla="*/ 7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6">
                  <a:moveTo>
                    <a:pt x="0" y="7"/>
                  </a:moveTo>
                  <a:lnTo>
                    <a:pt x="8" y="9"/>
                  </a:lnTo>
                  <a:lnTo>
                    <a:pt x="11" y="20"/>
                  </a:lnTo>
                  <a:lnTo>
                    <a:pt x="22" y="26"/>
                  </a:lnTo>
                  <a:lnTo>
                    <a:pt x="24" y="17"/>
                  </a:lnTo>
                  <a:lnTo>
                    <a:pt x="19" y="16"/>
                  </a:lnTo>
                  <a:lnTo>
                    <a:pt x="12" y="0"/>
                  </a:lnTo>
                  <a:lnTo>
                    <a:pt x="0" y="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49" name="Freeform 7766"/>
            <p:cNvSpPr>
              <a:spLocks/>
            </p:cNvSpPr>
            <p:nvPr/>
          </p:nvSpPr>
          <p:spPr bwMode="gray">
            <a:xfrm>
              <a:off x="8701599" y="4254945"/>
              <a:ext cx="14814" cy="18245"/>
            </a:xfrm>
            <a:custGeom>
              <a:avLst/>
              <a:gdLst>
                <a:gd name="T0" fmla="*/ 0 w 10"/>
                <a:gd name="T1" fmla="*/ 11 h 12"/>
                <a:gd name="T2" fmla="*/ 6 w 10"/>
                <a:gd name="T3" fmla="*/ 12 h 12"/>
                <a:gd name="T4" fmla="*/ 10 w 10"/>
                <a:gd name="T5" fmla="*/ 3 h 12"/>
                <a:gd name="T6" fmla="*/ 2 w 10"/>
                <a:gd name="T7" fmla="*/ 0 h 12"/>
                <a:gd name="T8" fmla="*/ 0 w 10"/>
                <a:gd name="T9" fmla="*/ 11 h 12"/>
              </a:gdLst>
              <a:ahLst/>
              <a:cxnLst>
                <a:cxn ang="0">
                  <a:pos x="T0" y="T1"/>
                </a:cxn>
                <a:cxn ang="0">
                  <a:pos x="T2" y="T3"/>
                </a:cxn>
                <a:cxn ang="0">
                  <a:pos x="T4" y="T5"/>
                </a:cxn>
                <a:cxn ang="0">
                  <a:pos x="T6" y="T7"/>
                </a:cxn>
                <a:cxn ang="0">
                  <a:pos x="T8" y="T9"/>
                </a:cxn>
              </a:cxnLst>
              <a:rect l="0" t="0" r="r" b="b"/>
              <a:pathLst>
                <a:path w="10" h="12">
                  <a:moveTo>
                    <a:pt x="0" y="11"/>
                  </a:moveTo>
                  <a:lnTo>
                    <a:pt x="6" y="12"/>
                  </a:lnTo>
                  <a:lnTo>
                    <a:pt x="10" y="3"/>
                  </a:lnTo>
                  <a:lnTo>
                    <a:pt x="2" y="0"/>
                  </a:lnTo>
                  <a:lnTo>
                    <a:pt x="0" y="1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50" name="Freeform 7767"/>
            <p:cNvSpPr>
              <a:spLocks/>
            </p:cNvSpPr>
            <p:nvPr/>
          </p:nvSpPr>
          <p:spPr bwMode="gray">
            <a:xfrm>
              <a:off x="8701599" y="4254945"/>
              <a:ext cx="14814" cy="18245"/>
            </a:xfrm>
            <a:custGeom>
              <a:avLst/>
              <a:gdLst>
                <a:gd name="T0" fmla="*/ 0 w 10"/>
                <a:gd name="T1" fmla="*/ 11 h 12"/>
                <a:gd name="T2" fmla="*/ 6 w 10"/>
                <a:gd name="T3" fmla="*/ 12 h 12"/>
                <a:gd name="T4" fmla="*/ 10 w 10"/>
                <a:gd name="T5" fmla="*/ 3 h 12"/>
                <a:gd name="T6" fmla="*/ 2 w 10"/>
                <a:gd name="T7" fmla="*/ 0 h 12"/>
                <a:gd name="T8" fmla="*/ 0 w 10"/>
                <a:gd name="T9" fmla="*/ 11 h 12"/>
              </a:gdLst>
              <a:ahLst/>
              <a:cxnLst>
                <a:cxn ang="0">
                  <a:pos x="T0" y="T1"/>
                </a:cxn>
                <a:cxn ang="0">
                  <a:pos x="T2" y="T3"/>
                </a:cxn>
                <a:cxn ang="0">
                  <a:pos x="T4" y="T5"/>
                </a:cxn>
                <a:cxn ang="0">
                  <a:pos x="T6" y="T7"/>
                </a:cxn>
                <a:cxn ang="0">
                  <a:pos x="T8" y="T9"/>
                </a:cxn>
              </a:cxnLst>
              <a:rect l="0" t="0" r="r" b="b"/>
              <a:pathLst>
                <a:path w="10" h="12">
                  <a:moveTo>
                    <a:pt x="0" y="11"/>
                  </a:moveTo>
                  <a:lnTo>
                    <a:pt x="6" y="12"/>
                  </a:lnTo>
                  <a:lnTo>
                    <a:pt x="10" y="3"/>
                  </a:lnTo>
                  <a:lnTo>
                    <a:pt x="2" y="0"/>
                  </a:lnTo>
                  <a:lnTo>
                    <a:pt x="0" y="1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51" name="Freeform 7768"/>
            <p:cNvSpPr>
              <a:spLocks/>
            </p:cNvSpPr>
            <p:nvPr/>
          </p:nvSpPr>
          <p:spPr bwMode="gray">
            <a:xfrm>
              <a:off x="8821593" y="4375061"/>
              <a:ext cx="23702" cy="1520"/>
            </a:xfrm>
            <a:custGeom>
              <a:avLst/>
              <a:gdLst>
                <a:gd name="T0" fmla="*/ 0 w 16"/>
                <a:gd name="T1" fmla="*/ 16 w 16"/>
                <a:gd name="T2" fmla="*/ 0 w 16"/>
              </a:gdLst>
              <a:ahLst/>
              <a:cxnLst>
                <a:cxn ang="0">
                  <a:pos x="T0" y="0"/>
                </a:cxn>
                <a:cxn ang="0">
                  <a:pos x="T1" y="0"/>
                </a:cxn>
                <a:cxn ang="0">
                  <a:pos x="T2" y="0"/>
                </a:cxn>
              </a:cxnLst>
              <a:rect l="0" t="0" r="r" b="b"/>
              <a:pathLst>
                <a:path w="16">
                  <a:moveTo>
                    <a:pt x="0" y="0"/>
                  </a:moveTo>
                  <a:lnTo>
                    <a:pt x="16" y="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52" name="Line 7769"/>
            <p:cNvSpPr>
              <a:spLocks noChangeShapeType="1"/>
            </p:cNvSpPr>
            <p:nvPr/>
          </p:nvSpPr>
          <p:spPr bwMode="gray">
            <a:xfrm>
              <a:off x="8821593" y="4375061"/>
              <a:ext cx="23702" cy="1520"/>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53" name="Freeform 7770"/>
            <p:cNvSpPr>
              <a:spLocks/>
            </p:cNvSpPr>
            <p:nvPr/>
          </p:nvSpPr>
          <p:spPr bwMode="gray">
            <a:xfrm>
              <a:off x="8959362" y="4142432"/>
              <a:ext cx="149620" cy="197657"/>
            </a:xfrm>
            <a:custGeom>
              <a:avLst/>
              <a:gdLst>
                <a:gd name="T0" fmla="*/ 0 w 101"/>
                <a:gd name="T1" fmla="*/ 80 h 130"/>
                <a:gd name="T2" fmla="*/ 1 w 101"/>
                <a:gd name="T3" fmla="*/ 92 h 130"/>
                <a:gd name="T4" fmla="*/ 10 w 101"/>
                <a:gd name="T5" fmla="*/ 92 h 130"/>
                <a:gd name="T6" fmla="*/ 12 w 101"/>
                <a:gd name="T7" fmla="*/ 101 h 130"/>
                <a:gd name="T8" fmla="*/ 9 w 101"/>
                <a:gd name="T9" fmla="*/ 128 h 130"/>
                <a:gd name="T10" fmla="*/ 22 w 101"/>
                <a:gd name="T11" fmla="*/ 127 h 130"/>
                <a:gd name="T12" fmla="*/ 22 w 101"/>
                <a:gd name="T13" fmla="*/ 83 h 130"/>
                <a:gd name="T14" fmla="*/ 29 w 101"/>
                <a:gd name="T15" fmla="*/ 77 h 130"/>
                <a:gd name="T16" fmla="*/ 35 w 101"/>
                <a:gd name="T17" fmla="*/ 77 h 130"/>
                <a:gd name="T18" fmla="*/ 32 w 101"/>
                <a:gd name="T19" fmla="*/ 92 h 130"/>
                <a:gd name="T20" fmla="*/ 42 w 101"/>
                <a:gd name="T21" fmla="*/ 102 h 130"/>
                <a:gd name="T22" fmla="*/ 42 w 101"/>
                <a:gd name="T23" fmla="*/ 112 h 130"/>
                <a:gd name="T24" fmla="*/ 48 w 101"/>
                <a:gd name="T25" fmla="*/ 115 h 130"/>
                <a:gd name="T26" fmla="*/ 52 w 101"/>
                <a:gd name="T27" fmla="*/ 111 h 130"/>
                <a:gd name="T28" fmla="*/ 52 w 101"/>
                <a:gd name="T29" fmla="*/ 124 h 130"/>
                <a:gd name="T30" fmla="*/ 57 w 101"/>
                <a:gd name="T31" fmla="*/ 130 h 130"/>
                <a:gd name="T32" fmla="*/ 66 w 101"/>
                <a:gd name="T33" fmla="*/ 124 h 130"/>
                <a:gd name="T34" fmla="*/ 66 w 101"/>
                <a:gd name="T35" fmla="*/ 114 h 130"/>
                <a:gd name="T36" fmla="*/ 50 w 101"/>
                <a:gd name="T37" fmla="*/ 92 h 130"/>
                <a:gd name="T38" fmla="*/ 57 w 101"/>
                <a:gd name="T39" fmla="*/ 86 h 130"/>
                <a:gd name="T40" fmla="*/ 42 w 101"/>
                <a:gd name="T41" fmla="*/ 64 h 130"/>
                <a:gd name="T42" fmla="*/ 64 w 101"/>
                <a:gd name="T43" fmla="*/ 45 h 130"/>
                <a:gd name="T44" fmla="*/ 73 w 101"/>
                <a:gd name="T45" fmla="*/ 45 h 130"/>
                <a:gd name="T46" fmla="*/ 69 w 101"/>
                <a:gd name="T47" fmla="*/ 41 h 130"/>
                <a:gd name="T48" fmla="*/ 29 w 101"/>
                <a:gd name="T49" fmla="*/ 54 h 130"/>
                <a:gd name="T50" fmla="*/ 28 w 101"/>
                <a:gd name="T51" fmla="*/ 45 h 130"/>
                <a:gd name="T52" fmla="*/ 20 w 101"/>
                <a:gd name="T53" fmla="*/ 42 h 130"/>
                <a:gd name="T54" fmla="*/ 20 w 101"/>
                <a:gd name="T55" fmla="*/ 32 h 130"/>
                <a:gd name="T56" fmla="*/ 29 w 101"/>
                <a:gd name="T57" fmla="*/ 22 h 130"/>
                <a:gd name="T58" fmla="*/ 73 w 101"/>
                <a:gd name="T59" fmla="*/ 25 h 130"/>
                <a:gd name="T60" fmla="*/ 90 w 101"/>
                <a:gd name="T61" fmla="*/ 20 h 130"/>
                <a:gd name="T62" fmla="*/ 101 w 101"/>
                <a:gd name="T63" fmla="*/ 6 h 130"/>
                <a:gd name="T64" fmla="*/ 98 w 101"/>
                <a:gd name="T65" fmla="*/ 0 h 130"/>
                <a:gd name="T66" fmla="*/ 80 w 101"/>
                <a:gd name="T67" fmla="*/ 15 h 130"/>
                <a:gd name="T68" fmla="*/ 64 w 101"/>
                <a:gd name="T69" fmla="*/ 16 h 130"/>
                <a:gd name="T70" fmla="*/ 32 w 101"/>
                <a:gd name="T71" fmla="*/ 9 h 130"/>
                <a:gd name="T72" fmla="*/ 29 w 101"/>
                <a:gd name="T73" fmla="*/ 18 h 130"/>
                <a:gd name="T74" fmla="*/ 19 w 101"/>
                <a:gd name="T75" fmla="*/ 18 h 130"/>
                <a:gd name="T76" fmla="*/ 16 w 101"/>
                <a:gd name="T77" fmla="*/ 41 h 130"/>
                <a:gd name="T78" fmla="*/ 0 w 101"/>
                <a:gd name="T79" fmla="*/ 8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 h="130">
                  <a:moveTo>
                    <a:pt x="0" y="80"/>
                  </a:moveTo>
                  <a:lnTo>
                    <a:pt x="1" y="92"/>
                  </a:lnTo>
                  <a:lnTo>
                    <a:pt x="10" y="92"/>
                  </a:lnTo>
                  <a:lnTo>
                    <a:pt x="12" y="101"/>
                  </a:lnTo>
                  <a:lnTo>
                    <a:pt x="9" y="128"/>
                  </a:lnTo>
                  <a:lnTo>
                    <a:pt x="22" y="127"/>
                  </a:lnTo>
                  <a:lnTo>
                    <a:pt x="22" y="83"/>
                  </a:lnTo>
                  <a:lnTo>
                    <a:pt x="29" y="77"/>
                  </a:lnTo>
                  <a:lnTo>
                    <a:pt x="35" y="77"/>
                  </a:lnTo>
                  <a:lnTo>
                    <a:pt x="32" y="92"/>
                  </a:lnTo>
                  <a:lnTo>
                    <a:pt x="42" y="102"/>
                  </a:lnTo>
                  <a:lnTo>
                    <a:pt x="42" y="112"/>
                  </a:lnTo>
                  <a:lnTo>
                    <a:pt x="48" y="115"/>
                  </a:lnTo>
                  <a:lnTo>
                    <a:pt x="52" y="111"/>
                  </a:lnTo>
                  <a:lnTo>
                    <a:pt x="52" y="124"/>
                  </a:lnTo>
                  <a:lnTo>
                    <a:pt x="57" y="130"/>
                  </a:lnTo>
                  <a:lnTo>
                    <a:pt x="66" y="124"/>
                  </a:lnTo>
                  <a:lnTo>
                    <a:pt x="66" y="114"/>
                  </a:lnTo>
                  <a:lnTo>
                    <a:pt x="50" y="92"/>
                  </a:lnTo>
                  <a:lnTo>
                    <a:pt x="57" y="86"/>
                  </a:lnTo>
                  <a:lnTo>
                    <a:pt x="42" y="64"/>
                  </a:lnTo>
                  <a:lnTo>
                    <a:pt x="64" y="45"/>
                  </a:lnTo>
                  <a:lnTo>
                    <a:pt x="73" y="45"/>
                  </a:lnTo>
                  <a:lnTo>
                    <a:pt x="69" y="41"/>
                  </a:lnTo>
                  <a:lnTo>
                    <a:pt x="29" y="54"/>
                  </a:lnTo>
                  <a:lnTo>
                    <a:pt x="28" y="45"/>
                  </a:lnTo>
                  <a:lnTo>
                    <a:pt x="20" y="42"/>
                  </a:lnTo>
                  <a:lnTo>
                    <a:pt x="20" y="32"/>
                  </a:lnTo>
                  <a:lnTo>
                    <a:pt x="29" y="22"/>
                  </a:lnTo>
                  <a:lnTo>
                    <a:pt x="73" y="25"/>
                  </a:lnTo>
                  <a:lnTo>
                    <a:pt x="90" y="20"/>
                  </a:lnTo>
                  <a:lnTo>
                    <a:pt x="101" y="6"/>
                  </a:lnTo>
                  <a:lnTo>
                    <a:pt x="98" y="0"/>
                  </a:lnTo>
                  <a:lnTo>
                    <a:pt x="80" y="15"/>
                  </a:lnTo>
                  <a:lnTo>
                    <a:pt x="64" y="16"/>
                  </a:lnTo>
                  <a:lnTo>
                    <a:pt x="32" y="9"/>
                  </a:lnTo>
                  <a:lnTo>
                    <a:pt x="29" y="18"/>
                  </a:lnTo>
                  <a:lnTo>
                    <a:pt x="19" y="18"/>
                  </a:lnTo>
                  <a:lnTo>
                    <a:pt x="16" y="41"/>
                  </a:lnTo>
                  <a:lnTo>
                    <a:pt x="0" y="8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54" name="Freeform 7771"/>
            <p:cNvSpPr>
              <a:spLocks/>
            </p:cNvSpPr>
            <p:nvPr/>
          </p:nvSpPr>
          <p:spPr bwMode="gray">
            <a:xfrm>
              <a:off x="8959362" y="4142432"/>
              <a:ext cx="149620" cy="197657"/>
            </a:xfrm>
            <a:custGeom>
              <a:avLst/>
              <a:gdLst>
                <a:gd name="T0" fmla="*/ 0 w 101"/>
                <a:gd name="T1" fmla="*/ 80 h 130"/>
                <a:gd name="T2" fmla="*/ 1 w 101"/>
                <a:gd name="T3" fmla="*/ 92 h 130"/>
                <a:gd name="T4" fmla="*/ 10 w 101"/>
                <a:gd name="T5" fmla="*/ 92 h 130"/>
                <a:gd name="T6" fmla="*/ 12 w 101"/>
                <a:gd name="T7" fmla="*/ 101 h 130"/>
                <a:gd name="T8" fmla="*/ 9 w 101"/>
                <a:gd name="T9" fmla="*/ 128 h 130"/>
                <a:gd name="T10" fmla="*/ 22 w 101"/>
                <a:gd name="T11" fmla="*/ 127 h 130"/>
                <a:gd name="T12" fmla="*/ 22 w 101"/>
                <a:gd name="T13" fmla="*/ 83 h 130"/>
                <a:gd name="T14" fmla="*/ 29 w 101"/>
                <a:gd name="T15" fmla="*/ 77 h 130"/>
                <a:gd name="T16" fmla="*/ 35 w 101"/>
                <a:gd name="T17" fmla="*/ 77 h 130"/>
                <a:gd name="T18" fmla="*/ 32 w 101"/>
                <a:gd name="T19" fmla="*/ 92 h 130"/>
                <a:gd name="T20" fmla="*/ 42 w 101"/>
                <a:gd name="T21" fmla="*/ 102 h 130"/>
                <a:gd name="T22" fmla="*/ 42 w 101"/>
                <a:gd name="T23" fmla="*/ 112 h 130"/>
                <a:gd name="T24" fmla="*/ 48 w 101"/>
                <a:gd name="T25" fmla="*/ 115 h 130"/>
                <a:gd name="T26" fmla="*/ 52 w 101"/>
                <a:gd name="T27" fmla="*/ 111 h 130"/>
                <a:gd name="T28" fmla="*/ 52 w 101"/>
                <a:gd name="T29" fmla="*/ 124 h 130"/>
                <a:gd name="T30" fmla="*/ 57 w 101"/>
                <a:gd name="T31" fmla="*/ 130 h 130"/>
                <a:gd name="T32" fmla="*/ 66 w 101"/>
                <a:gd name="T33" fmla="*/ 124 h 130"/>
                <a:gd name="T34" fmla="*/ 66 w 101"/>
                <a:gd name="T35" fmla="*/ 114 h 130"/>
                <a:gd name="T36" fmla="*/ 50 w 101"/>
                <a:gd name="T37" fmla="*/ 92 h 130"/>
                <a:gd name="T38" fmla="*/ 57 w 101"/>
                <a:gd name="T39" fmla="*/ 86 h 130"/>
                <a:gd name="T40" fmla="*/ 42 w 101"/>
                <a:gd name="T41" fmla="*/ 64 h 130"/>
                <a:gd name="T42" fmla="*/ 64 w 101"/>
                <a:gd name="T43" fmla="*/ 45 h 130"/>
                <a:gd name="T44" fmla="*/ 73 w 101"/>
                <a:gd name="T45" fmla="*/ 45 h 130"/>
                <a:gd name="T46" fmla="*/ 69 w 101"/>
                <a:gd name="T47" fmla="*/ 41 h 130"/>
                <a:gd name="T48" fmla="*/ 29 w 101"/>
                <a:gd name="T49" fmla="*/ 54 h 130"/>
                <a:gd name="T50" fmla="*/ 28 w 101"/>
                <a:gd name="T51" fmla="*/ 45 h 130"/>
                <a:gd name="T52" fmla="*/ 20 w 101"/>
                <a:gd name="T53" fmla="*/ 42 h 130"/>
                <a:gd name="T54" fmla="*/ 20 w 101"/>
                <a:gd name="T55" fmla="*/ 32 h 130"/>
                <a:gd name="T56" fmla="*/ 29 w 101"/>
                <a:gd name="T57" fmla="*/ 22 h 130"/>
                <a:gd name="T58" fmla="*/ 73 w 101"/>
                <a:gd name="T59" fmla="*/ 25 h 130"/>
                <a:gd name="T60" fmla="*/ 90 w 101"/>
                <a:gd name="T61" fmla="*/ 20 h 130"/>
                <a:gd name="T62" fmla="*/ 101 w 101"/>
                <a:gd name="T63" fmla="*/ 6 h 130"/>
                <a:gd name="T64" fmla="*/ 98 w 101"/>
                <a:gd name="T65" fmla="*/ 0 h 130"/>
                <a:gd name="T66" fmla="*/ 80 w 101"/>
                <a:gd name="T67" fmla="*/ 15 h 130"/>
                <a:gd name="T68" fmla="*/ 64 w 101"/>
                <a:gd name="T69" fmla="*/ 16 h 130"/>
                <a:gd name="T70" fmla="*/ 32 w 101"/>
                <a:gd name="T71" fmla="*/ 9 h 130"/>
                <a:gd name="T72" fmla="*/ 29 w 101"/>
                <a:gd name="T73" fmla="*/ 18 h 130"/>
                <a:gd name="T74" fmla="*/ 19 w 101"/>
                <a:gd name="T75" fmla="*/ 18 h 130"/>
                <a:gd name="T76" fmla="*/ 16 w 101"/>
                <a:gd name="T77" fmla="*/ 41 h 130"/>
                <a:gd name="T78" fmla="*/ 0 w 101"/>
                <a:gd name="T79" fmla="*/ 8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1" h="130">
                  <a:moveTo>
                    <a:pt x="0" y="80"/>
                  </a:moveTo>
                  <a:lnTo>
                    <a:pt x="1" y="92"/>
                  </a:lnTo>
                  <a:lnTo>
                    <a:pt x="10" y="92"/>
                  </a:lnTo>
                  <a:lnTo>
                    <a:pt x="12" y="101"/>
                  </a:lnTo>
                  <a:lnTo>
                    <a:pt x="9" y="128"/>
                  </a:lnTo>
                  <a:lnTo>
                    <a:pt x="22" y="127"/>
                  </a:lnTo>
                  <a:lnTo>
                    <a:pt x="22" y="83"/>
                  </a:lnTo>
                  <a:lnTo>
                    <a:pt x="29" y="77"/>
                  </a:lnTo>
                  <a:lnTo>
                    <a:pt x="35" y="77"/>
                  </a:lnTo>
                  <a:lnTo>
                    <a:pt x="32" y="92"/>
                  </a:lnTo>
                  <a:lnTo>
                    <a:pt x="42" y="102"/>
                  </a:lnTo>
                  <a:lnTo>
                    <a:pt x="42" y="112"/>
                  </a:lnTo>
                  <a:lnTo>
                    <a:pt x="48" y="115"/>
                  </a:lnTo>
                  <a:lnTo>
                    <a:pt x="52" y="111"/>
                  </a:lnTo>
                  <a:lnTo>
                    <a:pt x="52" y="124"/>
                  </a:lnTo>
                  <a:lnTo>
                    <a:pt x="57" y="130"/>
                  </a:lnTo>
                  <a:lnTo>
                    <a:pt x="66" y="124"/>
                  </a:lnTo>
                  <a:lnTo>
                    <a:pt x="66" y="114"/>
                  </a:lnTo>
                  <a:lnTo>
                    <a:pt x="50" y="92"/>
                  </a:lnTo>
                  <a:lnTo>
                    <a:pt x="57" y="86"/>
                  </a:lnTo>
                  <a:lnTo>
                    <a:pt x="42" y="64"/>
                  </a:lnTo>
                  <a:lnTo>
                    <a:pt x="64" y="45"/>
                  </a:lnTo>
                  <a:lnTo>
                    <a:pt x="73" y="45"/>
                  </a:lnTo>
                  <a:lnTo>
                    <a:pt x="69" y="41"/>
                  </a:lnTo>
                  <a:lnTo>
                    <a:pt x="29" y="54"/>
                  </a:lnTo>
                  <a:lnTo>
                    <a:pt x="28" y="45"/>
                  </a:lnTo>
                  <a:lnTo>
                    <a:pt x="20" y="42"/>
                  </a:lnTo>
                  <a:lnTo>
                    <a:pt x="20" y="32"/>
                  </a:lnTo>
                  <a:lnTo>
                    <a:pt x="29" y="22"/>
                  </a:lnTo>
                  <a:lnTo>
                    <a:pt x="73" y="25"/>
                  </a:lnTo>
                  <a:lnTo>
                    <a:pt x="90" y="20"/>
                  </a:lnTo>
                  <a:lnTo>
                    <a:pt x="101" y="6"/>
                  </a:lnTo>
                  <a:lnTo>
                    <a:pt x="98" y="0"/>
                  </a:lnTo>
                  <a:lnTo>
                    <a:pt x="80" y="15"/>
                  </a:lnTo>
                  <a:lnTo>
                    <a:pt x="64" y="16"/>
                  </a:lnTo>
                  <a:lnTo>
                    <a:pt x="32" y="9"/>
                  </a:lnTo>
                  <a:lnTo>
                    <a:pt x="29" y="18"/>
                  </a:lnTo>
                  <a:lnTo>
                    <a:pt x="19" y="18"/>
                  </a:lnTo>
                  <a:lnTo>
                    <a:pt x="16" y="41"/>
                  </a:lnTo>
                  <a:lnTo>
                    <a:pt x="0" y="8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55" name="Freeform 7772"/>
            <p:cNvSpPr>
              <a:spLocks/>
            </p:cNvSpPr>
            <p:nvPr/>
          </p:nvSpPr>
          <p:spPr bwMode="gray">
            <a:xfrm>
              <a:off x="9156388" y="4131789"/>
              <a:ext cx="29628" cy="79062"/>
            </a:xfrm>
            <a:custGeom>
              <a:avLst/>
              <a:gdLst>
                <a:gd name="T0" fmla="*/ 0 w 20"/>
                <a:gd name="T1" fmla="*/ 17 h 52"/>
                <a:gd name="T2" fmla="*/ 4 w 20"/>
                <a:gd name="T3" fmla="*/ 41 h 52"/>
                <a:gd name="T4" fmla="*/ 17 w 20"/>
                <a:gd name="T5" fmla="*/ 52 h 52"/>
                <a:gd name="T6" fmla="*/ 10 w 20"/>
                <a:gd name="T7" fmla="*/ 38 h 52"/>
                <a:gd name="T8" fmla="*/ 10 w 20"/>
                <a:gd name="T9" fmla="*/ 29 h 52"/>
                <a:gd name="T10" fmla="*/ 19 w 20"/>
                <a:gd name="T11" fmla="*/ 29 h 52"/>
                <a:gd name="T12" fmla="*/ 14 w 20"/>
                <a:gd name="T13" fmla="*/ 23 h 52"/>
                <a:gd name="T14" fmla="*/ 20 w 20"/>
                <a:gd name="T15" fmla="*/ 17 h 52"/>
                <a:gd name="T16" fmla="*/ 20 w 20"/>
                <a:gd name="T17" fmla="*/ 10 h 52"/>
                <a:gd name="T18" fmla="*/ 11 w 20"/>
                <a:gd name="T19" fmla="*/ 16 h 52"/>
                <a:gd name="T20" fmla="*/ 10 w 20"/>
                <a:gd name="T21" fmla="*/ 0 h 52"/>
                <a:gd name="T22" fmla="*/ 4 w 20"/>
                <a:gd name="T23" fmla="*/ 4 h 52"/>
                <a:gd name="T24" fmla="*/ 0 w 20"/>
                <a:gd name="T25"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52">
                  <a:moveTo>
                    <a:pt x="0" y="17"/>
                  </a:moveTo>
                  <a:lnTo>
                    <a:pt x="4" y="41"/>
                  </a:lnTo>
                  <a:lnTo>
                    <a:pt x="17" y="52"/>
                  </a:lnTo>
                  <a:lnTo>
                    <a:pt x="10" y="38"/>
                  </a:lnTo>
                  <a:lnTo>
                    <a:pt x="10" y="29"/>
                  </a:lnTo>
                  <a:lnTo>
                    <a:pt x="19" y="29"/>
                  </a:lnTo>
                  <a:lnTo>
                    <a:pt x="14" y="23"/>
                  </a:lnTo>
                  <a:lnTo>
                    <a:pt x="20" y="17"/>
                  </a:lnTo>
                  <a:lnTo>
                    <a:pt x="20" y="10"/>
                  </a:lnTo>
                  <a:lnTo>
                    <a:pt x="11" y="16"/>
                  </a:lnTo>
                  <a:lnTo>
                    <a:pt x="10" y="0"/>
                  </a:lnTo>
                  <a:lnTo>
                    <a:pt x="4" y="4"/>
                  </a:lnTo>
                  <a:lnTo>
                    <a:pt x="0" y="1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56" name="Freeform 7773"/>
            <p:cNvSpPr>
              <a:spLocks/>
            </p:cNvSpPr>
            <p:nvPr/>
          </p:nvSpPr>
          <p:spPr bwMode="gray">
            <a:xfrm>
              <a:off x="9156388" y="4131789"/>
              <a:ext cx="29628" cy="79062"/>
            </a:xfrm>
            <a:custGeom>
              <a:avLst/>
              <a:gdLst>
                <a:gd name="T0" fmla="*/ 0 w 20"/>
                <a:gd name="T1" fmla="*/ 17 h 52"/>
                <a:gd name="T2" fmla="*/ 4 w 20"/>
                <a:gd name="T3" fmla="*/ 41 h 52"/>
                <a:gd name="T4" fmla="*/ 17 w 20"/>
                <a:gd name="T5" fmla="*/ 52 h 52"/>
                <a:gd name="T6" fmla="*/ 10 w 20"/>
                <a:gd name="T7" fmla="*/ 38 h 52"/>
                <a:gd name="T8" fmla="*/ 10 w 20"/>
                <a:gd name="T9" fmla="*/ 29 h 52"/>
                <a:gd name="T10" fmla="*/ 19 w 20"/>
                <a:gd name="T11" fmla="*/ 29 h 52"/>
                <a:gd name="T12" fmla="*/ 14 w 20"/>
                <a:gd name="T13" fmla="*/ 23 h 52"/>
                <a:gd name="T14" fmla="*/ 20 w 20"/>
                <a:gd name="T15" fmla="*/ 17 h 52"/>
                <a:gd name="T16" fmla="*/ 20 w 20"/>
                <a:gd name="T17" fmla="*/ 10 h 52"/>
                <a:gd name="T18" fmla="*/ 11 w 20"/>
                <a:gd name="T19" fmla="*/ 16 h 52"/>
                <a:gd name="T20" fmla="*/ 10 w 20"/>
                <a:gd name="T21" fmla="*/ 0 h 52"/>
                <a:gd name="T22" fmla="*/ 4 w 20"/>
                <a:gd name="T23" fmla="*/ 4 h 52"/>
                <a:gd name="T24" fmla="*/ 0 w 20"/>
                <a:gd name="T25"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52">
                  <a:moveTo>
                    <a:pt x="0" y="17"/>
                  </a:moveTo>
                  <a:lnTo>
                    <a:pt x="4" y="41"/>
                  </a:lnTo>
                  <a:lnTo>
                    <a:pt x="17" y="52"/>
                  </a:lnTo>
                  <a:lnTo>
                    <a:pt x="10" y="38"/>
                  </a:lnTo>
                  <a:lnTo>
                    <a:pt x="10" y="29"/>
                  </a:lnTo>
                  <a:lnTo>
                    <a:pt x="19" y="29"/>
                  </a:lnTo>
                  <a:lnTo>
                    <a:pt x="14" y="23"/>
                  </a:lnTo>
                  <a:lnTo>
                    <a:pt x="20" y="17"/>
                  </a:lnTo>
                  <a:lnTo>
                    <a:pt x="20" y="10"/>
                  </a:lnTo>
                  <a:lnTo>
                    <a:pt x="11" y="16"/>
                  </a:lnTo>
                  <a:lnTo>
                    <a:pt x="10" y="0"/>
                  </a:lnTo>
                  <a:lnTo>
                    <a:pt x="4" y="4"/>
                  </a:lnTo>
                  <a:lnTo>
                    <a:pt x="0" y="1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57" name="Freeform 7774"/>
            <p:cNvSpPr>
              <a:spLocks/>
            </p:cNvSpPr>
            <p:nvPr/>
          </p:nvSpPr>
          <p:spPr bwMode="gray">
            <a:xfrm>
              <a:off x="9123797" y="4273192"/>
              <a:ext cx="28146" cy="18245"/>
            </a:xfrm>
            <a:custGeom>
              <a:avLst/>
              <a:gdLst>
                <a:gd name="T0" fmla="*/ 0 w 19"/>
                <a:gd name="T1" fmla="*/ 3 h 12"/>
                <a:gd name="T2" fmla="*/ 13 w 19"/>
                <a:gd name="T3" fmla="*/ 12 h 12"/>
                <a:gd name="T4" fmla="*/ 19 w 19"/>
                <a:gd name="T5" fmla="*/ 7 h 12"/>
                <a:gd name="T6" fmla="*/ 16 w 19"/>
                <a:gd name="T7" fmla="*/ 0 h 12"/>
                <a:gd name="T8" fmla="*/ 0 w 19"/>
                <a:gd name="T9" fmla="*/ 3 h 12"/>
              </a:gdLst>
              <a:ahLst/>
              <a:cxnLst>
                <a:cxn ang="0">
                  <a:pos x="T0" y="T1"/>
                </a:cxn>
                <a:cxn ang="0">
                  <a:pos x="T2" y="T3"/>
                </a:cxn>
                <a:cxn ang="0">
                  <a:pos x="T4" y="T5"/>
                </a:cxn>
                <a:cxn ang="0">
                  <a:pos x="T6" y="T7"/>
                </a:cxn>
                <a:cxn ang="0">
                  <a:pos x="T8" y="T9"/>
                </a:cxn>
              </a:cxnLst>
              <a:rect l="0" t="0" r="r" b="b"/>
              <a:pathLst>
                <a:path w="19" h="12">
                  <a:moveTo>
                    <a:pt x="0" y="3"/>
                  </a:moveTo>
                  <a:lnTo>
                    <a:pt x="13" y="12"/>
                  </a:lnTo>
                  <a:lnTo>
                    <a:pt x="19" y="7"/>
                  </a:lnTo>
                  <a:lnTo>
                    <a:pt x="16"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58" name="Freeform 7775"/>
            <p:cNvSpPr>
              <a:spLocks/>
            </p:cNvSpPr>
            <p:nvPr/>
          </p:nvSpPr>
          <p:spPr bwMode="gray">
            <a:xfrm>
              <a:off x="9123797" y="4273192"/>
              <a:ext cx="28146" cy="18245"/>
            </a:xfrm>
            <a:custGeom>
              <a:avLst/>
              <a:gdLst>
                <a:gd name="T0" fmla="*/ 0 w 19"/>
                <a:gd name="T1" fmla="*/ 3 h 12"/>
                <a:gd name="T2" fmla="*/ 13 w 19"/>
                <a:gd name="T3" fmla="*/ 12 h 12"/>
                <a:gd name="T4" fmla="*/ 19 w 19"/>
                <a:gd name="T5" fmla="*/ 7 h 12"/>
                <a:gd name="T6" fmla="*/ 16 w 19"/>
                <a:gd name="T7" fmla="*/ 0 h 12"/>
                <a:gd name="T8" fmla="*/ 0 w 19"/>
                <a:gd name="T9" fmla="*/ 3 h 12"/>
              </a:gdLst>
              <a:ahLst/>
              <a:cxnLst>
                <a:cxn ang="0">
                  <a:pos x="T0" y="T1"/>
                </a:cxn>
                <a:cxn ang="0">
                  <a:pos x="T2" y="T3"/>
                </a:cxn>
                <a:cxn ang="0">
                  <a:pos x="T4" y="T5"/>
                </a:cxn>
                <a:cxn ang="0">
                  <a:pos x="T6" y="T7"/>
                </a:cxn>
                <a:cxn ang="0">
                  <a:pos x="T8" y="T9"/>
                </a:cxn>
              </a:cxnLst>
              <a:rect l="0" t="0" r="r" b="b"/>
              <a:pathLst>
                <a:path w="19" h="12">
                  <a:moveTo>
                    <a:pt x="0" y="3"/>
                  </a:moveTo>
                  <a:lnTo>
                    <a:pt x="13" y="12"/>
                  </a:lnTo>
                  <a:lnTo>
                    <a:pt x="19" y="7"/>
                  </a:lnTo>
                  <a:lnTo>
                    <a:pt x="16" y="0"/>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59" name="Freeform 7776"/>
            <p:cNvSpPr>
              <a:spLocks/>
            </p:cNvSpPr>
            <p:nvPr/>
          </p:nvSpPr>
          <p:spPr bwMode="gray">
            <a:xfrm>
              <a:off x="9168239" y="4262548"/>
              <a:ext cx="63700" cy="28889"/>
            </a:xfrm>
            <a:custGeom>
              <a:avLst/>
              <a:gdLst>
                <a:gd name="T0" fmla="*/ 0 w 43"/>
                <a:gd name="T1" fmla="*/ 7 h 19"/>
                <a:gd name="T2" fmla="*/ 43 w 43"/>
                <a:gd name="T3" fmla="*/ 19 h 19"/>
                <a:gd name="T4" fmla="*/ 38 w 43"/>
                <a:gd name="T5" fmla="*/ 4 h 19"/>
                <a:gd name="T6" fmla="*/ 25 w 43"/>
                <a:gd name="T7" fmla="*/ 0 h 19"/>
                <a:gd name="T8" fmla="*/ 5 w 43"/>
                <a:gd name="T9" fmla="*/ 1 h 19"/>
                <a:gd name="T10" fmla="*/ 0 w 43"/>
                <a:gd name="T11" fmla="*/ 7 h 19"/>
              </a:gdLst>
              <a:ahLst/>
              <a:cxnLst>
                <a:cxn ang="0">
                  <a:pos x="T0" y="T1"/>
                </a:cxn>
                <a:cxn ang="0">
                  <a:pos x="T2" y="T3"/>
                </a:cxn>
                <a:cxn ang="0">
                  <a:pos x="T4" y="T5"/>
                </a:cxn>
                <a:cxn ang="0">
                  <a:pos x="T6" y="T7"/>
                </a:cxn>
                <a:cxn ang="0">
                  <a:pos x="T8" y="T9"/>
                </a:cxn>
                <a:cxn ang="0">
                  <a:pos x="T10" y="T11"/>
                </a:cxn>
              </a:cxnLst>
              <a:rect l="0" t="0" r="r" b="b"/>
              <a:pathLst>
                <a:path w="43" h="19">
                  <a:moveTo>
                    <a:pt x="0" y="7"/>
                  </a:moveTo>
                  <a:lnTo>
                    <a:pt x="43" y="19"/>
                  </a:lnTo>
                  <a:lnTo>
                    <a:pt x="38" y="4"/>
                  </a:lnTo>
                  <a:lnTo>
                    <a:pt x="25" y="0"/>
                  </a:lnTo>
                  <a:lnTo>
                    <a:pt x="5" y="1"/>
                  </a:lnTo>
                  <a:lnTo>
                    <a:pt x="0" y="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60" name="Freeform 7777"/>
            <p:cNvSpPr>
              <a:spLocks/>
            </p:cNvSpPr>
            <p:nvPr/>
          </p:nvSpPr>
          <p:spPr bwMode="gray">
            <a:xfrm>
              <a:off x="9168239" y="4262548"/>
              <a:ext cx="63700" cy="28889"/>
            </a:xfrm>
            <a:custGeom>
              <a:avLst/>
              <a:gdLst>
                <a:gd name="T0" fmla="*/ 0 w 43"/>
                <a:gd name="T1" fmla="*/ 7 h 19"/>
                <a:gd name="T2" fmla="*/ 43 w 43"/>
                <a:gd name="T3" fmla="*/ 19 h 19"/>
                <a:gd name="T4" fmla="*/ 38 w 43"/>
                <a:gd name="T5" fmla="*/ 4 h 19"/>
                <a:gd name="T6" fmla="*/ 25 w 43"/>
                <a:gd name="T7" fmla="*/ 0 h 19"/>
                <a:gd name="T8" fmla="*/ 5 w 43"/>
                <a:gd name="T9" fmla="*/ 1 h 19"/>
                <a:gd name="T10" fmla="*/ 0 w 43"/>
                <a:gd name="T11" fmla="*/ 7 h 19"/>
              </a:gdLst>
              <a:ahLst/>
              <a:cxnLst>
                <a:cxn ang="0">
                  <a:pos x="T0" y="T1"/>
                </a:cxn>
                <a:cxn ang="0">
                  <a:pos x="T2" y="T3"/>
                </a:cxn>
                <a:cxn ang="0">
                  <a:pos x="T4" y="T5"/>
                </a:cxn>
                <a:cxn ang="0">
                  <a:pos x="T6" y="T7"/>
                </a:cxn>
                <a:cxn ang="0">
                  <a:pos x="T8" y="T9"/>
                </a:cxn>
                <a:cxn ang="0">
                  <a:pos x="T10" y="T11"/>
                </a:cxn>
              </a:cxnLst>
              <a:rect l="0" t="0" r="r" b="b"/>
              <a:pathLst>
                <a:path w="43" h="19">
                  <a:moveTo>
                    <a:pt x="0" y="7"/>
                  </a:moveTo>
                  <a:lnTo>
                    <a:pt x="43" y="19"/>
                  </a:lnTo>
                  <a:lnTo>
                    <a:pt x="38" y="4"/>
                  </a:lnTo>
                  <a:lnTo>
                    <a:pt x="25" y="0"/>
                  </a:lnTo>
                  <a:lnTo>
                    <a:pt x="5" y="1"/>
                  </a:lnTo>
                  <a:lnTo>
                    <a:pt x="0" y="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61" name="Freeform 7778"/>
            <p:cNvSpPr>
              <a:spLocks/>
            </p:cNvSpPr>
            <p:nvPr/>
          </p:nvSpPr>
          <p:spPr bwMode="gray">
            <a:xfrm>
              <a:off x="9091206" y="4235180"/>
              <a:ext cx="17777" cy="1520"/>
            </a:xfrm>
            <a:custGeom>
              <a:avLst/>
              <a:gdLst>
                <a:gd name="T0" fmla="*/ 0 w 12"/>
                <a:gd name="T1" fmla="*/ 12 w 12"/>
                <a:gd name="T2" fmla="*/ 0 w 12"/>
              </a:gdLst>
              <a:ahLst/>
              <a:cxnLst>
                <a:cxn ang="0">
                  <a:pos x="T0" y="0"/>
                </a:cxn>
                <a:cxn ang="0">
                  <a:pos x="T1" y="0"/>
                </a:cxn>
                <a:cxn ang="0">
                  <a:pos x="T2" y="0"/>
                </a:cxn>
              </a:cxnLst>
              <a:rect l="0" t="0" r="r" b="b"/>
              <a:pathLst>
                <a:path w="12">
                  <a:moveTo>
                    <a:pt x="0" y="0"/>
                  </a:moveTo>
                  <a:lnTo>
                    <a:pt x="12" y="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62" name="Line 7779"/>
            <p:cNvSpPr>
              <a:spLocks noChangeShapeType="1"/>
            </p:cNvSpPr>
            <p:nvPr/>
          </p:nvSpPr>
          <p:spPr bwMode="gray">
            <a:xfrm>
              <a:off x="9091206" y="4235180"/>
              <a:ext cx="17777" cy="1520"/>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63" name="Freeform 7780"/>
            <p:cNvSpPr>
              <a:spLocks/>
            </p:cNvSpPr>
            <p:nvPr/>
          </p:nvSpPr>
          <p:spPr bwMode="gray">
            <a:xfrm>
              <a:off x="9156388" y="4224536"/>
              <a:ext cx="19258" cy="9123"/>
            </a:xfrm>
            <a:custGeom>
              <a:avLst/>
              <a:gdLst>
                <a:gd name="T0" fmla="*/ 0 w 13"/>
                <a:gd name="T1" fmla="*/ 6 h 6"/>
                <a:gd name="T2" fmla="*/ 13 w 13"/>
                <a:gd name="T3" fmla="*/ 6 h 6"/>
                <a:gd name="T4" fmla="*/ 4 w 13"/>
                <a:gd name="T5" fmla="*/ 0 h 6"/>
                <a:gd name="T6" fmla="*/ 0 w 13"/>
                <a:gd name="T7" fmla="*/ 6 h 6"/>
              </a:gdLst>
              <a:ahLst/>
              <a:cxnLst>
                <a:cxn ang="0">
                  <a:pos x="T0" y="T1"/>
                </a:cxn>
                <a:cxn ang="0">
                  <a:pos x="T2" y="T3"/>
                </a:cxn>
                <a:cxn ang="0">
                  <a:pos x="T4" y="T5"/>
                </a:cxn>
                <a:cxn ang="0">
                  <a:pos x="T6" y="T7"/>
                </a:cxn>
              </a:cxnLst>
              <a:rect l="0" t="0" r="r" b="b"/>
              <a:pathLst>
                <a:path w="13" h="6">
                  <a:moveTo>
                    <a:pt x="0" y="6"/>
                  </a:moveTo>
                  <a:lnTo>
                    <a:pt x="13" y="6"/>
                  </a:lnTo>
                  <a:lnTo>
                    <a:pt x="4" y="0"/>
                  </a:lnTo>
                  <a:lnTo>
                    <a:pt x="0" y="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64" name="Freeform 7781"/>
            <p:cNvSpPr>
              <a:spLocks/>
            </p:cNvSpPr>
            <p:nvPr/>
          </p:nvSpPr>
          <p:spPr bwMode="gray">
            <a:xfrm>
              <a:off x="9156388" y="4224536"/>
              <a:ext cx="19258" cy="9123"/>
            </a:xfrm>
            <a:custGeom>
              <a:avLst/>
              <a:gdLst>
                <a:gd name="T0" fmla="*/ 0 w 13"/>
                <a:gd name="T1" fmla="*/ 6 h 6"/>
                <a:gd name="T2" fmla="*/ 13 w 13"/>
                <a:gd name="T3" fmla="*/ 6 h 6"/>
                <a:gd name="T4" fmla="*/ 4 w 13"/>
                <a:gd name="T5" fmla="*/ 0 h 6"/>
                <a:gd name="T6" fmla="*/ 0 w 13"/>
                <a:gd name="T7" fmla="*/ 6 h 6"/>
              </a:gdLst>
              <a:ahLst/>
              <a:cxnLst>
                <a:cxn ang="0">
                  <a:pos x="T0" y="T1"/>
                </a:cxn>
                <a:cxn ang="0">
                  <a:pos x="T2" y="T3"/>
                </a:cxn>
                <a:cxn ang="0">
                  <a:pos x="T4" y="T5"/>
                </a:cxn>
                <a:cxn ang="0">
                  <a:pos x="T6" y="T7"/>
                </a:cxn>
              </a:cxnLst>
              <a:rect l="0" t="0" r="r" b="b"/>
              <a:pathLst>
                <a:path w="13" h="6">
                  <a:moveTo>
                    <a:pt x="0" y="6"/>
                  </a:moveTo>
                  <a:lnTo>
                    <a:pt x="13" y="6"/>
                  </a:lnTo>
                  <a:lnTo>
                    <a:pt x="4" y="0"/>
                  </a:lnTo>
                  <a:lnTo>
                    <a:pt x="0" y="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65" name="Freeform 7782"/>
            <p:cNvSpPr>
              <a:spLocks/>
            </p:cNvSpPr>
            <p:nvPr/>
          </p:nvSpPr>
          <p:spPr bwMode="gray">
            <a:xfrm>
              <a:off x="9224533" y="4189566"/>
              <a:ext cx="22221" cy="10643"/>
            </a:xfrm>
            <a:custGeom>
              <a:avLst/>
              <a:gdLst>
                <a:gd name="T0" fmla="*/ 0 w 15"/>
                <a:gd name="T1" fmla="*/ 3 h 7"/>
                <a:gd name="T2" fmla="*/ 6 w 15"/>
                <a:gd name="T3" fmla="*/ 7 h 7"/>
                <a:gd name="T4" fmla="*/ 15 w 15"/>
                <a:gd name="T5" fmla="*/ 4 h 7"/>
                <a:gd name="T6" fmla="*/ 6 w 15"/>
                <a:gd name="T7" fmla="*/ 0 h 7"/>
                <a:gd name="T8" fmla="*/ 0 w 15"/>
                <a:gd name="T9" fmla="*/ 3 h 7"/>
              </a:gdLst>
              <a:ahLst/>
              <a:cxnLst>
                <a:cxn ang="0">
                  <a:pos x="T0" y="T1"/>
                </a:cxn>
                <a:cxn ang="0">
                  <a:pos x="T2" y="T3"/>
                </a:cxn>
                <a:cxn ang="0">
                  <a:pos x="T4" y="T5"/>
                </a:cxn>
                <a:cxn ang="0">
                  <a:pos x="T6" y="T7"/>
                </a:cxn>
                <a:cxn ang="0">
                  <a:pos x="T8" y="T9"/>
                </a:cxn>
              </a:cxnLst>
              <a:rect l="0" t="0" r="r" b="b"/>
              <a:pathLst>
                <a:path w="15" h="7">
                  <a:moveTo>
                    <a:pt x="0" y="3"/>
                  </a:moveTo>
                  <a:lnTo>
                    <a:pt x="6" y="7"/>
                  </a:lnTo>
                  <a:lnTo>
                    <a:pt x="15" y="4"/>
                  </a:lnTo>
                  <a:lnTo>
                    <a:pt x="6"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66" name="Freeform 7783"/>
            <p:cNvSpPr>
              <a:spLocks/>
            </p:cNvSpPr>
            <p:nvPr/>
          </p:nvSpPr>
          <p:spPr bwMode="gray">
            <a:xfrm>
              <a:off x="9224533" y="4189566"/>
              <a:ext cx="22221" cy="10643"/>
            </a:xfrm>
            <a:custGeom>
              <a:avLst/>
              <a:gdLst>
                <a:gd name="T0" fmla="*/ 0 w 15"/>
                <a:gd name="T1" fmla="*/ 3 h 7"/>
                <a:gd name="T2" fmla="*/ 6 w 15"/>
                <a:gd name="T3" fmla="*/ 7 h 7"/>
                <a:gd name="T4" fmla="*/ 15 w 15"/>
                <a:gd name="T5" fmla="*/ 4 h 7"/>
                <a:gd name="T6" fmla="*/ 6 w 15"/>
                <a:gd name="T7" fmla="*/ 0 h 7"/>
                <a:gd name="T8" fmla="*/ 0 w 15"/>
                <a:gd name="T9" fmla="*/ 3 h 7"/>
              </a:gdLst>
              <a:ahLst/>
              <a:cxnLst>
                <a:cxn ang="0">
                  <a:pos x="T0" y="T1"/>
                </a:cxn>
                <a:cxn ang="0">
                  <a:pos x="T2" y="T3"/>
                </a:cxn>
                <a:cxn ang="0">
                  <a:pos x="T4" y="T5"/>
                </a:cxn>
                <a:cxn ang="0">
                  <a:pos x="T6" y="T7"/>
                </a:cxn>
                <a:cxn ang="0">
                  <a:pos x="T8" y="T9"/>
                </a:cxn>
              </a:cxnLst>
              <a:rect l="0" t="0" r="r" b="b"/>
              <a:pathLst>
                <a:path w="15" h="7">
                  <a:moveTo>
                    <a:pt x="0" y="3"/>
                  </a:moveTo>
                  <a:lnTo>
                    <a:pt x="6" y="7"/>
                  </a:lnTo>
                  <a:lnTo>
                    <a:pt x="15" y="4"/>
                  </a:lnTo>
                  <a:lnTo>
                    <a:pt x="6" y="0"/>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67" name="Freeform 7784"/>
            <p:cNvSpPr>
              <a:spLocks/>
            </p:cNvSpPr>
            <p:nvPr/>
          </p:nvSpPr>
          <p:spPr bwMode="gray">
            <a:xfrm>
              <a:off x="9341562" y="4206290"/>
              <a:ext cx="19258" cy="13683"/>
            </a:xfrm>
            <a:custGeom>
              <a:avLst/>
              <a:gdLst>
                <a:gd name="T0" fmla="*/ 0 w 13"/>
                <a:gd name="T1" fmla="*/ 0 h 9"/>
                <a:gd name="T2" fmla="*/ 8 w 13"/>
                <a:gd name="T3" fmla="*/ 9 h 9"/>
                <a:gd name="T4" fmla="*/ 13 w 13"/>
                <a:gd name="T5" fmla="*/ 8 h 9"/>
                <a:gd name="T6" fmla="*/ 9 w 13"/>
                <a:gd name="T7" fmla="*/ 0 h 9"/>
                <a:gd name="T8" fmla="*/ 0 w 13"/>
                <a:gd name="T9" fmla="*/ 0 h 9"/>
              </a:gdLst>
              <a:ahLst/>
              <a:cxnLst>
                <a:cxn ang="0">
                  <a:pos x="T0" y="T1"/>
                </a:cxn>
                <a:cxn ang="0">
                  <a:pos x="T2" y="T3"/>
                </a:cxn>
                <a:cxn ang="0">
                  <a:pos x="T4" y="T5"/>
                </a:cxn>
                <a:cxn ang="0">
                  <a:pos x="T6" y="T7"/>
                </a:cxn>
                <a:cxn ang="0">
                  <a:pos x="T8" y="T9"/>
                </a:cxn>
              </a:cxnLst>
              <a:rect l="0" t="0" r="r" b="b"/>
              <a:pathLst>
                <a:path w="13" h="9">
                  <a:moveTo>
                    <a:pt x="0" y="0"/>
                  </a:moveTo>
                  <a:lnTo>
                    <a:pt x="8" y="9"/>
                  </a:lnTo>
                  <a:lnTo>
                    <a:pt x="13" y="8"/>
                  </a:lnTo>
                  <a:lnTo>
                    <a:pt x="9" y="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68" name="Freeform 7785"/>
            <p:cNvSpPr>
              <a:spLocks/>
            </p:cNvSpPr>
            <p:nvPr/>
          </p:nvSpPr>
          <p:spPr bwMode="gray">
            <a:xfrm>
              <a:off x="9341562" y="4206290"/>
              <a:ext cx="19258" cy="13683"/>
            </a:xfrm>
            <a:custGeom>
              <a:avLst/>
              <a:gdLst>
                <a:gd name="T0" fmla="*/ 0 w 13"/>
                <a:gd name="T1" fmla="*/ 0 h 9"/>
                <a:gd name="T2" fmla="*/ 8 w 13"/>
                <a:gd name="T3" fmla="*/ 9 h 9"/>
                <a:gd name="T4" fmla="*/ 13 w 13"/>
                <a:gd name="T5" fmla="*/ 8 h 9"/>
                <a:gd name="T6" fmla="*/ 9 w 13"/>
                <a:gd name="T7" fmla="*/ 0 h 9"/>
                <a:gd name="T8" fmla="*/ 0 w 13"/>
                <a:gd name="T9" fmla="*/ 0 h 9"/>
              </a:gdLst>
              <a:ahLst/>
              <a:cxnLst>
                <a:cxn ang="0">
                  <a:pos x="T0" y="T1"/>
                </a:cxn>
                <a:cxn ang="0">
                  <a:pos x="T2" y="T3"/>
                </a:cxn>
                <a:cxn ang="0">
                  <a:pos x="T4" y="T5"/>
                </a:cxn>
                <a:cxn ang="0">
                  <a:pos x="T6" y="T7"/>
                </a:cxn>
                <a:cxn ang="0">
                  <a:pos x="T8" y="T9"/>
                </a:cxn>
              </a:cxnLst>
              <a:rect l="0" t="0" r="r" b="b"/>
              <a:pathLst>
                <a:path w="13" h="9">
                  <a:moveTo>
                    <a:pt x="0" y="0"/>
                  </a:moveTo>
                  <a:lnTo>
                    <a:pt x="8" y="9"/>
                  </a:lnTo>
                  <a:lnTo>
                    <a:pt x="13" y="8"/>
                  </a:lnTo>
                  <a:lnTo>
                    <a:pt x="9" y="0"/>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69" name="Freeform 7786"/>
            <p:cNvSpPr>
              <a:spLocks/>
            </p:cNvSpPr>
            <p:nvPr/>
          </p:nvSpPr>
          <p:spPr bwMode="gray">
            <a:xfrm>
              <a:off x="8954918" y="3692381"/>
              <a:ext cx="108141" cy="152044"/>
            </a:xfrm>
            <a:custGeom>
              <a:avLst/>
              <a:gdLst>
                <a:gd name="T0" fmla="*/ 0 w 73"/>
                <a:gd name="T1" fmla="*/ 39 h 100"/>
                <a:gd name="T2" fmla="*/ 7 w 73"/>
                <a:gd name="T3" fmla="*/ 67 h 100"/>
                <a:gd name="T4" fmla="*/ 22 w 73"/>
                <a:gd name="T5" fmla="*/ 71 h 100"/>
                <a:gd name="T6" fmla="*/ 18 w 73"/>
                <a:gd name="T7" fmla="*/ 84 h 100"/>
                <a:gd name="T8" fmla="*/ 28 w 73"/>
                <a:gd name="T9" fmla="*/ 87 h 100"/>
                <a:gd name="T10" fmla="*/ 35 w 73"/>
                <a:gd name="T11" fmla="*/ 81 h 100"/>
                <a:gd name="T12" fmla="*/ 51 w 73"/>
                <a:gd name="T13" fmla="*/ 96 h 100"/>
                <a:gd name="T14" fmla="*/ 48 w 73"/>
                <a:gd name="T15" fmla="*/ 83 h 100"/>
                <a:gd name="T16" fmla="*/ 61 w 73"/>
                <a:gd name="T17" fmla="*/ 97 h 100"/>
                <a:gd name="T18" fmla="*/ 73 w 73"/>
                <a:gd name="T19" fmla="*/ 100 h 100"/>
                <a:gd name="T20" fmla="*/ 64 w 73"/>
                <a:gd name="T21" fmla="*/ 84 h 100"/>
                <a:gd name="T22" fmla="*/ 69 w 73"/>
                <a:gd name="T23" fmla="*/ 84 h 100"/>
                <a:gd name="T24" fmla="*/ 51 w 73"/>
                <a:gd name="T25" fmla="*/ 77 h 100"/>
                <a:gd name="T26" fmla="*/ 42 w 73"/>
                <a:gd name="T27" fmla="*/ 81 h 100"/>
                <a:gd name="T28" fmla="*/ 35 w 73"/>
                <a:gd name="T29" fmla="*/ 79 h 100"/>
                <a:gd name="T30" fmla="*/ 26 w 73"/>
                <a:gd name="T31" fmla="*/ 57 h 100"/>
                <a:gd name="T32" fmla="*/ 38 w 73"/>
                <a:gd name="T33" fmla="*/ 26 h 100"/>
                <a:gd name="T34" fmla="*/ 32 w 73"/>
                <a:gd name="T35" fmla="*/ 20 h 100"/>
                <a:gd name="T36" fmla="*/ 32 w 73"/>
                <a:gd name="T37" fmla="*/ 0 h 100"/>
                <a:gd name="T38" fmla="*/ 26 w 73"/>
                <a:gd name="T39" fmla="*/ 4 h 100"/>
                <a:gd name="T40" fmla="*/ 7 w 73"/>
                <a:gd name="T41" fmla="*/ 0 h 100"/>
                <a:gd name="T42" fmla="*/ 7 w 73"/>
                <a:gd name="T43" fmla="*/ 43 h 100"/>
                <a:gd name="T44" fmla="*/ 0 w 73"/>
                <a:gd name="T45" fmla="*/ 3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100">
                  <a:moveTo>
                    <a:pt x="0" y="39"/>
                  </a:moveTo>
                  <a:lnTo>
                    <a:pt x="7" y="67"/>
                  </a:lnTo>
                  <a:lnTo>
                    <a:pt x="22" y="71"/>
                  </a:lnTo>
                  <a:lnTo>
                    <a:pt x="18" y="84"/>
                  </a:lnTo>
                  <a:lnTo>
                    <a:pt x="28" y="87"/>
                  </a:lnTo>
                  <a:lnTo>
                    <a:pt x="35" y="81"/>
                  </a:lnTo>
                  <a:lnTo>
                    <a:pt x="51" y="96"/>
                  </a:lnTo>
                  <a:lnTo>
                    <a:pt x="48" y="83"/>
                  </a:lnTo>
                  <a:lnTo>
                    <a:pt x="61" y="97"/>
                  </a:lnTo>
                  <a:lnTo>
                    <a:pt x="73" y="100"/>
                  </a:lnTo>
                  <a:lnTo>
                    <a:pt x="64" y="84"/>
                  </a:lnTo>
                  <a:lnTo>
                    <a:pt x="69" y="84"/>
                  </a:lnTo>
                  <a:lnTo>
                    <a:pt x="51" y="77"/>
                  </a:lnTo>
                  <a:lnTo>
                    <a:pt x="42" y="81"/>
                  </a:lnTo>
                  <a:lnTo>
                    <a:pt x="35" y="79"/>
                  </a:lnTo>
                  <a:lnTo>
                    <a:pt x="26" y="57"/>
                  </a:lnTo>
                  <a:lnTo>
                    <a:pt x="38" y="26"/>
                  </a:lnTo>
                  <a:lnTo>
                    <a:pt x="32" y="20"/>
                  </a:lnTo>
                  <a:lnTo>
                    <a:pt x="32" y="0"/>
                  </a:lnTo>
                  <a:lnTo>
                    <a:pt x="26" y="4"/>
                  </a:lnTo>
                  <a:lnTo>
                    <a:pt x="7" y="0"/>
                  </a:lnTo>
                  <a:lnTo>
                    <a:pt x="7" y="43"/>
                  </a:lnTo>
                  <a:lnTo>
                    <a:pt x="0" y="3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70" name="Freeform 7787"/>
            <p:cNvSpPr>
              <a:spLocks/>
            </p:cNvSpPr>
            <p:nvPr/>
          </p:nvSpPr>
          <p:spPr bwMode="gray">
            <a:xfrm>
              <a:off x="8954918" y="3692381"/>
              <a:ext cx="108141" cy="152044"/>
            </a:xfrm>
            <a:custGeom>
              <a:avLst/>
              <a:gdLst>
                <a:gd name="T0" fmla="*/ 0 w 73"/>
                <a:gd name="T1" fmla="*/ 39 h 100"/>
                <a:gd name="T2" fmla="*/ 7 w 73"/>
                <a:gd name="T3" fmla="*/ 67 h 100"/>
                <a:gd name="T4" fmla="*/ 22 w 73"/>
                <a:gd name="T5" fmla="*/ 71 h 100"/>
                <a:gd name="T6" fmla="*/ 18 w 73"/>
                <a:gd name="T7" fmla="*/ 84 h 100"/>
                <a:gd name="T8" fmla="*/ 28 w 73"/>
                <a:gd name="T9" fmla="*/ 87 h 100"/>
                <a:gd name="T10" fmla="*/ 35 w 73"/>
                <a:gd name="T11" fmla="*/ 81 h 100"/>
                <a:gd name="T12" fmla="*/ 51 w 73"/>
                <a:gd name="T13" fmla="*/ 96 h 100"/>
                <a:gd name="T14" fmla="*/ 48 w 73"/>
                <a:gd name="T15" fmla="*/ 83 h 100"/>
                <a:gd name="T16" fmla="*/ 61 w 73"/>
                <a:gd name="T17" fmla="*/ 97 h 100"/>
                <a:gd name="T18" fmla="*/ 73 w 73"/>
                <a:gd name="T19" fmla="*/ 100 h 100"/>
                <a:gd name="T20" fmla="*/ 64 w 73"/>
                <a:gd name="T21" fmla="*/ 84 h 100"/>
                <a:gd name="T22" fmla="*/ 69 w 73"/>
                <a:gd name="T23" fmla="*/ 84 h 100"/>
                <a:gd name="T24" fmla="*/ 51 w 73"/>
                <a:gd name="T25" fmla="*/ 77 h 100"/>
                <a:gd name="T26" fmla="*/ 42 w 73"/>
                <a:gd name="T27" fmla="*/ 81 h 100"/>
                <a:gd name="T28" fmla="*/ 35 w 73"/>
                <a:gd name="T29" fmla="*/ 79 h 100"/>
                <a:gd name="T30" fmla="*/ 26 w 73"/>
                <a:gd name="T31" fmla="*/ 57 h 100"/>
                <a:gd name="T32" fmla="*/ 38 w 73"/>
                <a:gd name="T33" fmla="*/ 26 h 100"/>
                <a:gd name="T34" fmla="*/ 32 w 73"/>
                <a:gd name="T35" fmla="*/ 20 h 100"/>
                <a:gd name="T36" fmla="*/ 32 w 73"/>
                <a:gd name="T37" fmla="*/ 0 h 100"/>
                <a:gd name="T38" fmla="*/ 26 w 73"/>
                <a:gd name="T39" fmla="*/ 4 h 100"/>
                <a:gd name="T40" fmla="*/ 7 w 73"/>
                <a:gd name="T41" fmla="*/ 0 h 100"/>
                <a:gd name="T42" fmla="*/ 7 w 73"/>
                <a:gd name="T43" fmla="*/ 43 h 100"/>
                <a:gd name="T44" fmla="*/ 0 w 73"/>
                <a:gd name="T45" fmla="*/ 3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100">
                  <a:moveTo>
                    <a:pt x="0" y="39"/>
                  </a:moveTo>
                  <a:lnTo>
                    <a:pt x="7" y="67"/>
                  </a:lnTo>
                  <a:lnTo>
                    <a:pt x="22" y="71"/>
                  </a:lnTo>
                  <a:lnTo>
                    <a:pt x="18" y="84"/>
                  </a:lnTo>
                  <a:lnTo>
                    <a:pt x="28" y="87"/>
                  </a:lnTo>
                  <a:lnTo>
                    <a:pt x="35" y="81"/>
                  </a:lnTo>
                  <a:lnTo>
                    <a:pt x="51" y="96"/>
                  </a:lnTo>
                  <a:lnTo>
                    <a:pt x="48" y="83"/>
                  </a:lnTo>
                  <a:lnTo>
                    <a:pt x="61" y="97"/>
                  </a:lnTo>
                  <a:lnTo>
                    <a:pt x="73" y="100"/>
                  </a:lnTo>
                  <a:lnTo>
                    <a:pt x="64" y="84"/>
                  </a:lnTo>
                  <a:lnTo>
                    <a:pt x="69" y="84"/>
                  </a:lnTo>
                  <a:lnTo>
                    <a:pt x="51" y="77"/>
                  </a:lnTo>
                  <a:lnTo>
                    <a:pt x="42" y="81"/>
                  </a:lnTo>
                  <a:lnTo>
                    <a:pt x="35" y="79"/>
                  </a:lnTo>
                  <a:lnTo>
                    <a:pt x="26" y="57"/>
                  </a:lnTo>
                  <a:lnTo>
                    <a:pt x="38" y="26"/>
                  </a:lnTo>
                  <a:lnTo>
                    <a:pt x="32" y="20"/>
                  </a:lnTo>
                  <a:lnTo>
                    <a:pt x="32" y="0"/>
                  </a:lnTo>
                  <a:lnTo>
                    <a:pt x="26" y="4"/>
                  </a:lnTo>
                  <a:lnTo>
                    <a:pt x="7" y="0"/>
                  </a:lnTo>
                  <a:lnTo>
                    <a:pt x="7" y="43"/>
                  </a:lnTo>
                  <a:lnTo>
                    <a:pt x="0" y="39"/>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71" name="Freeform 7788"/>
            <p:cNvSpPr>
              <a:spLocks/>
            </p:cNvSpPr>
            <p:nvPr/>
          </p:nvSpPr>
          <p:spPr bwMode="gray">
            <a:xfrm>
              <a:off x="8916401" y="3886997"/>
              <a:ext cx="51849" cy="77543"/>
            </a:xfrm>
            <a:custGeom>
              <a:avLst/>
              <a:gdLst>
                <a:gd name="T0" fmla="*/ 0 w 35"/>
                <a:gd name="T1" fmla="*/ 51 h 51"/>
                <a:gd name="T2" fmla="*/ 35 w 35"/>
                <a:gd name="T3" fmla="*/ 13 h 51"/>
                <a:gd name="T4" fmla="*/ 30 w 35"/>
                <a:gd name="T5" fmla="*/ 0 h 51"/>
                <a:gd name="T6" fmla="*/ 26 w 35"/>
                <a:gd name="T7" fmla="*/ 13 h 51"/>
                <a:gd name="T8" fmla="*/ 0 w 35"/>
                <a:gd name="T9" fmla="*/ 51 h 51"/>
              </a:gdLst>
              <a:ahLst/>
              <a:cxnLst>
                <a:cxn ang="0">
                  <a:pos x="T0" y="T1"/>
                </a:cxn>
                <a:cxn ang="0">
                  <a:pos x="T2" y="T3"/>
                </a:cxn>
                <a:cxn ang="0">
                  <a:pos x="T4" y="T5"/>
                </a:cxn>
                <a:cxn ang="0">
                  <a:pos x="T6" y="T7"/>
                </a:cxn>
                <a:cxn ang="0">
                  <a:pos x="T8" y="T9"/>
                </a:cxn>
              </a:cxnLst>
              <a:rect l="0" t="0" r="r" b="b"/>
              <a:pathLst>
                <a:path w="35" h="51">
                  <a:moveTo>
                    <a:pt x="0" y="51"/>
                  </a:moveTo>
                  <a:lnTo>
                    <a:pt x="35" y="13"/>
                  </a:lnTo>
                  <a:lnTo>
                    <a:pt x="30" y="0"/>
                  </a:lnTo>
                  <a:lnTo>
                    <a:pt x="26" y="13"/>
                  </a:lnTo>
                  <a:lnTo>
                    <a:pt x="0" y="5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72" name="Freeform 7789"/>
            <p:cNvSpPr>
              <a:spLocks/>
            </p:cNvSpPr>
            <p:nvPr/>
          </p:nvSpPr>
          <p:spPr bwMode="gray">
            <a:xfrm>
              <a:off x="8916401" y="3886997"/>
              <a:ext cx="51849" cy="77543"/>
            </a:xfrm>
            <a:custGeom>
              <a:avLst/>
              <a:gdLst>
                <a:gd name="T0" fmla="*/ 0 w 35"/>
                <a:gd name="T1" fmla="*/ 51 h 51"/>
                <a:gd name="T2" fmla="*/ 35 w 35"/>
                <a:gd name="T3" fmla="*/ 13 h 51"/>
                <a:gd name="T4" fmla="*/ 30 w 35"/>
                <a:gd name="T5" fmla="*/ 0 h 51"/>
                <a:gd name="T6" fmla="*/ 26 w 35"/>
                <a:gd name="T7" fmla="*/ 13 h 51"/>
                <a:gd name="T8" fmla="*/ 0 w 35"/>
                <a:gd name="T9" fmla="*/ 51 h 51"/>
              </a:gdLst>
              <a:ahLst/>
              <a:cxnLst>
                <a:cxn ang="0">
                  <a:pos x="T0" y="T1"/>
                </a:cxn>
                <a:cxn ang="0">
                  <a:pos x="T2" y="T3"/>
                </a:cxn>
                <a:cxn ang="0">
                  <a:pos x="T4" y="T5"/>
                </a:cxn>
                <a:cxn ang="0">
                  <a:pos x="T6" y="T7"/>
                </a:cxn>
                <a:cxn ang="0">
                  <a:pos x="T8" y="T9"/>
                </a:cxn>
              </a:cxnLst>
              <a:rect l="0" t="0" r="r" b="b"/>
              <a:pathLst>
                <a:path w="35" h="51">
                  <a:moveTo>
                    <a:pt x="0" y="51"/>
                  </a:moveTo>
                  <a:lnTo>
                    <a:pt x="35" y="13"/>
                  </a:lnTo>
                  <a:lnTo>
                    <a:pt x="30" y="0"/>
                  </a:lnTo>
                  <a:lnTo>
                    <a:pt x="26" y="13"/>
                  </a:lnTo>
                  <a:lnTo>
                    <a:pt x="0" y="5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73" name="Freeform 7790"/>
            <p:cNvSpPr>
              <a:spLocks/>
            </p:cNvSpPr>
            <p:nvPr/>
          </p:nvSpPr>
          <p:spPr bwMode="gray">
            <a:xfrm>
              <a:off x="8977139" y="3829221"/>
              <a:ext cx="29628" cy="33450"/>
            </a:xfrm>
            <a:custGeom>
              <a:avLst/>
              <a:gdLst>
                <a:gd name="T0" fmla="*/ 0 w 20"/>
                <a:gd name="T1" fmla="*/ 0 h 22"/>
                <a:gd name="T2" fmla="*/ 14 w 20"/>
                <a:gd name="T3" fmla="*/ 22 h 22"/>
                <a:gd name="T4" fmla="*/ 20 w 20"/>
                <a:gd name="T5" fmla="*/ 16 h 22"/>
                <a:gd name="T6" fmla="*/ 19 w 20"/>
                <a:gd name="T7" fmla="*/ 7 h 22"/>
                <a:gd name="T8" fmla="*/ 13 w 20"/>
                <a:gd name="T9" fmla="*/ 2 h 22"/>
                <a:gd name="T10" fmla="*/ 0 w 20"/>
                <a:gd name="T11" fmla="*/ 0 h 22"/>
              </a:gdLst>
              <a:ahLst/>
              <a:cxnLst>
                <a:cxn ang="0">
                  <a:pos x="T0" y="T1"/>
                </a:cxn>
                <a:cxn ang="0">
                  <a:pos x="T2" y="T3"/>
                </a:cxn>
                <a:cxn ang="0">
                  <a:pos x="T4" y="T5"/>
                </a:cxn>
                <a:cxn ang="0">
                  <a:pos x="T6" y="T7"/>
                </a:cxn>
                <a:cxn ang="0">
                  <a:pos x="T8" y="T9"/>
                </a:cxn>
                <a:cxn ang="0">
                  <a:pos x="T10" y="T11"/>
                </a:cxn>
              </a:cxnLst>
              <a:rect l="0" t="0" r="r" b="b"/>
              <a:pathLst>
                <a:path w="20" h="22">
                  <a:moveTo>
                    <a:pt x="0" y="0"/>
                  </a:moveTo>
                  <a:lnTo>
                    <a:pt x="14" y="22"/>
                  </a:lnTo>
                  <a:lnTo>
                    <a:pt x="20" y="16"/>
                  </a:lnTo>
                  <a:lnTo>
                    <a:pt x="19" y="7"/>
                  </a:lnTo>
                  <a:lnTo>
                    <a:pt x="13" y="2"/>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74" name="Freeform 7791"/>
            <p:cNvSpPr>
              <a:spLocks/>
            </p:cNvSpPr>
            <p:nvPr/>
          </p:nvSpPr>
          <p:spPr bwMode="gray">
            <a:xfrm>
              <a:off x="8977139" y="3829221"/>
              <a:ext cx="29628" cy="33450"/>
            </a:xfrm>
            <a:custGeom>
              <a:avLst/>
              <a:gdLst>
                <a:gd name="T0" fmla="*/ 0 w 20"/>
                <a:gd name="T1" fmla="*/ 0 h 22"/>
                <a:gd name="T2" fmla="*/ 14 w 20"/>
                <a:gd name="T3" fmla="*/ 22 h 22"/>
                <a:gd name="T4" fmla="*/ 20 w 20"/>
                <a:gd name="T5" fmla="*/ 16 h 22"/>
                <a:gd name="T6" fmla="*/ 19 w 20"/>
                <a:gd name="T7" fmla="*/ 7 h 22"/>
                <a:gd name="T8" fmla="*/ 13 w 20"/>
                <a:gd name="T9" fmla="*/ 2 h 22"/>
                <a:gd name="T10" fmla="*/ 0 w 20"/>
                <a:gd name="T11" fmla="*/ 0 h 22"/>
              </a:gdLst>
              <a:ahLst/>
              <a:cxnLst>
                <a:cxn ang="0">
                  <a:pos x="T0" y="T1"/>
                </a:cxn>
                <a:cxn ang="0">
                  <a:pos x="T2" y="T3"/>
                </a:cxn>
                <a:cxn ang="0">
                  <a:pos x="T4" y="T5"/>
                </a:cxn>
                <a:cxn ang="0">
                  <a:pos x="T6" y="T7"/>
                </a:cxn>
                <a:cxn ang="0">
                  <a:pos x="T8" y="T9"/>
                </a:cxn>
                <a:cxn ang="0">
                  <a:pos x="T10" y="T11"/>
                </a:cxn>
              </a:cxnLst>
              <a:rect l="0" t="0" r="r" b="b"/>
              <a:pathLst>
                <a:path w="20" h="22">
                  <a:moveTo>
                    <a:pt x="0" y="0"/>
                  </a:moveTo>
                  <a:lnTo>
                    <a:pt x="14" y="22"/>
                  </a:lnTo>
                  <a:lnTo>
                    <a:pt x="20" y="16"/>
                  </a:lnTo>
                  <a:lnTo>
                    <a:pt x="19" y="7"/>
                  </a:lnTo>
                  <a:lnTo>
                    <a:pt x="13" y="2"/>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75" name="Freeform 7792"/>
            <p:cNvSpPr>
              <a:spLocks/>
            </p:cNvSpPr>
            <p:nvPr/>
          </p:nvSpPr>
          <p:spPr bwMode="gray">
            <a:xfrm>
              <a:off x="9068987" y="3853548"/>
              <a:ext cx="35553" cy="65379"/>
            </a:xfrm>
            <a:custGeom>
              <a:avLst/>
              <a:gdLst>
                <a:gd name="T0" fmla="*/ 0 w 24"/>
                <a:gd name="T1" fmla="*/ 0 h 43"/>
                <a:gd name="T2" fmla="*/ 12 w 24"/>
                <a:gd name="T3" fmla="*/ 13 h 43"/>
                <a:gd name="T4" fmla="*/ 11 w 24"/>
                <a:gd name="T5" fmla="*/ 21 h 43"/>
                <a:gd name="T6" fmla="*/ 3 w 24"/>
                <a:gd name="T7" fmla="*/ 19 h 43"/>
                <a:gd name="T8" fmla="*/ 5 w 24"/>
                <a:gd name="T9" fmla="*/ 29 h 43"/>
                <a:gd name="T10" fmla="*/ 11 w 24"/>
                <a:gd name="T11" fmla="*/ 29 h 43"/>
                <a:gd name="T12" fmla="*/ 11 w 24"/>
                <a:gd name="T13" fmla="*/ 43 h 43"/>
                <a:gd name="T14" fmla="*/ 18 w 24"/>
                <a:gd name="T15" fmla="*/ 40 h 43"/>
                <a:gd name="T16" fmla="*/ 12 w 24"/>
                <a:gd name="T17" fmla="*/ 25 h 43"/>
                <a:gd name="T18" fmla="*/ 24 w 24"/>
                <a:gd name="T19" fmla="*/ 25 h 43"/>
                <a:gd name="T20" fmla="*/ 19 w 24"/>
                <a:gd name="T21" fmla="*/ 8 h 43"/>
                <a:gd name="T22" fmla="*/ 15 w 24"/>
                <a:gd name="T23" fmla="*/ 0 h 43"/>
                <a:gd name="T24" fmla="*/ 0 w 24"/>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3">
                  <a:moveTo>
                    <a:pt x="0" y="0"/>
                  </a:moveTo>
                  <a:lnTo>
                    <a:pt x="12" y="13"/>
                  </a:lnTo>
                  <a:lnTo>
                    <a:pt x="11" y="21"/>
                  </a:lnTo>
                  <a:lnTo>
                    <a:pt x="3" y="19"/>
                  </a:lnTo>
                  <a:lnTo>
                    <a:pt x="5" y="29"/>
                  </a:lnTo>
                  <a:lnTo>
                    <a:pt x="11" y="29"/>
                  </a:lnTo>
                  <a:lnTo>
                    <a:pt x="11" y="43"/>
                  </a:lnTo>
                  <a:lnTo>
                    <a:pt x="18" y="40"/>
                  </a:lnTo>
                  <a:lnTo>
                    <a:pt x="12" y="25"/>
                  </a:lnTo>
                  <a:lnTo>
                    <a:pt x="24" y="25"/>
                  </a:lnTo>
                  <a:lnTo>
                    <a:pt x="19" y="8"/>
                  </a:lnTo>
                  <a:lnTo>
                    <a:pt x="15" y="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76" name="Freeform 7793"/>
            <p:cNvSpPr>
              <a:spLocks/>
            </p:cNvSpPr>
            <p:nvPr/>
          </p:nvSpPr>
          <p:spPr bwMode="gray">
            <a:xfrm>
              <a:off x="9068987" y="3853548"/>
              <a:ext cx="35553" cy="65379"/>
            </a:xfrm>
            <a:custGeom>
              <a:avLst/>
              <a:gdLst>
                <a:gd name="T0" fmla="*/ 0 w 24"/>
                <a:gd name="T1" fmla="*/ 0 h 43"/>
                <a:gd name="T2" fmla="*/ 12 w 24"/>
                <a:gd name="T3" fmla="*/ 13 h 43"/>
                <a:gd name="T4" fmla="*/ 11 w 24"/>
                <a:gd name="T5" fmla="*/ 21 h 43"/>
                <a:gd name="T6" fmla="*/ 3 w 24"/>
                <a:gd name="T7" fmla="*/ 19 h 43"/>
                <a:gd name="T8" fmla="*/ 5 w 24"/>
                <a:gd name="T9" fmla="*/ 29 h 43"/>
                <a:gd name="T10" fmla="*/ 11 w 24"/>
                <a:gd name="T11" fmla="*/ 29 h 43"/>
                <a:gd name="T12" fmla="*/ 11 w 24"/>
                <a:gd name="T13" fmla="*/ 43 h 43"/>
                <a:gd name="T14" fmla="*/ 18 w 24"/>
                <a:gd name="T15" fmla="*/ 40 h 43"/>
                <a:gd name="T16" fmla="*/ 12 w 24"/>
                <a:gd name="T17" fmla="*/ 25 h 43"/>
                <a:gd name="T18" fmla="*/ 24 w 24"/>
                <a:gd name="T19" fmla="*/ 25 h 43"/>
                <a:gd name="T20" fmla="*/ 19 w 24"/>
                <a:gd name="T21" fmla="*/ 8 h 43"/>
                <a:gd name="T22" fmla="*/ 15 w 24"/>
                <a:gd name="T23" fmla="*/ 0 h 43"/>
                <a:gd name="T24" fmla="*/ 0 w 24"/>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3">
                  <a:moveTo>
                    <a:pt x="0" y="0"/>
                  </a:moveTo>
                  <a:lnTo>
                    <a:pt x="12" y="13"/>
                  </a:lnTo>
                  <a:lnTo>
                    <a:pt x="11" y="21"/>
                  </a:lnTo>
                  <a:lnTo>
                    <a:pt x="3" y="19"/>
                  </a:lnTo>
                  <a:lnTo>
                    <a:pt x="5" y="29"/>
                  </a:lnTo>
                  <a:lnTo>
                    <a:pt x="11" y="29"/>
                  </a:lnTo>
                  <a:lnTo>
                    <a:pt x="11" y="43"/>
                  </a:lnTo>
                  <a:lnTo>
                    <a:pt x="18" y="40"/>
                  </a:lnTo>
                  <a:lnTo>
                    <a:pt x="12" y="25"/>
                  </a:lnTo>
                  <a:lnTo>
                    <a:pt x="24" y="25"/>
                  </a:lnTo>
                  <a:lnTo>
                    <a:pt x="19" y="8"/>
                  </a:lnTo>
                  <a:lnTo>
                    <a:pt x="15" y="0"/>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77" name="Freeform 7794"/>
            <p:cNvSpPr>
              <a:spLocks/>
            </p:cNvSpPr>
            <p:nvPr/>
          </p:nvSpPr>
          <p:spPr bwMode="gray">
            <a:xfrm>
              <a:off x="9015656" y="3871795"/>
              <a:ext cx="65181" cy="76023"/>
            </a:xfrm>
            <a:custGeom>
              <a:avLst/>
              <a:gdLst>
                <a:gd name="T0" fmla="*/ 3 w 44"/>
                <a:gd name="T1" fmla="*/ 23 h 50"/>
                <a:gd name="T2" fmla="*/ 16 w 44"/>
                <a:gd name="T3" fmla="*/ 25 h 50"/>
                <a:gd name="T4" fmla="*/ 16 w 44"/>
                <a:gd name="T5" fmla="*/ 33 h 50"/>
                <a:gd name="T6" fmla="*/ 12 w 44"/>
                <a:gd name="T7" fmla="*/ 36 h 50"/>
                <a:gd name="T8" fmla="*/ 20 w 44"/>
                <a:gd name="T9" fmla="*/ 50 h 50"/>
                <a:gd name="T10" fmla="*/ 26 w 44"/>
                <a:gd name="T11" fmla="*/ 45 h 50"/>
                <a:gd name="T12" fmla="*/ 23 w 44"/>
                <a:gd name="T13" fmla="*/ 36 h 50"/>
                <a:gd name="T14" fmla="*/ 28 w 44"/>
                <a:gd name="T15" fmla="*/ 39 h 50"/>
                <a:gd name="T16" fmla="*/ 32 w 44"/>
                <a:gd name="T17" fmla="*/ 33 h 50"/>
                <a:gd name="T18" fmla="*/ 35 w 44"/>
                <a:gd name="T19" fmla="*/ 39 h 50"/>
                <a:gd name="T20" fmla="*/ 44 w 44"/>
                <a:gd name="T21" fmla="*/ 38 h 50"/>
                <a:gd name="T22" fmla="*/ 44 w 44"/>
                <a:gd name="T23" fmla="*/ 31 h 50"/>
                <a:gd name="T24" fmla="*/ 35 w 44"/>
                <a:gd name="T25" fmla="*/ 31 h 50"/>
                <a:gd name="T26" fmla="*/ 33 w 44"/>
                <a:gd name="T27" fmla="*/ 13 h 50"/>
                <a:gd name="T28" fmla="*/ 26 w 44"/>
                <a:gd name="T29" fmla="*/ 25 h 50"/>
                <a:gd name="T30" fmla="*/ 19 w 44"/>
                <a:gd name="T31" fmla="*/ 6 h 50"/>
                <a:gd name="T32" fmla="*/ 10 w 44"/>
                <a:gd name="T33" fmla="*/ 6 h 50"/>
                <a:gd name="T34" fmla="*/ 10 w 44"/>
                <a:gd name="T35" fmla="*/ 1 h 50"/>
                <a:gd name="T36" fmla="*/ 0 w 44"/>
                <a:gd name="T37" fmla="*/ 0 h 50"/>
                <a:gd name="T38" fmla="*/ 3 w 44"/>
                <a:gd name="T39"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50">
                  <a:moveTo>
                    <a:pt x="3" y="23"/>
                  </a:moveTo>
                  <a:lnTo>
                    <a:pt x="16" y="25"/>
                  </a:lnTo>
                  <a:lnTo>
                    <a:pt x="16" y="33"/>
                  </a:lnTo>
                  <a:lnTo>
                    <a:pt x="12" y="36"/>
                  </a:lnTo>
                  <a:lnTo>
                    <a:pt x="20" y="50"/>
                  </a:lnTo>
                  <a:lnTo>
                    <a:pt x="26" y="45"/>
                  </a:lnTo>
                  <a:lnTo>
                    <a:pt x="23" y="36"/>
                  </a:lnTo>
                  <a:lnTo>
                    <a:pt x="28" y="39"/>
                  </a:lnTo>
                  <a:lnTo>
                    <a:pt x="32" y="33"/>
                  </a:lnTo>
                  <a:lnTo>
                    <a:pt x="35" y="39"/>
                  </a:lnTo>
                  <a:lnTo>
                    <a:pt x="44" y="38"/>
                  </a:lnTo>
                  <a:lnTo>
                    <a:pt x="44" y="31"/>
                  </a:lnTo>
                  <a:lnTo>
                    <a:pt x="35" y="31"/>
                  </a:lnTo>
                  <a:lnTo>
                    <a:pt x="33" y="13"/>
                  </a:lnTo>
                  <a:lnTo>
                    <a:pt x="26" y="25"/>
                  </a:lnTo>
                  <a:lnTo>
                    <a:pt x="19" y="6"/>
                  </a:lnTo>
                  <a:lnTo>
                    <a:pt x="10" y="6"/>
                  </a:lnTo>
                  <a:lnTo>
                    <a:pt x="10" y="1"/>
                  </a:lnTo>
                  <a:lnTo>
                    <a:pt x="0" y="0"/>
                  </a:lnTo>
                  <a:lnTo>
                    <a:pt x="3" y="2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78" name="Freeform 7795"/>
            <p:cNvSpPr>
              <a:spLocks/>
            </p:cNvSpPr>
            <p:nvPr/>
          </p:nvSpPr>
          <p:spPr bwMode="gray">
            <a:xfrm>
              <a:off x="9015656" y="3871795"/>
              <a:ext cx="65181" cy="76023"/>
            </a:xfrm>
            <a:custGeom>
              <a:avLst/>
              <a:gdLst>
                <a:gd name="T0" fmla="*/ 3 w 44"/>
                <a:gd name="T1" fmla="*/ 23 h 50"/>
                <a:gd name="T2" fmla="*/ 16 w 44"/>
                <a:gd name="T3" fmla="*/ 25 h 50"/>
                <a:gd name="T4" fmla="*/ 16 w 44"/>
                <a:gd name="T5" fmla="*/ 33 h 50"/>
                <a:gd name="T6" fmla="*/ 12 w 44"/>
                <a:gd name="T7" fmla="*/ 36 h 50"/>
                <a:gd name="T8" fmla="*/ 20 w 44"/>
                <a:gd name="T9" fmla="*/ 50 h 50"/>
                <a:gd name="T10" fmla="*/ 26 w 44"/>
                <a:gd name="T11" fmla="*/ 45 h 50"/>
                <a:gd name="T12" fmla="*/ 23 w 44"/>
                <a:gd name="T13" fmla="*/ 36 h 50"/>
                <a:gd name="T14" fmla="*/ 28 w 44"/>
                <a:gd name="T15" fmla="*/ 39 h 50"/>
                <a:gd name="T16" fmla="*/ 32 w 44"/>
                <a:gd name="T17" fmla="*/ 33 h 50"/>
                <a:gd name="T18" fmla="*/ 35 w 44"/>
                <a:gd name="T19" fmla="*/ 39 h 50"/>
                <a:gd name="T20" fmla="*/ 44 w 44"/>
                <a:gd name="T21" fmla="*/ 38 h 50"/>
                <a:gd name="T22" fmla="*/ 44 w 44"/>
                <a:gd name="T23" fmla="*/ 31 h 50"/>
                <a:gd name="T24" fmla="*/ 35 w 44"/>
                <a:gd name="T25" fmla="*/ 31 h 50"/>
                <a:gd name="T26" fmla="*/ 33 w 44"/>
                <a:gd name="T27" fmla="*/ 13 h 50"/>
                <a:gd name="T28" fmla="*/ 26 w 44"/>
                <a:gd name="T29" fmla="*/ 25 h 50"/>
                <a:gd name="T30" fmla="*/ 19 w 44"/>
                <a:gd name="T31" fmla="*/ 6 h 50"/>
                <a:gd name="T32" fmla="*/ 10 w 44"/>
                <a:gd name="T33" fmla="*/ 6 h 50"/>
                <a:gd name="T34" fmla="*/ 10 w 44"/>
                <a:gd name="T35" fmla="*/ 1 h 50"/>
                <a:gd name="T36" fmla="*/ 0 w 44"/>
                <a:gd name="T37" fmla="*/ 0 h 50"/>
                <a:gd name="T38" fmla="*/ 3 w 44"/>
                <a:gd name="T39"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50">
                  <a:moveTo>
                    <a:pt x="3" y="23"/>
                  </a:moveTo>
                  <a:lnTo>
                    <a:pt x="16" y="25"/>
                  </a:lnTo>
                  <a:lnTo>
                    <a:pt x="16" y="33"/>
                  </a:lnTo>
                  <a:lnTo>
                    <a:pt x="12" y="36"/>
                  </a:lnTo>
                  <a:lnTo>
                    <a:pt x="20" y="50"/>
                  </a:lnTo>
                  <a:lnTo>
                    <a:pt x="26" y="45"/>
                  </a:lnTo>
                  <a:lnTo>
                    <a:pt x="23" y="36"/>
                  </a:lnTo>
                  <a:lnTo>
                    <a:pt x="28" y="39"/>
                  </a:lnTo>
                  <a:lnTo>
                    <a:pt x="32" y="33"/>
                  </a:lnTo>
                  <a:lnTo>
                    <a:pt x="35" y="39"/>
                  </a:lnTo>
                  <a:lnTo>
                    <a:pt x="44" y="38"/>
                  </a:lnTo>
                  <a:lnTo>
                    <a:pt x="44" y="31"/>
                  </a:lnTo>
                  <a:lnTo>
                    <a:pt x="35" y="31"/>
                  </a:lnTo>
                  <a:lnTo>
                    <a:pt x="33" y="13"/>
                  </a:lnTo>
                  <a:lnTo>
                    <a:pt x="26" y="25"/>
                  </a:lnTo>
                  <a:lnTo>
                    <a:pt x="19" y="6"/>
                  </a:lnTo>
                  <a:lnTo>
                    <a:pt x="10" y="6"/>
                  </a:lnTo>
                  <a:lnTo>
                    <a:pt x="10" y="1"/>
                  </a:lnTo>
                  <a:lnTo>
                    <a:pt x="0" y="0"/>
                  </a:lnTo>
                  <a:lnTo>
                    <a:pt x="3" y="2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79" name="Freeform 7796"/>
            <p:cNvSpPr>
              <a:spLocks/>
            </p:cNvSpPr>
            <p:nvPr/>
          </p:nvSpPr>
          <p:spPr bwMode="gray">
            <a:xfrm>
              <a:off x="9026026" y="3926530"/>
              <a:ext cx="106660" cy="110993"/>
            </a:xfrm>
            <a:custGeom>
              <a:avLst/>
              <a:gdLst>
                <a:gd name="T0" fmla="*/ 0 w 72"/>
                <a:gd name="T1" fmla="*/ 46 h 73"/>
                <a:gd name="T2" fmla="*/ 3 w 72"/>
                <a:gd name="T3" fmla="*/ 51 h 73"/>
                <a:gd name="T4" fmla="*/ 7 w 72"/>
                <a:gd name="T5" fmla="*/ 37 h 73"/>
                <a:gd name="T6" fmla="*/ 12 w 72"/>
                <a:gd name="T7" fmla="*/ 35 h 73"/>
                <a:gd name="T8" fmla="*/ 13 w 72"/>
                <a:gd name="T9" fmla="*/ 43 h 73"/>
                <a:gd name="T10" fmla="*/ 25 w 72"/>
                <a:gd name="T11" fmla="*/ 35 h 73"/>
                <a:gd name="T12" fmla="*/ 31 w 72"/>
                <a:gd name="T13" fmla="*/ 38 h 73"/>
                <a:gd name="T14" fmla="*/ 35 w 72"/>
                <a:gd name="T15" fmla="*/ 43 h 73"/>
                <a:gd name="T16" fmla="*/ 32 w 72"/>
                <a:gd name="T17" fmla="*/ 59 h 73"/>
                <a:gd name="T18" fmla="*/ 56 w 72"/>
                <a:gd name="T19" fmla="*/ 73 h 73"/>
                <a:gd name="T20" fmla="*/ 60 w 72"/>
                <a:gd name="T21" fmla="*/ 65 h 73"/>
                <a:gd name="T22" fmla="*/ 53 w 72"/>
                <a:gd name="T23" fmla="*/ 53 h 73"/>
                <a:gd name="T24" fmla="*/ 56 w 72"/>
                <a:gd name="T25" fmla="*/ 49 h 73"/>
                <a:gd name="T26" fmla="*/ 59 w 72"/>
                <a:gd name="T27" fmla="*/ 43 h 73"/>
                <a:gd name="T28" fmla="*/ 67 w 72"/>
                <a:gd name="T29" fmla="*/ 62 h 73"/>
                <a:gd name="T30" fmla="*/ 72 w 72"/>
                <a:gd name="T31" fmla="*/ 46 h 73"/>
                <a:gd name="T32" fmla="*/ 66 w 72"/>
                <a:gd name="T33" fmla="*/ 16 h 73"/>
                <a:gd name="T34" fmla="*/ 51 w 72"/>
                <a:gd name="T35" fmla="*/ 0 h 73"/>
                <a:gd name="T36" fmla="*/ 53 w 72"/>
                <a:gd name="T37" fmla="*/ 14 h 73"/>
                <a:gd name="T38" fmla="*/ 48 w 72"/>
                <a:gd name="T39" fmla="*/ 16 h 73"/>
                <a:gd name="T40" fmla="*/ 42 w 72"/>
                <a:gd name="T41" fmla="*/ 14 h 73"/>
                <a:gd name="T42" fmla="*/ 41 w 72"/>
                <a:gd name="T43" fmla="*/ 22 h 73"/>
                <a:gd name="T44" fmla="*/ 29 w 72"/>
                <a:gd name="T45" fmla="*/ 30 h 73"/>
                <a:gd name="T46" fmla="*/ 28 w 72"/>
                <a:gd name="T47" fmla="*/ 22 h 73"/>
                <a:gd name="T48" fmla="*/ 16 w 72"/>
                <a:gd name="T49" fmla="*/ 22 h 73"/>
                <a:gd name="T50" fmla="*/ 2 w 72"/>
                <a:gd name="T51" fmla="*/ 35 h 73"/>
                <a:gd name="T52" fmla="*/ 0 w 72"/>
                <a:gd name="T53"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73">
                  <a:moveTo>
                    <a:pt x="0" y="46"/>
                  </a:moveTo>
                  <a:lnTo>
                    <a:pt x="3" y="51"/>
                  </a:lnTo>
                  <a:lnTo>
                    <a:pt x="7" y="37"/>
                  </a:lnTo>
                  <a:lnTo>
                    <a:pt x="12" y="35"/>
                  </a:lnTo>
                  <a:lnTo>
                    <a:pt x="13" y="43"/>
                  </a:lnTo>
                  <a:lnTo>
                    <a:pt x="25" y="35"/>
                  </a:lnTo>
                  <a:lnTo>
                    <a:pt x="31" y="38"/>
                  </a:lnTo>
                  <a:lnTo>
                    <a:pt x="35" y="43"/>
                  </a:lnTo>
                  <a:lnTo>
                    <a:pt x="32" y="59"/>
                  </a:lnTo>
                  <a:lnTo>
                    <a:pt x="56" y="73"/>
                  </a:lnTo>
                  <a:lnTo>
                    <a:pt x="60" y="65"/>
                  </a:lnTo>
                  <a:lnTo>
                    <a:pt x="53" y="53"/>
                  </a:lnTo>
                  <a:lnTo>
                    <a:pt x="56" y="49"/>
                  </a:lnTo>
                  <a:lnTo>
                    <a:pt x="59" y="43"/>
                  </a:lnTo>
                  <a:lnTo>
                    <a:pt x="67" y="62"/>
                  </a:lnTo>
                  <a:lnTo>
                    <a:pt x="72" y="46"/>
                  </a:lnTo>
                  <a:lnTo>
                    <a:pt x="66" y="16"/>
                  </a:lnTo>
                  <a:lnTo>
                    <a:pt x="51" y="0"/>
                  </a:lnTo>
                  <a:lnTo>
                    <a:pt x="53" y="14"/>
                  </a:lnTo>
                  <a:lnTo>
                    <a:pt x="48" y="16"/>
                  </a:lnTo>
                  <a:lnTo>
                    <a:pt x="42" y="14"/>
                  </a:lnTo>
                  <a:lnTo>
                    <a:pt x="41" y="22"/>
                  </a:lnTo>
                  <a:lnTo>
                    <a:pt x="29" y="30"/>
                  </a:lnTo>
                  <a:lnTo>
                    <a:pt x="28" y="22"/>
                  </a:lnTo>
                  <a:lnTo>
                    <a:pt x="16" y="22"/>
                  </a:lnTo>
                  <a:lnTo>
                    <a:pt x="2" y="35"/>
                  </a:lnTo>
                  <a:lnTo>
                    <a:pt x="0" y="4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80" name="Freeform 7797"/>
            <p:cNvSpPr>
              <a:spLocks/>
            </p:cNvSpPr>
            <p:nvPr/>
          </p:nvSpPr>
          <p:spPr bwMode="gray">
            <a:xfrm>
              <a:off x="9026026" y="3926530"/>
              <a:ext cx="106660" cy="110993"/>
            </a:xfrm>
            <a:custGeom>
              <a:avLst/>
              <a:gdLst>
                <a:gd name="T0" fmla="*/ 0 w 72"/>
                <a:gd name="T1" fmla="*/ 46 h 73"/>
                <a:gd name="T2" fmla="*/ 3 w 72"/>
                <a:gd name="T3" fmla="*/ 51 h 73"/>
                <a:gd name="T4" fmla="*/ 7 w 72"/>
                <a:gd name="T5" fmla="*/ 37 h 73"/>
                <a:gd name="T6" fmla="*/ 12 w 72"/>
                <a:gd name="T7" fmla="*/ 35 h 73"/>
                <a:gd name="T8" fmla="*/ 13 w 72"/>
                <a:gd name="T9" fmla="*/ 43 h 73"/>
                <a:gd name="T10" fmla="*/ 25 w 72"/>
                <a:gd name="T11" fmla="*/ 35 h 73"/>
                <a:gd name="T12" fmla="*/ 31 w 72"/>
                <a:gd name="T13" fmla="*/ 38 h 73"/>
                <a:gd name="T14" fmla="*/ 35 w 72"/>
                <a:gd name="T15" fmla="*/ 43 h 73"/>
                <a:gd name="T16" fmla="*/ 32 w 72"/>
                <a:gd name="T17" fmla="*/ 59 h 73"/>
                <a:gd name="T18" fmla="*/ 56 w 72"/>
                <a:gd name="T19" fmla="*/ 73 h 73"/>
                <a:gd name="T20" fmla="*/ 60 w 72"/>
                <a:gd name="T21" fmla="*/ 65 h 73"/>
                <a:gd name="T22" fmla="*/ 53 w 72"/>
                <a:gd name="T23" fmla="*/ 53 h 73"/>
                <a:gd name="T24" fmla="*/ 56 w 72"/>
                <a:gd name="T25" fmla="*/ 49 h 73"/>
                <a:gd name="T26" fmla="*/ 59 w 72"/>
                <a:gd name="T27" fmla="*/ 43 h 73"/>
                <a:gd name="T28" fmla="*/ 67 w 72"/>
                <a:gd name="T29" fmla="*/ 62 h 73"/>
                <a:gd name="T30" fmla="*/ 72 w 72"/>
                <a:gd name="T31" fmla="*/ 46 h 73"/>
                <a:gd name="T32" fmla="*/ 66 w 72"/>
                <a:gd name="T33" fmla="*/ 16 h 73"/>
                <a:gd name="T34" fmla="*/ 51 w 72"/>
                <a:gd name="T35" fmla="*/ 0 h 73"/>
                <a:gd name="T36" fmla="*/ 53 w 72"/>
                <a:gd name="T37" fmla="*/ 14 h 73"/>
                <a:gd name="T38" fmla="*/ 48 w 72"/>
                <a:gd name="T39" fmla="*/ 16 h 73"/>
                <a:gd name="T40" fmla="*/ 42 w 72"/>
                <a:gd name="T41" fmla="*/ 14 h 73"/>
                <a:gd name="T42" fmla="*/ 41 w 72"/>
                <a:gd name="T43" fmla="*/ 22 h 73"/>
                <a:gd name="T44" fmla="*/ 29 w 72"/>
                <a:gd name="T45" fmla="*/ 30 h 73"/>
                <a:gd name="T46" fmla="*/ 28 w 72"/>
                <a:gd name="T47" fmla="*/ 22 h 73"/>
                <a:gd name="T48" fmla="*/ 16 w 72"/>
                <a:gd name="T49" fmla="*/ 22 h 73"/>
                <a:gd name="T50" fmla="*/ 2 w 72"/>
                <a:gd name="T51" fmla="*/ 35 h 73"/>
                <a:gd name="T52" fmla="*/ 0 w 72"/>
                <a:gd name="T53"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73">
                  <a:moveTo>
                    <a:pt x="0" y="46"/>
                  </a:moveTo>
                  <a:lnTo>
                    <a:pt x="3" y="51"/>
                  </a:lnTo>
                  <a:lnTo>
                    <a:pt x="7" y="37"/>
                  </a:lnTo>
                  <a:lnTo>
                    <a:pt x="12" y="35"/>
                  </a:lnTo>
                  <a:lnTo>
                    <a:pt x="13" y="43"/>
                  </a:lnTo>
                  <a:lnTo>
                    <a:pt x="25" y="35"/>
                  </a:lnTo>
                  <a:lnTo>
                    <a:pt x="31" y="38"/>
                  </a:lnTo>
                  <a:lnTo>
                    <a:pt x="35" y="43"/>
                  </a:lnTo>
                  <a:lnTo>
                    <a:pt x="32" y="59"/>
                  </a:lnTo>
                  <a:lnTo>
                    <a:pt x="56" y="73"/>
                  </a:lnTo>
                  <a:lnTo>
                    <a:pt x="60" y="65"/>
                  </a:lnTo>
                  <a:lnTo>
                    <a:pt x="53" y="53"/>
                  </a:lnTo>
                  <a:lnTo>
                    <a:pt x="56" y="49"/>
                  </a:lnTo>
                  <a:lnTo>
                    <a:pt x="59" y="43"/>
                  </a:lnTo>
                  <a:lnTo>
                    <a:pt x="67" y="62"/>
                  </a:lnTo>
                  <a:lnTo>
                    <a:pt x="72" y="46"/>
                  </a:lnTo>
                  <a:lnTo>
                    <a:pt x="66" y="16"/>
                  </a:lnTo>
                  <a:lnTo>
                    <a:pt x="51" y="0"/>
                  </a:lnTo>
                  <a:lnTo>
                    <a:pt x="53" y="14"/>
                  </a:lnTo>
                  <a:lnTo>
                    <a:pt x="48" y="16"/>
                  </a:lnTo>
                  <a:lnTo>
                    <a:pt x="42" y="14"/>
                  </a:lnTo>
                  <a:lnTo>
                    <a:pt x="41" y="22"/>
                  </a:lnTo>
                  <a:lnTo>
                    <a:pt x="29" y="30"/>
                  </a:lnTo>
                  <a:lnTo>
                    <a:pt x="28" y="22"/>
                  </a:lnTo>
                  <a:lnTo>
                    <a:pt x="16" y="22"/>
                  </a:lnTo>
                  <a:lnTo>
                    <a:pt x="2" y="35"/>
                  </a:lnTo>
                  <a:lnTo>
                    <a:pt x="0" y="4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81" name="Freeform 7846"/>
            <p:cNvSpPr>
              <a:spLocks/>
            </p:cNvSpPr>
            <p:nvPr/>
          </p:nvSpPr>
          <p:spPr bwMode="gray">
            <a:xfrm>
              <a:off x="4732939" y="2684328"/>
              <a:ext cx="28146" cy="19765"/>
            </a:xfrm>
            <a:custGeom>
              <a:avLst/>
              <a:gdLst>
                <a:gd name="T0" fmla="*/ 4 w 19"/>
                <a:gd name="T1" fmla="*/ 6 h 13"/>
                <a:gd name="T2" fmla="*/ 11 w 19"/>
                <a:gd name="T3" fmla="*/ 4 h 13"/>
                <a:gd name="T4" fmla="*/ 0 w 19"/>
                <a:gd name="T5" fmla="*/ 12 h 13"/>
                <a:gd name="T6" fmla="*/ 14 w 19"/>
                <a:gd name="T7" fmla="*/ 7 h 13"/>
                <a:gd name="T8" fmla="*/ 10 w 19"/>
                <a:gd name="T9" fmla="*/ 13 h 13"/>
                <a:gd name="T10" fmla="*/ 19 w 19"/>
                <a:gd name="T11" fmla="*/ 0 h 13"/>
                <a:gd name="T12" fmla="*/ 4 w 19"/>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19" h="13">
                  <a:moveTo>
                    <a:pt x="4" y="6"/>
                  </a:moveTo>
                  <a:lnTo>
                    <a:pt x="11" y="4"/>
                  </a:lnTo>
                  <a:lnTo>
                    <a:pt x="0" y="12"/>
                  </a:lnTo>
                  <a:lnTo>
                    <a:pt x="14" y="7"/>
                  </a:lnTo>
                  <a:lnTo>
                    <a:pt x="10" y="13"/>
                  </a:lnTo>
                  <a:lnTo>
                    <a:pt x="19" y="0"/>
                  </a:lnTo>
                  <a:lnTo>
                    <a:pt x="4" y="6"/>
                  </a:lnTo>
                  <a:close/>
                </a:path>
              </a:pathLst>
            </a:custGeom>
            <a:grp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82" name="Freeform 7847"/>
            <p:cNvSpPr>
              <a:spLocks/>
            </p:cNvSpPr>
            <p:nvPr/>
          </p:nvSpPr>
          <p:spPr bwMode="gray">
            <a:xfrm>
              <a:off x="4732939" y="2684328"/>
              <a:ext cx="28146" cy="19765"/>
            </a:xfrm>
            <a:custGeom>
              <a:avLst/>
              <a:gdLst>
                <a:gd name="T0" fmla="*/ 4 w 19"/>
                <a:gd name="T1" fmla="*/ 6 h 13"/>
                <a:gd name="T2" fmla="*/ 11 w 19"/>
                <a:gd name="T3" fmla="*/ 4 h 13"/>
                <a:gd name="T4" fmla="*/ 0 w 19"/>
                <a:gd name="T5" fmla="*/ 12 h 13"/>
                <a:gd name="T6" fmla="*/ 14 w 19"/>
                <a:gd name="T7" fmla="*/ 7 h 13"/>
                <a:gd name="T8" fmla="*/ 10 w 19"/>
                <a:gd name="T9" fmla="*/ 13 h 13"/>
                <a:gd name="T10" fmla="*/ 19 w 19"/>
                <a:gd name="T11" fmla="*/ 0 h 13"/>
                <a:gd name="T12" fmla="*/ 4 w 19"/>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19" h="13">
                  <a:moveTo>
                    <a:pt x="4" y="6"/>
                  </a:moveTo>
                  <a:lnTo>
                    <a:pt x="11" y="4"/>
                  </a:lnTo>
                  <a:lnTo>
                    <a:pt x="0" y="12"/>
                  </a:lnTo>
                  <a:lnTo>
                    <a:pt x="14" y="7"/>
                  </a:lnTo>
                  <a:lnTo>
                    <a:pt x="10" y="13"/>
                  </a:lnTo>
                  <a:lnTo>
                    <a:pt x="19" y="0"/>
                  </a:lnTo>
                  <a:lnTo>
                    <a:pt x="4" y="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83" name="Freeform 7848"/>
            <p:cNvSpPr>
              <a:spLocks/>
            </p:cNvSpPr>
            <p:nvPr/>
          </p:nvSpPr>
          <p:spPr bwMode="gray">
            <a:xfrm>
              <a:off x="4649981" y="2772514"/>
              <a:ext cx="22221" cy="13683"/>
            </a:xfrm>
            <a:custGeom>
              <a:avLst/>
              <a:gdLst>
                <a:gd name="T0" fmla="*/ 0 w 15"/>
                <a:gd name="T1" fmla="*/ 3 h 9"/>
                <a:gd name="T2" fmla="*/ 15 w 15"/>
                <a:gd name="T3" fmla="*/ 9 h 9"/>
                <a:gd name="T4" fmla="*/ 15 w 15"/>
                <a:gd name="T5" fmla="*/ 0 h 9"/>
                <a:gd name="T6" fmla="*/ 0 w 15"/>
                <a:gd name="T7" fmla="*/ 3 h 9"/>
              </a:gdLst>
              <a:ahLst/>
              <a:cxnLst>
                <a:cxn ang="0">
                  <a:pos x="T0" y="T1"/>
                </a:cxn>
                <a:cxn ang="0">
                  <a:pos x="T2" y="T3"/>
                </a:cxn>
                <a:cxn ang="0">
                  <a:pos x="T4" y="T5"/>
                </a:cxn>
                <a:cxn ang="0">
                  <a:pos x="T6" y="T7"/>
                </a:cxn>
              </a:cxnLst>
              <a:rect l="0" t="0" r="r" b="b"/>
              <a:pathLst>
                <a:path w="15" h="9">
                  <a:moveTo>
                    <a:pt x="0" y="3"/>
                  </a:moveTo>
                  <a:lnTo>
                    <a:pt x="15" y="9"/>
                  </a:lnTo>
                  <a:lnTo>
                    <a:pt x="15"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84" name="Freeform 7849"/>
            <p:cNvSpPr>
              <a:spLocks/>
            </p:cNvSpPr>
            <p:nvPr/>
          </p:nvSpPr>
          <p:spPr bwMode="gray">
            <a:xfrm>
              <a:off x="4649981" y="2772514"/>
              <a:ext cx="22221" cy="13683"/>
            </a:xfrm>
            <a:custGeom>
              <a:avLst/>
              <a:gdLst>
                <a:gd name="T0" fmla="*/ 0 w 15"/>
                <a:gd name="T1" fmla="*/ 3 h 9"/>
                <a:gd name="T2" fmla="*/ 15 w 15"/>
                <a:gd name="T3" fmla="*/ 9 h 9"/>
                <a:gd name="T4" fmla="*/ 15 w 15"/>
                <a:gd name="T5" fmla="*/ 0 h 9"/>
                <a:gd name="T6" fmla="*/ 0 w 15"/>
                <a:gd name="T7" fmla="*/ 3 h 9"/>
              </a:gdLst>
              <a:ahLst/>
              <a:cxnLst>
                <a:cxn ang="0">
                  <a:pos x="T0" y="T1"/>
                </a:cxn>
                <a:cxn ang="0">
                  <a:pos x="T2" y="T3"/>
                </a:cxn>
                <a:cxn ang="0">
                  <a:pos x="T4" y="T5"/>
                </a:cxn>
                <a:cxn ang="0">
                  <a:pos x="T6" y="T7"/>
                </a:cxn>
              </a:cxnLst>
              <a:rect l="0" t="0" r="r" b="b"/>
              <a:pathLst>
                <a:path w="15" h="9">
                  <a:moveTo>
                    <a:pt x="0" y="3"/>
                  </a:moveTo>
                  <a:lnTo>
                    <a:pt x="15" y="9"/>
                  </a:lnTo>
                  <a:lnTo>
                    <a:pt x="15" y="0"/>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85" name="Freeform 7852"/>
            <p:cNvSpPr>
              <a:spLocks/>
            </p:cNvSpPr>
            <p:nvPr/>
          </p:nvSpPr>
          <p:spPr bwMode="gray">
            <a:xfrm>
              <a:off x="6832078" y="3210401"/>
              <a:ext cx="13333" cy="15205"/>
            </a:xfrm>
            <a:custGeom>
              <a:avLst/>
              <a:gdLst>
                <a:gd name="T0" fmla="*/ 0 w 9"/>
                <a:gd name="T1" fmla="*/ 7 h 10"/>
                <a:gd name="T2" fmla="*/ 3 w 9"/>
                <a:gd name="T3" fmla="*/ 10 h 10"/>
                <a:gd name="T4" fmla="*/ 9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lnTo>
                    <a:pt x="3" y="10"/>
                  </a:lnTo>
                  <a:lnTo>
                    <a:pt x="9" y="0"/>
                  </a:lnTo>
                  <a:lnTo>
                    <a:pt x="0" y="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86" name="Freeform 7853"/>
            <p:cNvSpPr>
              <a:spLocks/>
            </p:cNvSpPr>
            <p:nvPr/>
          </p:nvSpPr>
          <p:spPr bwMode="gray">
            <a:xfrm>
              <a:off x="6832078" y="3210401"/>
              <a:ext cx="13333" cy="15205"/>
            </a:xfrm>
            <a:custGeom>
              <a:avLst/>
              <a:gdLst>
                <a:gd name="T0" fmla="*/ 0 w 9"/>
                <a:gd name="T1" fmla="*/ 7 h 10"/>
                <a:gd name="T2" fmla="*/ 3 w 9"/>
                <a:gd name="T3" fmla="*/ 10 h 10"/>
                <a:gd name="T4" fmla="*/ 9 w 9"/>
                <a:gd name="T5" fmla="*/ 0 h 10"/>
                <a:gd name="T6" fmla="*/ 0 w 9"/>
                <a:gd name="T7" fmla="*/ 7 h 10"/>
              </a:gdLst>
              <a:ahLst/>
              <a:cxnLst>
                <a:cxn ang="0">
                  <a:pos x="T0" y="T1"/>
                </a:cxn>
                <a:cxn ang="0">
                  <a:pos x="T2" y="T3"/>
                </a:cxn>
                <a:cxn ang="0">
                  <a:pos x="T4" y="T5"/>
                </a:cxn>
                <a:cxn ang="0">
                  <a:pos x="T6" y="T7"/>
                </a:cxn>
              </a:cxnLst>
              <a:rect l="0" t="0" r="r" b="b"/>
              <a:pathLst>
                <a:path w="9" h="10">
                  <a:moveTo>
                    <a:pt x="0" y="7"/>
                  </a:moveTo>
                  <a:lnTo>
                    <a:pt x="3" y="10"/>
                  </a:lnTo>
                  <a:lnTo>
                    <a:pt x="9" y="0"/>
                  </a:lnTo>
                  <a:lnTo>
                    <a:pt x="0" y="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87" name="Freeform 7854"/>
            <p:cNvSpPr>
              <a:spLocks/>
            </p:cNvSpPr>
            <p:nvPr/>
          </p:nvSpPr>
          <p:spPr bwMode="gray">
            <a:xfrm>
              <a:off x="6793562" y="3137420"/>
              <a:ext cx="4444" cy="4562"/>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lnTo>
                    <a:pt x="3" y="3"/>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88" name="Line 7855"/>
            <p:cNvSpPr>
              <a:spLocks noChangeShapeType="1"/>
            </p:cNvSpPr>
            <p:nvPr/>
          </p:nvSpPr>
          <p:spPr bwMode="gray">
            <a:xfrm>
              <a:off x="6793562" y="3137420"/>
              <a:ext cx="4444" cy="4562"/>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89" name="Freeform 7856"/>
            <p:cNvSpPr>
              <a:spLocks/>
            </p:cNvSpPr>
            <p:nvPr/>
          </p:nvSpPr>
          <p:spPr bwMode="gray">
            <a:xfrm>
              <a:off x="6795044" y="3157186"/>
              <a:ext cx="1482" cy="6082"/>
            </a:xfrm>
            <a:custGeom>
              <a:avLst/>
              <a:gdLst>
                <a:gd name="T0" fmla="*/ 0 h 4"/>
                <a:gd name="T1" fmla="*/ 4 h 4"/>
                <a:gd name="T2" fmla="*/ 0 h 4"/>
              </a:gdLst>
              <a:ahLst/>
              <a:cxnLst>
                <a:cxn ang="0">
                  <a:pos x="0" y="T0"/>
                </a:cxn>
                <a:cxn ang="0">
                  <a:pos x="0" y="T1"/>
                </a:cxn>
                <a:cxn ang="0">
                  <a:pos x="0" y="T2"/>
                </a:cxn>
              </a:cxnLst>
              <a:rect l="0" t="0" r="r" b="b"/>
              <a:pathLst>
                <a:path h="4">
                  <a:moveTo>
                    <a:pt x="0" y="0"/>
                  </a:moveTo>
                  <a:lnTo>
                    <a:pt x="0" y="4"/>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90" name="Line 7857"/>
            <p:cNvSpPr>
              <a:spLocks noChangeShapeType="1"/>
            </p:cNvSpPr>
            <p:nvPr/>
          </p:nvSpPr>
          <p:spPr bwMode="gray">
            <a:xfrm>
              <a:off x="6795044" y="3157186"/>
              <a:ext cx="1482" cy="6082"/>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91" name="Freeform 7858"/>
            <p:cNvSpPr>
              <a:spLocks/>
            </p:cNvSpPr>
            <p:nvPr/>
          </p:nvSpPr>
          <p:spPr bwMode="gray">
            <a:xfrm>
              <a:off x="6414323" y="4089217"/>
              <a:ext cx="11851" cy="13683"/>
            </a:xfrm>
            <a:custGeom>
              <a:avLst/>
              <a:gdLst>
                <a:gd name="T0" fmla="*/ 0 w 8"/>
                <a:gd name="T1" fmla="*/ 6 h 9"/>
                <a:gd name="T2" fmla="*/ 5 w 8"/>
                <a:gd name="T3" fmla="*/ 9 h 9"/>
                <a:gd name="T4" fmla="*/ 8 w 8"/>
                <a:gd name="T5" fmla="*/ 3 h 9"/>
                <a:gd name="T6" fmla="*/ 3 w 8"/>
                <a:gd name="T7" fmla="*/ 0 h 9"/>
                <a:gd name="T8" fmla="*/ 0 w 8"/>
                <a:gd name="T9" fmla="*/ 6 h 9"/>
              </a:gdLst>
              <a:ahLst/>
              <a:cxnLst>
                <a:cxn ang="0">
                  <a:pos x="T0" y="T1"/>
                </a:cxn>
                <a:cxn ang="0">
                  <a:pos x="T2" y="T3"/>
                </a:cxn>
                <a:cxn ang="0">
                  <a:pos x="T4" y="T5"/>
                </a:cxn>
                <a:cxn ang="0">
                  <a:pos x="T6" y="T7"/>
                </a:cxn>
                <a:cxn ang="0">
                  <a:pos x="T8" y="T9"/>
                </a:cxn>
              </a:cxnLst>
              <a:rect l="0" t="0" r="r" b="b"/>
              <a:pathLst>
                <a:path w="8" h="9">
                  <a:moveTo>
                    <a:pt x="0" y="6"/>
                  </a:moveTo>
                  <a:lnTo>
                    <a:pt x="5" y="9"/>
                  </a:lnTo>
                  <a:lnTo>
                    <a:pt x="8" y="3"/>
                  </a:lnTo>
                  <a:lnTo>
                    <a:pt x="3" y="0"/>
                  </a:lnTo>
                  <a:lnTo>
                    <a:pt x="0" y="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92" name="Freeform 7859"/>
            <p:cNvSpPr>
              <a:spLocks/>
            </p:cNvSpPr>
            <p:nvPr/>
          </p:nvSpPr>
          <p:spPr bwMode="gray">
            <a:xfrm>
              <a:off x="6414323" y="4089217"/>
              <a:ext cx="11851" cy="13683"/>
            </a:xfrm>
            <a:custGeom>
              <a:avLst/>
              <a:gdLst>
                <a:gd name="T0" fmla="*/ 0 w 8"/>
                <a:gd name="T1" fmla="*/ 6 h 9"/>
                <a:gd name="T2" fmla="*/ 5 w 8"/>
                <a:gd name="T3" fmla="*/ 9 h 9"/>
                <a:gd name="T4" fmla="*/ 8 w 8"/>
                <a:gd name="T5" fmla="*/ 3 h 9"/>
                <a:gd name="T6" fmla="*/ 3 w 8"/>
                <a:gd name="T7" fmla="*/ 0 h 9"/>
                <a:gd name="T8" fmla="*/ 0 w 8"/>
                <a:gd name="T9" fmla="*/ 6 h 9"/>
              </a:gdLst>
              <a:ahLst/>
              <a:cxnLst>
                <a:cxn ang="0">
                  <a:pos x="T0" y="T1"/>
                </a:cxn>
                <a:cxn ang="0">
                  <a:pos x="T2" y="T3"/>
                </a:cxn>
                <a:cxn ang="0">
                  <a:pos x="T4" y="T5"/>
                </a:cxn>
                <a:cxn ang="0">
                  <a:pos x="T6" y="T7"/>
                </a:cxn>
                <a:cxn ang="0">
                  <a:pos x="T8" y="T9"/>
                </a:cxn>
              </a:cxnLst>
              <a:rect l="0" t="0" r="r" b="b"/>
              <a:pathLst>
                <a:path w="8" h="9">
                  <a:moveTo>
                    <a:pt x="0" y="6"/>
                  </a:moveTo>
                  <a:lnTo>
                    <a:pt x="5" y="9"/>
                  </a:lnTo>
                  <a:lnTo>
                    <a:pt x="8" y="3"/>
                  </a:lnTo>
                  <a:lnTo>
                    <a:pt x="3" y="0"/>
                  </a:lnTo>
                  <a:lnTo>
                    <a:pt x="0" y="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93" name="Freeform 7860"/>
            <p:cNvSpPr>
              <a:spLocks/>
            </p:cNvSpPr>
            <p:nvPr/>
          </p:nvSpPr>
          <p:spPr bwMode="gray">
            <a:xfrm>
              <a:off x="9203793" y="4490613"/>
              <a:ext cx="29628" cy="18245"/>
            </a:xfrm>
            <a:custGeom>
              <a:avLst/>
              <a:gdLst>
                <a:gd name="T0" fmla="*/ 0 w 20"/>
                <a:gd name="T1" fmla="*/ 10 h 12"/>
                <a:gd name="T2" fmla="*/ 13 w 20"/>
                <a:gd name="T3" fmla="*/ 12 h 12"/>
                <a:gd name="T4" fmla="*/ 20 w 20"/>
                <a:gd name="T5" fmla="*/ 6 h 12"/>
                <a:gd name="T6" fmla="*/ 19 w 20"/>
                <a:gd name="T7" fmla="*/ 0 h 12"/>
                <a:gd name="T8" fmla="*/ 4 w 20"/>
                <a:gd name="T9" fmla="*/ 0 h 12"/>
                <a:gd name="T10" fmla="*/ 0 w 20"/>
                <a:gd name="T11" fmla="*/ 10 h 12"/>
              </a:gdLst>
              <a:ahLst/>
              <a:cxnLst>
                <a:cxn ang="0">
                  <a:pos x="T0" y="T1"/>
                </a:cxn>
                <a:cxn ang="0">
                  <a:pos x="T2" y="T3"/>
                </a:cxn>
                <a:cxn ang="0">
                  <a:pos x="T4" y="T5"/>
                </a:cxn>
                <a:cxn ang="0">
                  <a:pos x="T6" y="T7"/>
                </a:cxn>
                <a:cxn ang="0">
                  <a:pos x="T8" y="T9"/>
                </a:cxn>
                <a:cxn ang="0">
                  <a:pos x="T10" y="T11"/>
                </a:cxn>
              </a:cxnLst>
              <a:rect l="0" t="0" r="r" b="b"/>
              <a:pathLst>
                <a:path w="20" h="12">
                  <a:moveTo>
                    <a:pt x="0" y="10"/>
                  </a:moveTo>
                  <a:lnTo>
                    <a:pt x="13" y="12"/>
                  </a:lnTo>
                  <a:lnTo>
                    <a:pt x="20" y="6"/>
                  </a:lnTo>
                  <a:lnTo>
                    <a:pt x="19" y="0"/>
                  </a:lnTo>
                  <a:lnTo>
                    <a:pt x="4" y="0"/>
                  </a:lnTo>
                  <a:lnTo>
                    <a:pt x="0" y="1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94" name="Freeform 7861"/>
            <p:cNvSpPr>
              <a:spLocks/>
            </p:cNvSpPr>
            <p:nvPr/>
          </p:nvSpPr>
          <p:spPr bwMode="gray">
            <a:xfrm>
              <a:off x="9203793" y="4490613"/>
              <a:ext cx="29628" cy="18245"/>
            </a:xfrm>
            <a:custGeom>
              <a:avLst/>
              <a:gdLst>
                <a:gd name="T0" fmla="*/ 0 w 20"/>
                <a:gd name="T1" fmla="*/ 10 h 12"/>
                <a:gd name="T2" fmla="*/ 13 w 20"/>
                <a:gd name="T3" fmla="*/ 12 h 12"/>
                <a:gd name="T4" fmla="*/ 20 w 20"/>
                <a:gd name="T5" fmla="*/ 6 h 12"/>
                <a:gd name="T6" fmla="*/ 19 w 20"/>
                <a:gd name="T7" fmla="*/ 0 h 12"/>
                <a:gd name="T8" fmla="*/ 4 w 20"/>
                <a:gd name="T9" fmla="*/ 0 h 12"/>
                <a:gd name="T10" fmla="*/ 0 w 20"/>
                <a:gd name="T11" fmla="*/ 10 h 12"/>
              </a:gdLst>
              <a:ahLst/>
              <a:cxnLst>
                <a:cxn ang="0">
                  <a:pos x="T0" y="T1"/>
                </a:cxn>
                <a:cxn ang="0">
                  <a:pos x="T2" y="T3"/>
                </a:cxn>
                <a:cxn ang="0">
                  <a:pos x="T4" y="T5"/>
                </a:cxn>
                <a:cxn ang="0">
                  <a:pos x="T6" y="T7"/>
                </a:cxn>
                <a:cxn ang="0">
                  <a:pos x="T8" y="T9"/>
                </a:cxn>
                <a:cxn ang="0">
                  <a:pos x="T10" y="T11"/>
                </a:cxn>
              </a:cxnLst>
              <a:rect l="0" t="0" r="r" b="b"/>
              <a:pathLst>
                <a:path w="20" h="12">
                  <a:moveTo>
                    <a:pt x="0" y="10"/>
                  </a:moveTo>
                  <a:lnTo>
                    <a:pt x="13" y="12"/>
                  </a:lnTo>
                  <a:lnTo>
                    <a:pt x="20" y="6"/>
                  </a:lnTo>
                  <a:lnTo>
                    <a:pt x="19" y="0"/>
                  </a:lnTo>
                  <a:lnTo>
                    <a:pt x="4" y="0"/>
                  </a:lnTo>
                  <a:lnTo>
                    <a:pt x="0" y="1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95" name="Freeform 7862"/>
            <p:cNvSpPr>
              <a:spLocks/>
            </p:cNvSpPr>
            <p:nvPr/>
          </p:nvSpPr>
          <p:spPr bwMode="gray">
            <a:xfrm>
              <a:off x="9057134" y="4411551"/>
              <a:ext cx="87404" cy="54736"/>
            </a:xfrm>
            <a:custGeom>
              <a:avLst/>
              <a:gdLst>
                <a:gd name="T0" fmla="*/ 0 w 59"/>
                <a:gd name="T1" fmla="*/ 36 h 36"/>
                <a:gd name="T2" fmla="*/ 16 w 59"/>
                <a:gd name="T3" fmla="*/ 32 h 36"/>
                <a:gd name="T4" fmla="*/ 30 w 59"/>
                <a:gd name="T5" fmla="*/ 16 h 36"/>
                <a:gd name="T6" fmla="*/ 59 w 59"/>
                <a:gd name="T7" fmla="*/ 0 h 36"/>
                <a:gd name="T8" fmla="*/ 26 w 59"/>
                <a:gd name="T9" fmla="*/ 5 h 36"/>
                <a:gd name="T10" fmla="*/ 7 w 59"/>
                <a:gd name="T11" fmla="*/ 19 h 36"/>
                <a:gd name="T12" fmla="*/ 0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0" y="36"/>
                  </a:moveTo>
                  <a:lnTo>
                    <a:pt x="16" y="32"/>
                  </a:lnTo>
                  <a:lnTo>
                    <a:pt x="30" y="16"/>
                  </a:lnTo>
                  <a:lnTo>
                    <a:pt x="59" y="0"/>
                  </a:lnTo>
                  <a:lnTo>
                    <a:pt x="26" y="5"/>
                  </a:lnTo>
                  <a:lnTo>
                    <a:pt x="7" y="19"/>
                  </a:lnTo>
                  <a:lnTo>
                    <a:pt x="0" y="3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96" name="Freeform 7863"/>
            <p:cNvSpPr>
              <a:spLocks/>
            </p:cNvSpPr>
            <p:nvPr/>
          </p:nvSpPr>
          <p:spPr bwMode="gray">
            <a:xfrm>
              <a:off x="9057134" y="4411551"/>
              <a:ext cx="87404" cy="54736"/>
            </a:xfrm>
            <a:custGeom>
              <a:avLst/>
              <a:gdLst>
                <a:gd name="T0" fmla="*/ 0 w 59"/>
                <a:gd name="T1" fmla="*/ 36 h 36"/>
                <a:gd name="T2" fmla="*/ 16 w 59"/>
                <a:gd name="T3" fmla="*/ 32 h 36"/>
                <a:gd name="T4" fmla="*/ 30 w 59"/>
                <a:gd name="T5" fmla="*/ 16 h 36"/>
                <a:gd name="T6" fmla="*/ 59 w 59"/>
                <a:gd name="T7" fmla="*/ 0 h 36"/>
                <a:gd name="T8" fmla="*/ 26 w 59"/>
                <a:gd name="T9" fmla="*/ 5 h 36"/>
                <a:gd name="T10" fmla="*/ 7 w 59"/>
                <a:gd name="T11" fmla="*/ 19 h 36"/>
                <a:gd name="T12" fmla="*/ 0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0" y="36"/>
                  </a:moveTo>
                  <a:lnTo>
                    <a:pt x="16" y="32"/>
                  </a:lnTo>
                  <a:lnTo>
                    <a:pt x="30" y="16"/>
                  </a:lnTo>
                  <a:lnTo>
                    <a:pt x="59" y="0"/>
                  </a:lnTo>
                  <a:lnTo>
                    <a:pt x="26" y="5"/>
                  </a:lnTo>
                  <a:lnTo>
                    <a:pt x="7" y="19"/>
                  </a:lnTo>
                  <a:lnTo>
                    <a:pt x="0" y="3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97" name="Freeform 7864"/>
            <p:cNvSpPr>
              <a:spLocks/>
            </p:cNvSpPr>
            <p:nvPr/>
          </p:nvSpPr>
          <p:spPr bwMode="gray">
            <a:xfrm>
              <a:off x="4537395" y="2961048"/>
              <a:ext cx="28146" cy="9123"/>
            </a:xfrm>
            <a:custGeom>
              <a:avLst/>
              <a:gdLst>
                <a:gd name="T0" fmla="*/ 0 w 19"/>
                <a:gd name="T1" fmla="*/ 0 h 6"/>
                <a:gd name="T2" fmla="*/ 15 w 19"/>
                <a:gd name="T3" fmla="*/ 6 h 6"/>
                <a:gd name="T4" fmla="*/ 19 w 19"/>
                <a:gd name="T5" fmla="*/ 0 h 6"/>
                <a:gd name="T6" fmla="*/ 0 w 19"/>
                <a:gd name="T7" fmla="*/ 0 h 6"/>
              </a:gdLst>
              <a:ahLst/>
              <a:cxnLst>
                <a:cxn ang="0">
                  <a:pos x="T0" y="T1"/>
                </a:cxn>
                <a:cxn ang="0">
                  <a:pos x="T2" y="T3"/>
                </a:cxn>
                <a:cxn ang="0">
                  <a:pos x="T4" y="T5"/>
                </a:cxn>
                <a:cxn ang="0">
                  <a:pos x="T6" y="T7"/>
                </a:cxn>
              </a:cxnLst>
              <a:rect l="0" t="0" r="r" b="b"/>
              <a:pathLst>
                <a:path w="19" h="6">
                  <a:moveTo>
                    <a:pt x="0" y="0"/>
                  </a:moveTo>
                  <a:lnTo>
                    <a:pt x="15" y="6"/>
                  </a:lnTo>
                  <a:lnTo>
                    <a:pt x="19" y="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98" name="Freeform 7865"/>
            <p:cNvSpPr>
              <a:spLocks/>
            </p:cNvSpPr>
            <p:nvPr/>
          </p:nvSpPr>
          <p:spPr bwMode="gray">
            <a:xfrm>
              <a:off x="4537395" y="2961048"/>
              <a:ext cx="28146" cy="9123"/>
            </a:xfrm>
            <a:custGeom>
              <a:avLst/>
              <a:gdLst>
                <a:gd name="T0" fmla="*/ 0 w 19"/>
                <a:gd name="T1" fmla="*/ 0 h 6"/>
                <a:gd name="T2" fmla="*/ 15 w 19"/>
                <a:gd name="T3" fmla="*/ 6 h 6"/>
                <a:gd name="T4" fmla="*/ 19 w 19"/>
                <a:gd name="T5" fmla="*/ 0 h 6"/>
                <a:gd name="T6" fmla="*/ 0 w 19"/>
                <a:gd name="T7" fmla="*/ 0 h 6"/>
              </a:gdLst>
              <a:ahLst/>
              <a:cxnLst>
                <a:cxn ang="0">
                  <a:pos x="T0" y="T1"/>
                </a:cxn>
                <a:cxn ang="0">
                  <a:pos x="T2" y="T3"/>
                </a:cxn>
                <a:cxn ang="0">
                  <a:pos x="T4" y="T5"/>
                </a:cxn>
                <a:cxn ang="0">
                  <a:pos x="T6" y="T7"/>
                </a:cxn>
              </a:cxnLst>
              <a:rect l="0" t="0" r="r" b="b"/>
              <a:pathLst>
                <a:path w="19" h="6">
                  <a:moveTo>
                    <a:pt x="0" y="0"/>
                  </a:moveTo>
                  <a:lnTo>
                    <a:pt x="15" y="6"/>
                  </a:lnTo>
                  <a:lnTo>
                    <a:pt x="19" y="0"/>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099" name="Freeform 7866"/>
            <p:cNvSpPr>
              <a:spLocks/>
            </p:cNvSpPr>
            <p:nvPr/>
          </p:nvSpPr>
          <p:spPr bwMode="gray">
            <a:xfrm>
              <a:off x="8907513" y="2722339"/>
              <a:ext cx="13333" cy="10643"/>
            </a:xfrm>
            <a:custGeom>
              <a:avLst/>
              <a:gdLst>
                <a:gd name="T0" fmla="*/ 0 w 9"/>
                <a:gd name="T1" fmla="*/ 6 h 7"/>
                <a:gd name="T2" fmla="*/ 9 w 9"/>
                <a:gd name="T3" fmla="*/ 7 h 7"/>
                <a:gd name="T4" fmla="*/ 9 w 9"/>
                <a:gd name="T5" fmla="*/ 3 h 7"/>
                <a:gd name="T6" fmla="*/ 0 w 9"/>
                <a:gd name="T7" fmla="*/ 0 h 7"/>
                <a:gd name="T8" fmla="*/ 0 w 9"/>
                <a:gd name="T9" fmla="*/ 6 h 7"/>
              </a:gdLst>
              <a:ahLst/>
              <a:cxnLst>
                <a:cxn ang="0">
                  <a:pos x="T0" y="T1"/>
                </a:cxn>
                <a:cxn ang="0">
                  <a:pos x="T2" y="T3"/>
                </a:cxn>
                <a:cxn ang="0">
                  <a:pos x="T4" y="T5"/>
                </a:cxn>
                <a:cxn ang="0">
                  <a:pos x="T6" y="T7"/>
                </a:cxn>
                <a:cxn ang="0">
                  <a:pos x="T8" y="T9"/>
                </a:cxn>
              </a:cxnLst>
              <a:rect l="0" t="0" r="r" b="b"/>
              <a:pathLst>
                <a:path w="9" h="7">
                  <a:moveTo>
                    <a:pt x="0" y="6"/>
                  </a:moveTo>
                  <a:lnTo>
                    <a:pt x="9" y="7"/>
                  </a:lnTo>
                  <a:lnTo>
                    <a:pt x="9" y="3"/>
                  </a:lnTo>
                  <a:lnTo>
                    <a:pt x="0" y="0"/>
                  </a:lnTo>
                  <a:lnTo>
                    <a:pt x="0" y="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00" name="Freeform 7867"/>
            <p:cNvSpPr>
              <a:spLocks/>
            </p:cNvSpPr>
            <p:nvPr/>
          </p:nvSpPr>
          <p:spPr bwMode="gray">
            <a:xfrm>
              <a:off x="8907513" y="2722339"/>
              <a:ext cx="13333" cy="10643"/>
            </a:xfrm>
            <a:custGeom>
              <a:avLst/>
              <a:gdLst>
                <a:gd name="T0" fmla="*/ 0 w 9"/>
                <a:gd name="T1" fmla="*/ 6 h 7"/>
                <a:gd name="T2" fmla="*/ 9 w 9"/>
                <a:gd name="T3" fmla="*/ 7 h 7"/>
                <a:gd name="T4" fmla="*/ 9 w 9"/>
                <a:gd name="T5" fmla="*/ 3 h 7"/>
                <a:gd name="T6" fmla="*/ 0 w 9"/>
                <a:gd name="T7" fmla="*/ 0 h 7"/>
                <a:gd name="T8" fmla="*/ 0 w 9"/>
                <a:gd name="T9" fmla="*/ 6 h 7"/>
              </a:gdLst>
              <a:ahLst/>
              <a:cxnLst>
                <a:cxn ang="0">
                  <a:pos x="T0" y="T1"/>
                </a:cxn>
                <a:cxn ang="0">
                  <a:pos x="T2" y="T3"/>
                </a:cxn>
                <a:cxn ang="0">
                  <a:pos x="T4" y="T5"/>
                </a:cxn>
                <a:cxn ang="0">
                  <a:pos x="T6" y="T7"/>
                </a:cxn>
                <a:cxn ang="0">
                  <a:pos x="T8" y="T9"/>
                </a:cxn>
              </a:cxnLst>
              <a:rect l="0" t="0" r="r" b="b"/>
              <a:pathLst>
                <a:path w="9" h="7">
                  <a:moveTo>
                    <a:pt x="0" y="6"/>
                  </a:moveTo>
                  <a:lnTo>
                    <a:pt x="9" y="7"/>
                  </a:lnTo>
                  <a:lnTo>
                    <a:pt x="9" y="3"/>
                  </a:lnTo>
                  <a:lnTo>
                    <a:pt x="0" y="0"/>
                  </a:lnTo>
                  <a:lnTo>
                    <a:pt x="0" y="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01" name="Freeform 7868"/>
            <p:cNvSpPr>
              <a:spLocks/>
            </p:cNvSpPr>
            <p:nvPr/>
          </p:nvSpPr>
          <p:spPr bwMode="gray">
            <a:xfrm>
              <a:off x="6455802" y="2708654"/>
              <a:ext cx="13333" cy="15205"/>
            </a:xfrm>
            <a:custGeom>
              <a:avLst/>
              <a:gdLst>
                <a:gd name="T0" fmla="*/ 0 w 9"/>
                <a:gd name="T1" fmla="*/ 3 h 10"/>
                <a:gd name="T2" fmla="*/ 0 w 9"/>
                <a:gd name="T3" fmla="*/ 10 h 10"/>
                <a:gd name="T4" fmla="*/ 9 w 9"/>
                <a:gd name="T5" fmla="*/ 10 h 10"/>
                <a:gd name="T6" fmla="*/ 3 w 9"/>
                <a:gd name="T7" fmla="*/ 0 h 10"/>
                <a:gd name="T8" fmla="*/ 0 w 9"/>
                <a:gd name="T9" fmla="*/ 3 h 10"/>
              </a:gdLst>
              <a:ahLst/>
              <a:cxnLst>
                <a:cxn ang="0">
                  <a:pos x="T0" y="T1"/>
                </a:cxn>
                <a:cxn ang="0">
                  <a:pos x="T2" y="T3"/>
                </a:cxn>
                <a:cxn ang="0">
                  <a:pos x="T4" y="T5"/>
                </a:cxn>
                <a:cxn ang="0">
                  <a:pos x="T6" y="T7"/>
                </a:cxn>
                <a:cxn ang="0">
                  <a:pos x="T8" y="T9"/>
                </a:cxn>
              </a:cxnLst>
              <a:rect l="0" t="0" r="r" b="b"/>
              <a:pathLst>
                <a:path w="9" h="10">
                  <a:moveTo>
                    <a:pt x="0" y="3"/>
                  </a:moveTo>
                  <a:lnTo>
                    <a:pt x="0" y="10"/>
                  </a:lnTo>
                  <a:lnTo>
                    <a:pt x="9" y="10"/>
                  </a:lnTo>
                  <a:lnTo>
                    <a:pt x="3"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02" name="Freeform 7869"/>
            <p:cNvSpPr>
              <a:spLocks/>
            </p:cNvSpPr>
            <p:nvPr/>
          </p:nvSpPr>
          <p:spPr bwMode="gray">
            <a:xfrm>
              <a:off x="6455802" y="2708654"/>
              <a:ext cx="13333" cy="15205"/>
            </a:xfrm>
            <a:custGeom>
              <a:avLst/>
              <a:gdLst>
                <a:gd name="T0" fmla="*/ 0 w 9"/>
                <a:gd name="T1" fmla="*/ 3 h 10"/>
                <a:gd name="T2" fmla="*/ 0 w 9"/>
                <a:gd name="T3" fmla="*/ 10 h 10"/>
                <a:gd name="T4" fmla="*/ 9 w 9"/>
                <a:gd name="T5" fmla="*/ 10 h 10"/>
                <a:gd name="T6" fmla="*/ 3 w 9"/>
                <a:gd name="T7" fmla="*/ 0 h 10"/>
                <a:gd name="T8" fmla="*/ 0 w 9"/>
                <a:gd name="T9" fmla="*/ 3 h 10"/>
              </a:gdLst>
              <a:ahLst/>
              <a:cxnLst>
                <a:cxn ang="0">
                  <a:pos x="T0" y="T1"/>
                </a:cxn>
                <a:cxn ang="0">
                  <a:pos x="T2" y="T3"/>
                </a:cxn>
                <a:cxn ang="0">
                  <a:pos x="T4" y="T5"/>
                </a:cxn>
                <a:cxn ang="0">
                  <a:pos x="T6" y="T7"/>
                </a:cxn>
                <a:cxn ang="0">
                  <a:pos x="T8" y="T9"/>
                </a:cxn>
              </a:cxnLst>
              <a:rect l="0" t="0" r="r" b="b"/>
              <a:pathLst>
                <a:path w="9" h="10">
                  <a:moveTo>
                    <a:pt x="0" y="3"/>
                  </a:moveTo>
                  <a:lnTo>
                    <a:pt x="0" y="10"/>
                  </a:lnTo>
                  <a:lnTo>
                    <a:pt x="9" y="10"/>
                  </a:lnTo>
                  <a:lnTo>
                    <a:pt x="3" y="0"/>
                  </a:lnTo>
                  <a:lnTo>
                    <a:pt x="0" y="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03" name="Freeform 7870"/>
            <p:cNvSpPr>
              <a:spLocks/>
            </p:cNvSpPr>
            <p:nvPr/>
          </p:nvSpPr>
          <p:spPr bwMode="gray">
            <a:xfrm>
              <a:off x="6473579" y="2698012"/>
              <a:ext cx="29628" cy="24327"/>
            </a:xfrm>
            <a:custGeom>
              <a:avLst/>
              <a:gdLst>
                <a:gd name="T0" fmla="*/ 0 w 20"/>
                <a:gd name="T1" fmla="*/ 7 h 16"/>
                <a:gd name="T2" fmla="*/ 3 w 20"/>
                <a:gd name="T3" fmla="*/ 14 h 16"/>
                <a:gd name="T4" fmla="*/ 10 w 20"/>
                <a:gd name="T5" fmla="*/ 16 h 16"/>
                <a:gd name="T6" fmla="*/ 19 w 20"/>
                <a:gd name="T7" fmla="*/ 13 h 16"/>
                <a:gd name="T8" fmla="*/ 14 w 20"/>
                <a:gd name="T9" fmla="*/ 10 h 16"/>
                <a:gd name="T10" fmla="*/ 20 w 20"/>
                <a:gd name="T11" fmla="*/ 7 h 16"/>
                <a:gd name="T12" fmla="*/ 19 w 20"/>
                <a:gd name="T13" fmla="*/ 0 h 16"/>
                <a:gd name="T14" fmla="*/ 0 w 20"/>
                <a:gd name="T15" fmla="*/ 7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6">
                  <a:moveTo>
                    <a:pt x="0" y="7"/>
                  </a:moveTo>
                  <a:lnTo>
                    <a:pt x="3" y="14"/>
                  </a:lnTo>
                  <a:lnTo>
                    <a:pt x="10" y="16"/>
                  </a:lnTo>
                  <a:lnTo>
                    <a:pt x="19" y="13"/>
                  </a:lnTo>
                  <a:lnTo>
                    <a:pt x="14" y="10"/>
                  </a:lnTo>
                  <a:lnTo>
                    <a:pt x="20" y="7"/>
                  </a:lnTo>
                  <a:lnTo>
                    <a:pt x="19" y="0"/>
                  </a:lnTo>
                  <a:lnTo>
                    <a:pt x="0" y="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04" name="Freeform 7871"/>
            <p:cNvSpPr>
              <a:spLocks/>
            </p:cNvSpPr>
            <p:nvPr/>
          </p:nvSpPr>
          <p:spPr bwMode="gray">
            <a:xfrm>
              <a:off x="6473579" y="2698013"/>
              <a:ext cx="29628" cy="24327"/>
            </a:xfrm>
            <a:custGeom>
              <a:avLst/>
              <a:gdLst>
                <a:gd name="T0" fmla="*/ 0 w 20"/>
                <a:gd name="T1" fmla="*/ 7 h 16"/>
                <a:gd name="T2" fmla="*/ 3 w 20"/>
                <a:gd name="T3" fmla="*/ 14 h 16"/>
                <a:gd name="T4" fmla="*/ 10 w 20"/>
                <a:gd name="T5" fmla="*/ 16 h 16"/>
                <a:gd name="T6" fmla="*/ 19 w 20"/>
                <a:gd name="T7" fmla="*/ 13 h 16"/>
                <a:gd name="T8" fmla="*/ 14 w 20"/>
                <a:gd name="T9" fmla="*/ 10 h 16"/>
                <a:gd name="T10" fmla="*/ 20 w 20"/>
                <a:gd name="T11" fmla="*/ 7 h 16"/>
                <a:gd name="T12" fmla="*/ 19 w 20"/>
                <a:gd name="T13" fmla="*/ 0 h 16"/>
                <a:gd name="T14" fmla="*/ 0 w 20"/>
                <a:gd name="T15" fmla="*/ 7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6">
                  <a:moveTo>
                    <a:pt x="0" y="7"/>
                  </a:moveTo>
                  <a:lnTo>
                    <a:pt x="3" y="14"/>
                  </a:lnTo>
                  <a:lnTo>
                    <a:pt x="10" y="16"/>
                  </a:lnTo>
                  <a:lnTo>
                    <a:pt x="19" y="13"/>
                  </a:lnTo>
                  <a:lnTo>
                    <a:pt x="14" y="10"/>
                  </a:lnTo>
                  <a:lnTo>
                    <a:pt x="20" y="7"/>
                  </a:lnTo>
                  <a:lnTo>
                    <a:pt x="19" y="0"/>
                  </a:lnTo>
                  <a:lnTo>
                    <a:pt x="0" y="7"/>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05" name="Freeform 7872"/>
            <p:cNvSpPr>
              <a:spLocks/>
            </p:cNvSpPr>
            <p:nvPr/>
          </p:nvSpPr>
          <p:spPr bwMode="gray">
            <a:xfrm>
              <a:off x="6473579" y="2731463"/>
              <a:ext cx="19258" cy="1520"/>
            </a:xfrm>
            <a:custGeom>
              <a:avLst/>
              <a:gdLst>
                <a:gd name="T0" fmla="*/ 0 w 13"/>
                <a:gd name="T1" fmla="*/ 0 h 1"/>
                <a:gd name="T2" fmla="*/ 4 w 13"/>
                <a:gd name="T3" fmla="*/ 1 h 1"/>
                <a:gd name="T4" fmla="*/ 13 w 13"/>
                <a:gd name="T5" fmla="*/ 0 h 1"/>
                <a:gd name="T6" fmla="*/ 0 w 13"/>
                <a:gd name="T7" fmla="*/ 0 h 1"/>
              </a:gdLst>
              <a:ahLst/>
              <a:cxnLst>
                <a:cxn ang="0">
                  <a:pos x="T0" y="T1"/>
                </a:cxn>
                <a:cxn ang="0">
                  <a:pos x="T2" y="T3"/>
                </a:cxn>
                <a:cxn ang="0">
                  <a:pos x="T4" y="T5"/>
                </a:cxn>
                <a:cxn ang="0">
                  <a:pos x="T6" y="T7"/>
                </a:cxn>
              </a:cxnLst>
              <a:rect l="0" t="0" r="r" b="b"/>
              <a:pathLst>
                <a:path w="13" h="1">
                  <a:moveTo>
                    <a:pt x="0" y="0"/>
                  </a:moveTo>
                  <a:lnTo>
                    <a:pt x="4" y="1"/>
                  </a:lnTo>
                  <a:lnTo>
                    <a:pt x="13" y="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06" name="Freeform 7873"/>
            <p:cNvSpPr>
              <a:spLocks/>
            </p:cNvSpPr>
            <p:nvPr/>
          </p:nvSpPr>
          <p:spPr bwMode="gray">
            <a:xfrm>
              <a:off x="6473579" y="2731463"/>
              <a:ext cx="19258" cy="1520"/>
            </a:xfrm>
            <a:custGeom>
              <a:avLst/>
              <a:gdLst>
                <a:gd name="T0" fmla="*/ 0 w 13"/>
                <a:gd name="T1" fmla="*/ 0 h 1"/>
                <a:gd name="T2" fmla="*/ 4 w 13"/>
                <a:gd name="T3" fmla="*/ 1 h 1"/>
                <a:gd name="T4" fmla="*/ 13 w 13"/>
                <a:gd name="T5" fmla="*/ 0 h 1"/>
                <a:gd name="T6" fmla="*/ 0 w 13"/>
                <a:gd name="T7" fmla="*/ 0 h 1"/>
              </a:gdLst>
              <a:ahLst/>
              <a:cxnLst>
                <a:cxn ang="0">
                  <a:pos x="T0" y="T1"/>
                </a:cxn>
                <a:cxn ang="0">
                  <a:pos x="T2" y="T3"/>
                </a:cxn>
                <a:cxn ang="0">
                  <a:pos x="T4" y="T5"/>
                </a:cxn>
                <a:cxn ang="0">
                  <a:pos x="T6" y="T7"/>
                </a:cxn>
              </a:cxnLst>
              <a:rect l="0" t="0" r="r" b="b"/>
              <a:pathLst>
                <a:path w="13" h="1">
                  <a:moveTo>
                    <a:pt x="0" y="0"/>
                  </a:moveTo>
                  <a:lnTo>
                    <a:pt x="4" y="1"/>
                  </a:lnTo>
                  <a:lnTo>
                    <a:pt x="13" y="0"/>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07" name="Freeform 7874"/>
            <p:cNvSpPr>
              <a:spLocks/>
            </p:cNvSpPr>
            <p:nvPr/>
          </p:nvSpPr>
          <p:spPr bwMode="gray">
            <a:xfrm>
              <a:off x="6827634" y="4952829"/>
              <a:ext cx="53330" cy="54736"/>
            </a:xfrm>
            <a:custGeom>
              <a:avLst/>
              <a:gdLst>
                <a:gd name="T0" fmla="*/ 36 w 36"/>
                <a:gd name="T1" fmla="*/ 13 h 36"/>
                <a:gd name="T2" fmla="*/ 32 w 36"/>
                <a:gd name="T3" fmla="*/ 23 h 36"/>
                <a:gd name="T4" fmla="*/ 12 w 36"/>
                <a:gd name="T5" fmla="*/ 36 h 36"/>
                <a:gd name="T6" fmla="*/ 0 w 36"/>
                <a:gd name="T7" fmla="*/ 20 h 36"/>
                <a:gd name="T8" fmla="*/ 22 w 36"/>
                <a:gd name="T9" fmla="*/ 0 h 36"/>
                <a:gd name="T10" fmla="*/ 28 w 36"/>
                <a:gd name="T11" fmla="*/ 1 h 36"/>
                <a:gd name="T12" fmla="*/ 36 w 36"/>
                <a:gd name="T13" fmla="*/ 13 h 36"/>
              </a:gdLst>
              <a:ahLst/>
              <a:cxnLst>
                <a:cxn ang="0">
                  <a:pos x="T0" y="T1"/>
                </a:cxn>
                <a:cxn ang="0">
                  <a:pos x="T2" y="T3"/>
                </a:cxn>
                <a:cxn ang="0">
                  <a:pos x="T4" y="T5"/>
                </a:cxn>
                <a:cxn ang="0">
                  <a:pos x="T6" y="T7"/>
                </a:cxn>
                <a:cxn ang="0">
                  <a:pos x="T8" y="T9"/>
                </a:cxn>
                <a:cxn ang="0">
                  <a:pos x="T10" y="T11"/>
                </a:cxn>
                <a:cxn ang="0">
                  <a:pos x="T12" y="T13"/>
                </a:cxn>
              </a:cxnLst>
              <a:rect l="0" t="0" r="r" b="b"/>
              <a:pathLst>
                <a:path w="36" h="36">
                  <a:moveTo>
                    <a:pt x="36" y="13"/>
                  </a:moveTo>
                  <a:lnTo>
                    <a:pt x="32" y="23"/>
                  </a:lnTo>
                  <a:lnTo>
                    <a:pt x="12" y="36"/>
                  </a:lnTo>
                  <a:lnTo>
                    <a:pt x="0" y="20"/>
                  </a:lnTo>
                  <a:lnTo>
                    <a:pt x="22" y="0"/>
                  </a:lnTo>
                  <a:lnTo>
                    <a:pt x="28" y="1"/>
                  </a:lnTo>
                  <a:lnTo>
                    <a:pt x="36" y="1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08" name="Freeform 7875"/>
            <p:cNvSpPr>
              <a:spLocks/>
            </p:cNvSpPr>
            <p:nvPr/>
          </p:nvSpPr>
          <p:spPr bwMode="gray">
            <a:xfrm>
              <a:off x="6827634" y="4952829"/>
              <a:ext cx="53330" cy="54736"/>
            </a:xfrm>
            <a:custGeom>
              <a:avLst/>
              <a:gdLst>
                <a:gd name="T0" fmla="*/ 36 w 36"/>
                <a:gd name="T1" fmla="*/ 13 h 36"/>
                <a:gd name="T2" fmla="*/ 32 w 36"/>
                <a:gd name="T3" fmla="*/ 23 h 36"/>
                <a:gd name="T4" fmla="*/ 12 w 36"/>
                <a:gd name="T5" fmla="*/ 36 h 36"/>
                <a:gd name="T6" fmla="*/ 0 w 36"/>
                <a:gd name="T7" fmla="*/ 20 h 36"/>
                <a:gd name="T8" fmla="*/ 22 w 36"/>
                <a:gd name="T9" fmla="*/ 0 h 36"/>
                <a:gd name="T10" fmla="*/ 28 w 36"/>
                <a:gd name="T11" fmla="*/ 1 h 36"/>
                <a:gd name="T12" fmla="*/ 36 w 36"/>
                <a:gd name="T13" fmla="*/ 13 h 36"/>
              </a:gdLst>
              <a:ahLst/>
              <a:cxnLst>
                <a:cxn ang="0">
                  <a:pos x="T0" y="T1"/>
                </a:cxn>
                <a:cxn ang="0">
                  <a:pos x="T2" y="T3"/>
                </a:cxn>
                <a:cxn ang="0">
                  <a:pos x="T4" y="T5"/>
                </a:cxn>
                <a:cxn ang="0">
                  <a:pos x="T6" y="T7"/>
                </a:cxn>
                <a:cxn ang="0">
                  <a:pos x="T8" y="T9"/>
                </a:cxn>
                <a:cxn ang="0">
                  <a:pos x="T10" y="T11"/>
                </a:cxn>
                <a:cxn ang="0">
                  <a:pos x="T12" y="T13"/>
                </a:cxn>
              </a:cxnLst>
              <a:rect l="0" t="0" r="r" b="b"/>
              <a:pathLst>
                <a:path w="36" h="36">
                  <a:moveTo>
                    <a:pt x="36" y="13"/>
                  </a:moveTo>
                  <a:lnTo>
                    <a:pt x="32" y="23"/>
                  </a:lnTo>
                  <a:lnTo>
                    <a:pt x="12" y="36"/>
                  </a:lnTo>
                  <a:lnTo>
                    <a:pt x="0" y="20"/>
                  </a:lnTo>
                  <a:lnTo>
                    <a:pt x="22" y="0"/>
                  </a:lnTo>
                  <a:lnTo>
                    <a:pt x="28" y="1"/>
                  </a:lnTo>
                  <a:lnTo>
                    <a:pt x="36" y="13"/>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09" name="Freeform 7876"/>
            <p:cNvSpPr>
              <a:spLocks/>
            </p:cNvSpPr>
            <p:nvPr/>
          </p:nvSpPr>
          <p:spPr bwMode="gray">
            <a:xfrm>
              <a:off x="4581838" y="3234729"/>
              <a:ext cx="16295" cy="13683"/>
            </a:xfrm>
            <a:custGeom>
              <a:avLst/>
              <a:gdLst>
                <a:gd name="T0" fmla="*/ 0 w 11"/>
                <a:gd name="T1" fmla="*/ 9 h 9"/>
                <a:gd name="T2" fmla="*/ 11 w 11"/>
                <a:gd name="T3" fmla="*/ 0 h 9"/>
                <a:gd name="T4" fmla="*/ 0 w 11"/>
                <a:gd name="T5" fmla="*/ 9 h 9"/>
              </a:gdLst>
              <a:ahLst/>
              <a:cxnLst>
                <a:cxn ang="0">
                  <a:pos x="T0" y="T1"/>
                </a:cxn>
                <a:cxn ang="0">
                  <a:pos x="T2" y="T3"/>
                </a:cxn>
                <a:cxn ang="0">
                  <a:pos x="T4" y="T5"/>
                </a:cxn>
              </a:cxnLst>
              <a:rect l="0" t="0" r="r" b="b"/>
              <a:pathLst>
                <a:path w="11" h="9">
                  <a:moveTo>
                    <a:pt x="0" y="9"/>
                  </a:moveTo>
                  <a:lnTo>
                    <a:pt x="11" y="0"/>
                  </a:lnTo>
                  <a:lnTo>
                    <a:pt x="0" y="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10" name="Line 7877"/>
            <p:cNvSpPr>
              <a:spLocks noChangeShapeType="1"/>
            </p:cNvSpPr>
            <p:nvPr/>
          </p:nvSpPr>
          <p:spPr bwMode="gray">
            <a:xfrm flipV="1">
              <a:off x="4581837" y="3234729"/>
              <a:ext cx="16295" cy="13683"/>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11" name="Freeform 7878"/>
            <p:cNvSpPr>
              <a:spLocks/>
            </p:cNvSpPr>
            <p:nvPr/>
          </p:nvSpPr>
          <p:spPr bwMode="gray">
            <a:xfrm>
              <a:off x="8793444" y="3585952"/>
              <a:ext cx="14814" cy="10643"/>
            </a:xfrm>
            <a:custGeom>
              <a:avLst/>
              <a:gdLst>
                <a:gd name="T0" fmla="*/ 0 w 10"/>
                <a:gd name="T1" fmla="*/ 0 h 7"/>
                <a:gd name="T2" fmla="*/ 1 w 10"/>
                <a:gd name="T3" fmla="*/ 7 h 7"/>
                <a:gd name="T4" fmla="*/ 10 w 10"/>
                <a:gd name="T5" fmla="*/ 7 h 7"/>
                <a:gd name="T6" fmla="*/ 10 w 10"/>
                <a:gd name="T7" fmla="*/ 0 h 7"/>
                <a:gd name="T8" fmla="*/ 0 w 10"/>
                <a:gd name="T9" fmla="*/ 0 h 7"/>
              </a:gdLst>
              <a:ahLst/>
              <a:cxnLst>
                <a:cxn ang="0">
                  <a:pos x="T0" y="T1"/>
                </a:cxn>
                <a:cxn ang="0">
                  <a:pos x="T2" y="T3"/>
                </a:cxn>
                <a:cxn ang="0">
                  <a:pos x="T4" y="T5"/>
                </a:cxn>
                <a:cxn ang="0">
                  <a:pos x="T6" y="T7"/>
                </a:cxn>
                <a:cxn ang="0">
                  <a:pos x="T8" y="T9"/>
                </a:cxn>
              </a:cxnLst>
              <a:rect l="0" t="0" r="r" b="b"/>
              <a:pathLst>
                <a:path w="10" h="7">
                  <a:moveTo>
                    <a:pt x="0" y="0"/>
                  </a:moveTo>
                  <a:lnTo>
                    <a:pt x="1" y="7"/>
                  </a:lnTo>
                  <a:lnTo>
                    <a:pt x="10" y="7"/>
                  </a:lnTo>
                  <a:lnTo>
                    <a:pt x="10" y="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12" name="Freeform 7879"/>
            <p:cNvSpPr>
              <a:spLocks/>
            </p:cNvSpPr>
            <p:nvPr/>
          </p:nvSpPr>
          <p:spPr bwMode="gray">
            <a:xfrm>
              <a:off x="8793444" y="3585952"/>
              <a:ext cx="14814" cy="10643"/>
            </a:xfrm>
            <a:custGeom>
              <a:avLst/>
              <a:gdLst>
                <a:gd name="T0" fmla="*/ 0 w 10"/>
                <a:gd name="T1" fmla="*/ 0 h 7"/>
                <a:gd name="T2" fmla="*/ 1 w 10"/>
                <a:gd name="T3" fmla="*/ 7 h 7"/>
                <a:gd name="T4" fmla="*/ 10 w 10"/>
                <a:gd name="T5" fmla="*/ 7 h 7"/>
                <a:gd name="T6" fmla="*/ 10 w 10"/>
                <a:gd name="T7" fmla="*/ 0 h 7"/>
              </a:gdLst>
              <a:ahLst/>
              <a:cxnLst>
                <a:cxn ang="0">
                  <a:pos x="T0" y="T1"/>
                </a:cxn>
                <a:cxn ang="0">
                  <a:pos x="T2" y="T3"/>
                </a:cxn>
                <a:cxn ang="0">
                  <a:pos x="T4" y="T5"/>
                </a:cxn>
                <a:cxn ang="0">
                  <a:pos x="T6" y="T7"/>
                </a:cxn>
              </a:cxnLst>
              <a:rect l="0" t="0" r="r" b="b"/>
              <a:pathLst>
                <a:path w="10" h="7">
                  <a:moveTo>
                    <a:pt x="0" y="0"/>
                  </a:moveTo>
                  <a:lnTo>
                    <a:pt x="1" y="7"/>
                  </a:lnTo>
                  <a:lnTo>
                    <a:pt x="10" y="7"/>
                  </a:lnTo>
                  <a:lnTo>
                    <a:pt x="1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13" name="Freeform 7880"/>
            <p:cNvSpPr>
              <a:spLocks/>
            </p:cNvSpPr>
            <p:nvPr/>
          </p:nvSpPr>
          <p:spPr bwMode="gray">
            <a:xfrm>
              <a:off x="8793444" y="3585952"/>
              <a:ext cx="14814" cy="1520"/>
            </a:xfrm>
            <a:custGeom>
              <a:avLst/>
              <a:gdLst>
                <a:gd name="T0" fmla="*/ 10 w 10"/>
                <a:gd name="T1" fmla="*/ 0 w 10"/>
                <a:gd name="T2" fmla="*/ 10 w 10"/>
              </a:gdLst>
              <a:ahLst/>
              <a:cxnLst>
                <a:cxn ang="0">
                  <a:pos x="T0" y="0"/>
                </a:cxn>
                <a:cxn ang="0">
                  <a:pos x="T1" y="0"/>
                </a:cxn>
                <a:cxn ang="0">
                  <a:pos x="T2" y="0"/>
                </a:cxn>
              </a:cxnLst>
              <a:rect l="0" t="0" r="r" b="b"/>
              <a:pathLst>
                <a:path w="10">
                  <a:moveTo>
                    <a:pt x="10" y="0"/>
                  </a:moveTo>
                  <a:lnTo>
                    <a:pt x="0" y="0"/>
                  </a:lnTo>
                  <a:lnTo>
                    <a:pt x="1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14" name="Line 7881"/>
            <p:cNvSpPr>
              <a:spLocks noChangeShapeType="1"/>
            </p:cNvSpPr>
            <p:nvPr/>
          </p:nvSpPr>
          <p:spPr bwMode="gray">
            <a:xfrm flipH="1">
              <a:off x="8793444" y="3585952"/>
              <a:ext cx="14814" cy="1520"/>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15" name="Freeform 7884"/>
            <p:cNvSpPr>
              <a:spLocks/>
            </p:cNvSpPr>
            <p:nvPr/>
          </p:nvSpPr>
          <p:spPr bwMode="gray">
            <a:xfrm>
              <a:off x="6054341" y="2722340"/>
              <a:ext cx="87403" cy="91226"/>
            </a:xfrm>
            <a:custGeom>
              <a:avLst/>
              <a:gdLst>
                <a:gd name="T0" fmla="*/ 36 w 59"/>
                <a:gd name="T1" fmla="*/ 10 h 60"/>
                <a:gd name="T2" fmla="*/ 43 w 59"/>
                <a:gd name="T3" fmla="*/ 17 h 60"/>
                <a:gd name="T4" fmla="*/ 56 w 59"/>
                <a:gd name="T5" fmla="*/ 11 h 60"/>
                <a:gd name="T6" fmla="*/ 59 w 59"/>
                <a:gd name="T7" fmla="*/ 19 h 60"/>
                <a:gd name="T8" fmla="*/ 59 w 59"/>
                <a:gd name="T9" fmla="*/ 36 h 60"/>
                <a:gd name="T10" fmla="*/ 52 w 59"/>
                <a:gd name="T11" fmla="*/ 49 h 60"/>
                <a:gd name="T12" fmla="*/ 7 w 59"/>
                <a:gd name="T13" fmla="*/ 60 h 60"/>
                <a:gd name="T14" fmla="*/ 0 w 59"/>
                <a:gd name="T15" fmla="*/ 49 h 60"/>
                <a:gd name="T16" fmla="*/ 7 w 59"/>
                <a:gd name="T17" fmla="*/ 49 h 60"/>
                <a:gd name="T18" fmla="*/ 20 w 59"/>
                <a:gd name="T19" fmla="*/ 33 h 60"/>
                <a:gd name="T20" fmla="*/ 5 w 59"/>
                <a:gd name="T21" fmla="*/ 26 h 60"/>
                <a:gd name="T22" fmla="*/ 14 w 59"/>
                <a:gd name="T23" fmla="*/ 23 h 60"/>
                <a:gd name="T24" fmla="*/ 7 w 59"/>
                <a:gd name="T25" fmla="*/ 20 h 60"/>
                <a:gd name="T26" fmla="*/ 11 w 59"/>
                <a:gd name="T27" fmla="*/ 14 h 60"/>
                <a:gd name="T28" fmla="*/ 27 w 59"/>
                <a:gd name="T29" fmla="*/ 14 h 60"/>
                <a:gd name="T30" fmla="*/ 33 w 59"/>
                <a:gd name="T31" fmla="*/ 10 h 60"/>
                <a:gd name="T32" fmla="*/ 27 w 59"/>
                <a:gd name="T33" fmla="*/ 7 h 60"/>
                <a:gd name="T34" fmla="*/ 33 w 59"/>
                <a:gd name="T35" fmla="*/ 0 h 60"/>
                <a:gd name="T36" fmla="*/ 40 w 59"/>
                <a:gd name="T37" fmla="*/ 0 h 60"/>
                <a:gd name="T38" fmla="*/ 36 w 59"/>
                <a:gd name="T39"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60">
                  <a:moveTo>
                    <a:pt x="36" y="10"/>
                  </a:moveTo>
                  <a:lnTo>
                    <a:pt x="43" y="17"/>
                  </a:lnTo>
                  <a:lnTo>
                    <a:pt x="56" y="11"/>
                  </a:lnTo>
                  <a:lnTo>
                    <a:pt x="59" y="19"/>
                  </a:lnTo>
                  <a:lnTo>
                    <a:pt x="59" y="36"/>
                  </a:lnTo>
                  <a:lnTo>
                    <a:pt x="52" y="49"/>
                  </a:lnTo>
                  <a:lnTo>
                    <a:pt x="7" y="60"/>
                  </a:lnTo>
                  <a:lnTo>
                    <a:pt x="0" y="49"/>
                  </a:lnTo>
                  <a:lnTo>
                    <a:pt x="7" y="49"/>
                  </a:lnTo>
                  <a:lnTo>
                    <a:pt x="20" y="33"/>
                  </a:lnTo>
                  <a:lnTo>
                    <a:pt x="5" y="26"/>
                  </a:lnTo>
                  <a:lnTo>
                    <a:pt x="14" y="23"/>
                  </a:lnTo>
                  <a:lnTo>
                    <a:pt x="7" y="20"/>
                  </a:lnTo>
                  <a:lnTo>
                    <a:pt x="11" y="14"/>
                  </a:lnTo>
                  <a:lnTo>
                    <a:pt x="27" y="14"/>
                  </a:lnTo>
                  <a:lnTo>
                    <a:pt x="33" y="10"/>
                  </a:lnTo>
                  <a:lnTo>
                    <a:pt x="27" y="7"/>
                  </a:lnTo>
                  <a:lnTo>
                    <a:pt x="33" y="0"/>
                  </a:lnTo>
                  <a:lnTo>
                    <a:pt x="40" y="0"/>
                  </a:lnTo>
                  <a:lnTo>
                    <a:pt x="36" y="1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16" name="Freeform 7885"/>
            <p:cNvSpPr>
              <a:spLocks/>
            </p:cNvSpPr>
            <p:nvPr/>
          </p:nvSpPr>
          <p:spPr bwMode="gray">
            <a:xfrm>
              <a:off x="6054344" y="2722340"/>
              <a:ext cx="87404" cy="91226"/>
            </a:xfrm>
            <a:custGeom>
              <a:avLst/>
              <a:gdLst>
                <a:gd name="T0" fmla="*/ 36 w 59"/>
                <a:gd name="T1" fmla="*/ 10 h 60"/>
                <a:gd name="T2" fmla="*/ 43 w 59"/>
                <a:gd name="T3" fmla="*/ 17 h 60"/>
                <a:gd name="T4" fmla="*/ 56 w 59"/>
                <a:gd name="T5" fmla="*/ 11 h 60"/>
                <a:gd name="T6" fmla="*/ 59 w 59"/>
                <a:gd name="T7" fmla="*/ 19 h 60"/>
                <a:gd name="T8" fmla="*/ 59 w 59"/>
                <a:gd name="T9" fmla="*/ 36 h 60"/>
                <a:gd name="T10" fmla="*/ 52 w 59"/>
                <a:gd name="T11" fmla="*/ 49 h 60"/>
                <a:gd name="T12" fmla="*/ 7 w 59"/>
                <a:gd name="T13" fmla="*/ 60 h 60"/>
                <a:gd name="T14" fmla="*/ 0 w 59"/>
                <a:gd name="T15" fmla="*/ 49 h 60"/>
                <a:gd name="T16" fmla="*/ 7 w 59"/>
                <a:gd name="T17" fmla="*/ 49 h 60"/>
                <a:gd name="T18" fmla="*/ 20 w 59"/>
                <a:gd name="T19" fmla="*/ 33 h 60"/>
                <a:gd name="T20" fmla="*/ 5 w 59"/>
                <a:gd name="T21" fmla="*/ 26 h 60"/>
                <a:gd name="T22" fmla="*/ 14 w 59"/>
                <a:gd name="T23" fmla="*/ 23 h 60"/>
                <a:gd name="T24" fmla="*/ 7 w 59"/>
                <a:gd name="T25" fmla="*/ 20 h 60"/>
                <a:gd name="T26" fmla="*/ 11 w 59"/>
                <a:gd name="T27" fmla="*/ 14 h 60"/>
                <a:gd name="T28" fmla="*/ 27 w 59"/>
                <a:gd name="T29" fmla="*/ 14 h 60"/>
                <a:gd name="T30" fmla="*/ 33 w 59"/>
                <a:gd name="T31" fmla="*/ 10 h 60"/>
                <a:gd name="T32" fmla="*/ 27 w 59"/>
                <a:gd name="T33" fmla="*/ 7 h 60"/>
                <a:gd name="T34" fmla="*/ 33 w 59"/>
                <a:gd name="T35" fmla="*/ 0 h 60"/>
                <a:gd name="T36" fmla="*/ 40 w 59"/>
                <a:gd name="T37" fmla="*/ 0 h 60"/>
                <a:gd name="T38" fmla="*/ 36 w 59"/>
                <a:gd name="T39"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60">
                  <a:moveTo>
                    <a:pt x="36" y="10"/>
                  </a:moveTo>
                  <a:lnTo>
                    <a:pt x="43" y="17"/>
                  </a:lnTo>
                  <a:lnTo>
                    <a:pt x="56" y="11"/>
                  </a:lnTo>
                  <a:lnTo>
                    <a:pt x="59" y="19"/>
                  </a:lnTo>
                  <a:lnTo>
                    <a:pt x="59" y="36"/>
                  </a:lnTo>
                  <a:lnTo>
                    <a:pt x="52" y="49"/>
                  </a:lnTo>
                  <a:lnTo>
                    <a:pt x="7" y="60"/>
                  </a:lnTo>
                  <a:lnTo>
                    <a:pt x="0" y="49"/>
                  </a:lnTo>
                  <a:lnTo>
                    <a:pt x="7" y="49"/>
                  </a:lnTo>
                  <a:lnTo>
                    <a:pt x="20" y="33"/>
                  </a:lnTo>
                  <a:lnTo>
                    <a:pt x="5" y="26"/>
                  </a:lnTo>
                  <a:lnTo>
                    <a:pt x="14" y="23"/>
                  </a:lnTo>
                  <a:lnTo>
                    <a:pt x="7" y="20"/>
                  </a:lnTo>
                  <a:lnTo>
                    <a:pt x="11" y="14"/>
                  </a:lnTo>
                  <a:lnTo>
                    <a:pt x="27" y="14"/>
                  </a:lnTo>
                  <a:lnTo>
                    <a:pt x="33" y="10"/>
                  </a:lnTo>
                  <a:lnTo>
                    <a:pt x="27" y="7"/>
                  </a:lnTo>
                  <a:lnTo>
                    <a:pt x="33" y="0"/>
                  </a:lnTo>
                  <a:lnTo>
                    <a:pt x="40" y="0"/>
                  </a:lnTo>
                  <a:lnTo>
                    <a:pt x="36" y="1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17" name="Freeform 7886"/>
            <p:cNvSpPr>
              <a:spLocks/>
            </p:cNvSpPr>
            <p:nvPr/>
          </p:nvSpPr>
          <p:spPr bwMode="gray">
            <a:xfrm>
              <a:off x="6325438" y="2757310"/>
              <a:ext cx="75551" cy="77543"/>
            </a:xfrm>
            <a:custGeom>
              <a:avLst/>
              <a:gdLst>
                <a:gd name="T0" fmla="*/ 0 w 51"/>
                <a:gd name="T1" fmla="*/ 38 h 51"/>
                <a:gd name="T2" fmla="*/ 16 w 51"/>
                <a:gd name="T3" fmla="*/ 16 h 51"/>
                <a:gd name="T4" fmla="*/ 21 w 51"/>
                <a:gd name="T5" fmla="*/ 13 h 51"/>
                <a:gd name="T6" fmla="*/ 21 w 51"/>
                <a:gd name="T7" fmla="*/ 22 h 51"/>
                <a:gd name="T8" fmla="*/ 27 w 51"/>
                <a:gd name="T9" fmla="*/ 25 h 51"/>
                <a:gd name="T10" fmla="*/ 32 w 51"/>
                <a:gd name="T11" fmla="*/ 21 h 51"/>
                <a:gd name="T12" fmla="*/ 27 w 51"/>
                <a:gd name="T13" fmla="*/ 7 h 51"/>
                <a:gd name="T14" fmla="*/ 51 w 51"/>
                <a:gd name="T15" fmla="*/ 0 h 51"/>
                <a:gd name="T16" fmla="*/ 43 w 51"/>
                <a:gd name="T17" fmla="*/ 19 h 51"/>
                <a:gd name="T18" fmla="*/ 47 w 51"/>
                <a:gd name="T19" fmla="*/ 24 h 51"/>
                <a:gd name="T20" fmla="*/ 32 w 51"/>
                <a:gd name="T21" fmla="*/ 32 h 51"/>
                <a:gd name="T22" fmla="*/ 32 w 51"/>
                <a:gd name="T23" fmla="*/ 51 h 51"/>
                <a:gd name="T24" fmla="*/ 21 w 51"/>
                <a:gd name="T25" fmla="*/ 40 h 51"/>
                <a:gd name="T26" fmla="*/ 3 w 51"/>
                <a:gd name="T27" fmla="*/ 38 h 51"/>
                <a:gd name="T28" fmla="*/ 0 w 51"/>
                <a:gd name="T29" fmla="*/ 3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51">
                  <a:moveTo>
                    <a:pt x="0" y="38"/>
                  </a:moveTo>
                  <a:lnTo>
                    <a:pt x="16" y="16"/>
                  </a:lnTo>
                  <a:lnTo>
                    <a:pt x="21" y="13"/>
                  </a:lnTo>
                  <a:lnTo>
                    <a:pt x="21" y="22"/>
                  </a:lnTo>
                  <a:lnTo>
                    <a:pt x="27" y="25"/>
                  </a:lnTo>
                  <a:lnTo>
                    <a:pt x="32" y="21"/>
                  </a:lnTo>
                  <a:lnTo>
                    <a:pt x="27" y="7"/>
                  </a:lnTo>
                  <a:lnTo>
                    <a:pt x="51" y="0"/>
                  </a:lnTo>
                  <a:lnTo>
                    <a:pt x="43" y="19"/>
                  </a:lnTo>
                  <a:lnTo>
                    <a:pt x="47" y="24"/>
                  </a:lnTo>
                  <a:lnTo>
                    <a:pt x="32" y="32"/>
                  </a:lnTo>
                  <a:lnTo>
                    <a:pt x="32" y="51"/>
                  </a:lnTo>
                  <a:lnTo>
                    <a:pt x="21" y="40"/>
                  </a:lnTo>
                  <a:lnTo>
                    <a:pt x="3" y="38"/>
                  </a:lnTo>
                  <a:lnTo>
                    <a:pt x="0" y="3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18" name="Freeform 7887"/>
            <p:cNvSpPr>
              <a:spLocks/>
            </p:cNvSpPr>
            <p:nvPr/>
          </p:nvSpPr>
          <p:spPr bwMode="gray">
            <a:xfrm>
              <a:off x="6325440" y="2757309"/>
              <a:ext cx="75551" cy="77543"/>
            </a:xfrm>
            <a:custGeom>
              <a:avLst/>
              <a:gdLst>
                <a:gd name="T0" fmla="*/ 0 w 51"/>
                <a:gd name="T1" fmla="*/ 38 h 51"/>
                <a:gd name="T2" fmla="*/ 16 w 51"/>
                <a:gd name="T3" fmla="*/ 16 h 51"/>
                <a:gd name="T4" fmla="*/ 21 w 51"/>
                <a:gd name="T5" fmla="*/ 13 h 51"/>
                <a:gd name="T6" fmla="*/ 21 w 51"/>
                <a:gd name="T7" fmla="*/ 22 h 51"/>
                <a:gd name="T8" fmla="*/ 27 w 51"/>
                <a:gd name="T9" fmla="*/ 25 h 51"/>
                <a:gd name="T10" fmla="*/ 32 w 51"/>
                <a:gd name="T11" fmla="*/ 21 h 51"/>
                <a:gd name="T12" fmla="*/ 27 w 51"/>
                <a:gd name="T13" fmla="*/ 7 h 51"/>
                <a:gd name="T14" fmla="*/ 51 w 51"/>
                <a:gd name="T15" fmla="*/ 0 h 51"/>
                <a:gd name="T16" fmla="*/ 43 w 51"/>
                <a:gd name="T17" fmla="*/ 19 h 51"/>
                <a:gd name="T18" fmla="*/ 47 w 51"/>
                <a:gd name="T19" fmla="*/ 24 h 51"/>
                <a:gd name="T20" fmla="*/ 32 w 51"/>
                <a:gd name="T21" fmla="*/ 32 h 51"/>
                <a:gd name="T22" fmla="*/ 32 w 51"/>
                <a:gd name="T23" fmla="*/ 51 h 51"/>
                <a:gd name="T24" fmla="*/ 21 w 51"/>
                <a:gd name="T25" fmla="*/ 40 h 51"/>
                <a:gd name="T26" fmla="*/ 3 w 51"/>
                <a:gd name="T27" fmla="*/ 38 h 51"/>
                <a:gd name="T28" fmla="*/ 0 w 51"/>
                <a:gd name="T29" fmla="*/ 3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51">
                  <a:moveTo>
                    <a:pt x="0" y="38"/>
                  </a:moveTo>
                  <a:lnTo>
                    <a:pt x="16" y="16"/>
                  </a:lnTo>
                  <a:lnTo>
                    <a:pt x="21" y="13"/>
                  </a:lnTo>
                  <a:lnTo>
                    <a:pt x="21" y="22"/>
                  </a:lnTo>
                  <a:lnTo>
                    <a:pt x="27" y="25"/>
                  </a:lnTo>
                  <a:lnTo>
                    <a:pt x="32" y="21"/>
                  </a:lnTo>
                  <a:lnTo>
                    <a:pt x="27" y="7"/>
                  </a:lnTo>
                  <a:lnTo>
                    <a:pt x="51" y="0"/>
                  </a:lnTo>
                  <a:lnTo>
                    <a:pt x="43" y="19"/>
                  </a:lnTo>
                  <a:lnTo>
                    <a:pt x="47" y="24"/>
                  </a:lnTo>
                  <a:lnTo>
                    <a:pt x="32" y="32"/>
                  </a:lnTo>
                  <a:lnTo>
                    <a:pt x="32" y="51"/>
                  </a:lnTo>
                  <a:lnTo>
                    <a:pt x="21" y="40"/>
                  </a:lnTo>
                  <a:lnTo>
                    <a:pt x="3" y="38"/>
                  </a:lnTo>
                  <a:lnTo>
                    <a:pt x="0" y="38"/>
                  </a:lnTo>
                </a:path>
              </a:pathLst>
            </a:custGeom>
            <a:solidFill>
              <a:schemeClr val="bg1">
                <a:lumMod val="85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19" name="Freeform 7888"/>
            <p:cNvSpPr>
              <a:spLocks/>
            </p:cNvSpPr>
            <p:nvPr/>
          </p:nvSpPr>
          <p:spPr bwMode="gray">
            <a:xfrm>
              <a:off x="6589127" y="2853097"/>
              <a:ext cx="112585" cy="59297"/>
            </a:xfrm>
            <a:custGeom>
              <a:avLst/>
              <a:gdLst>
                <a:gd name="T0" fmla="*/ 0 w 76"/>
                <a:gd name="T1" fmla="*/ 20 h 39"/>
                <a:gd name="T2" fmla="*/ 5 w 76"/>
                <a:gd name="T3" fmla="*/ 32 h 39"/>
                <a:gd name="T4" fmla="*/ 21 w 76"/>
                <a:gd name="T5" fmla="*/ 39 h 39"/>
                <a:gd name="T6" fmla="*/ 53 w 76"/>
                <a:gd name="T7" fmla="*/ 25 h 39"/>
                <a:gd name="T8" fmla="*/ 72 w 76"/>
                <a:gd name="T9" fmla="*/ 26 h 39"/>
                <a:gd name="T10" fmla="*/ 76 w 76"/>
                <a:gd name="T11" fmla="*/ 15 h 39"/>
                <a:gd name="T12" fmla="*/ 63 w 76"/>
                <a:gd name="T13" fmla="*/ 9 h 39"/>
                <a:gd name="T14" fmla="*/ 43 w 76"/>
                <a:gd name="T15" fmla="*/ 13 h 39"/>
                <a:gd name="T16" fmla="*/ 16 w 76"/>
                <a:gd name="T17" fmla="*/ 0 h 39"/>
                <a:gd name="T18" fmla="*/ 0 w 76"/>
                <a:gd name="T19"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39">
                  <a:moveTo>
                    <a:pt x="0" y="20"/>
                  </a:moveTo>
                  <a:lnTo>
                    <a:pt x="5" y="32"/>
                  </a:lnTo>
                  <a:lnTo>
                    <a:pt x="21" y="39"/>
                  </a:lnTo>
                  <a:lnTo>
                    <a:pt x="53" y="25"/>
                  </a:lnTo>
                  <a:lnTo>
                    <a:pt x="72" y="26"/>
                  </a:lnTo>
                  <a:lnTo>
                    <a:pt x="76" y="15"/>
                  </a:lnTo>
                  <a:lnTo>
                    <a:pt x="63" y="9"/>
                  </a:lnTo>
                  <a:lnTo>
                    <a:pt x="43" y="13"/>
                  </a:lnTo>
                  <a:lnTo>
                    <a:pt x="16" y="0"/>
                  </a:lnTo>
                  <a:lnTo>
                    <a:pt x="0" y="2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20" name="Freeform 7889"/>
            <p:cNvSpPr>
              <a:spLocks/>
            </p:cNvSpPr>
            <p:nvPr/>
          </p:nvSpPr>
          <p:spPr bwMode="gray">
            <a:xfrm>
              <a:off x="6589127" y="2853097"/>
              <a:ext cx="112585" cy="59297"/>
            </a:xfrm>
            <a:custGeom>
              <a:avLst/>
              <a:gdLst>
                <a:gd name="T0" fmla="*/ 0 w 76"/>
                <a:gd name="T1" fmla="*/ 20 h 39"/>
                <a:gd name="T2" fmla="*/ 5 w 76"/>
                <a:gd name="T3" fmla="*/ 32 h 39"/>
                <a:gd name="T4" fmla="*/ 21 w 76"/>
                <a:gd name="T5" fmla="*/ 39 h 39"/>
                <a:gd name="T6" fmla="*/ 53 w 76"/>
                <a:gd name="T7" fmla="*/ 25 h 39"/>
                <a:gd name="T8" fmla="*/ 72 w 76"/>
                <a:gd name="T9" fmla="*/ 26 h 39"/>
                <a:gd name="T10" fmla="*/ 76 w 76"/>
                <a:gd name="T11" fmla="*/ 15 h 39"/>
                <a:gd name="T12" fmla="*/ 63 w 76"/>
                <a:gd name="T13" fmla="*/ 9 h 39"/>
                <a:gd name="T14" fmla="*/ 43 w 76"/>
                <a:gd name="T15" fmla="*/ 13 h 39"/>
                <a:gd name="T16" fmla="*/ 16 w 76"/>
                <a:gd name="T17" fmla="*/ 0 h 39"/>
                <a:gd name="T18" fmla="*/ 0 w 76"/>
                <a:gd name="T19"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39">
                  <a:moveTo>
                    <a:pt x="0" y="20"/>
                  </a:moveTo>
                  <a:lnTo>
                    <a:pt x="5" y="32"/>
                  </a:lnTo>
                  <a:lnTo>
                    <a:pt x="21" y="39"/>
                  </a:lnTo>
                  <a:lnTo>
                    <a:pt x="53" y="25"/>
                  </a:lnTo>
                  <a:lnTo>
                    <a:pt x="72" y="26"/>
                  </a:lnTo>
                  <a:lnTo>
                    <a:pt x="76" y="15"/>
                  </a:lnTo>
                  <a:lnTo>
                    <a:pt x="63" y="9"/>
                  </a:lnTo>
                  <a:lnTo>
                    <a:pt x="43" y="13"/>
                  </a:lnTo>
                  <a:lnTo>
                    <a:pt x="16" y="0"/>
                  </a:lnTo>
                  <a:lnTo>
                    <a:pt x="0" y="2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21" name="Freeform 7890"/>
            <p:cNvSpPr>
              <a:spLocks/>
            </p:cNvSpPr>
            <p:nvPr/>
          </p:nvSpPr>
          <p:spPr bwMode="gray">
            <a:xfrm>
              <a:off x="6489873" y="2824208"/>
              <a:ext cx="122955" cy="63859"/>
            </a:xfrm>
            <a:custGeom>
              <a:avLst/>
              <a:gdLst>
                <a:gd name="T0" fmla="*/ 83 w 83"/>
                <a:gd name="T1" fmla="*/ 19 h 42"/>
                <a:gd name="T2" fmla="*/ 67 w 83"/>
                <a:gd name="T3" fmla="*/ 12 h 42"/>
                <a:gd name="T4" fmla="*/ 66 w 83"/>
                <a:gd name="T5" fmla="*/ 16 h 42"/>
                <a:gd name="T6" fmla="*/ 51 w 83"/>
                <a:gd name="T7" fmla="*/ 4 h 42"/>
                <a:gd name="T8" fmla="*/ 37 w 83"/>
                <a:gd name="T9" fmla="*/ 4 h 42"/>
                <a:gd name="T10" fmla="*/ 32 w 83"/>
                <a:gd name="T11" fmla="*/ 0 h 42"/>
                <a:gd name="T12" fmla="*/ 0 w 83"/>
                <a:gd name="T13" fmla="*/ 13 h 42"/>
                <a:gd name="T14" fmla="*/ 9 w 83"/>
                <a:gd name="T15" fmla="*/ 26 h 42"/>
                <a:gd name="T16" fmla="*/ 25 w 83"/>
                <a:gd name="T17" fmla="*/ 39 h 42"/>
                <a:gd name="T18" fmla="*/ 38 w 83"/>
                <a:gd name="T19" fmla="*/ 42 h 42"/>
                <a:gd name="T20" fmla="*/ 43 w 83"/>
                <a:gd name="T21" fmla="*/ 36 h 42"/>
                <a:gd name="T22" fmla="*/ 67 w 83"/>
                <a:gd name="T23" fmla="*/ 39 h 42"/>
                <a:gd name="T24" fmla="*/ 83 w 83"/>
                <a:gd name="T25"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42">
                  <a:moveTo>
                    <a:pt x="83" y="19"/>
                  </a:moveTo>
                  <a:lnTo>
                    <a:pt x="67" y="12"/>
                  </a:lnTo>
                  <a:lnTo>
                    <a:pt x="66" y="16"/>
                  </a:lnTo>
                  <a:lnTo>
                    <a:pt x="51" y="4"/>
                  </a:lnTo>
                  <a:lnTo>
                    <a:pt x="37" y="4"/>
                  </a:lnTo>
                  <a:lnTo>
                    <a:pt x="32" y="0"/>
                  </a:lnTo>
                  <a:lnTo>
                    <a:pt x="0" y="13"/>
                  </a:lnTo>
                  <a:lnTo>
                    <a:pt x="9" y="26"/>
                  </a:lnTo>
                  <a:lnTo>
                    <a:pt x="25" y="39"/>
                  </a:lnTo>
                  <a:lnTo>
                    <a:pt x="38" y="42"/>
                  </a:lnTo>
                  <a:lnTo>
                    <a:pt x="43" y="36"/>
                  </a:lnTo>
                  <a:lnTo>
                    <a:pt x="67" y="39"/>
                  </a:lnTo>
                  <a:lnTo>
                    <a:pt x="83" y="1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22" name="Freeform 7891"/>
            <p:cNvSpPr>
              <a:spLocks/>
            </p:cNvSpPr>
            <p:nvPr/>
          </p:nvSpPr>
          <p:spPr bwMode="gray">
            <a:xfrm>
              <a:off x="6489869" y="2824208"/>
              <a:ext cx="122955" cy="63859"/>
            </a:xfrm>
            <a:custGeom>
              <a:avLst/>
              <a:gdLst>
                <a:gd name="T0" fmla="*/ 83 w 83"/>
                <a:gd name="T1" fmla="*/ 19 h 42"/>
                <a:gd name="T2" fmla="*/ 67 w 83"/>
                <a:gd name="T3" fmla="*/ 12 h 42"/>
                <a:gd name="T4" fmla="*/ 66 w 83"/>
                <a:gd name="T5" fmla="*/ 16 h 42"/>
                <a:gd name="T6" fmla="*/ 51 w 83"/>
                <a:gd name="T7" fmla="*/ 4 h 42"/>
                <a:gd name="T8" fmla="*/ 37 w 83"/>
                <a:gd name="T9" fmla="*/ 4 h 42"/>
                <a:gd name="T10" fmla="*/ 32 w 83"/>
                <a:gd name="T11" fmla="*/ 0 h 42"/>
                <a:gd name="T12" fmla="*/ 0 w 83"/>
                <a:gd name="T13" fmla="*/ 13 h 42"/>
                <a:gd name="T14" fmla="*/ 9 w 83"/>
                <a:gd name="T15" fmla="*/ 26 h 42"/>
                <a:gd name="T16" fmla="*/ 25 w 83"/>
                <a:gd name="T17" fmla="*/ 39 h 42"/>
                <a:gd name="T18" fmla="*/ 38 w 83"/>
                <a:gd name="T19" fmla="*/ 42 h 42"/>
                <a:gd name="T20" fmla="*/ 43 w 83"/>
                <a:gd name="T21" fmla="*/ 36 h 42"/>
                <a:gd name="T22" fmla="*/ 67 w 83"/>
                <a:gd name="T23" fmla="*/ 39 h 42"/>
                <a:gd name="T24" fmla="*/ 83 w 83"/>
                <a:gd name="T25"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42">
                  <a:moveTo>
                    <a:pt x="83" y="19"/>
                  </a:moveTo>
                  <a:lnTo>
                    <a:pt x="67" y="12"/>
                  </a:lnTo>
                  <a:lnTo>
                    <a:pt x="66" y="16"/>
                  </a:lnTo>
                  <a:lnTo>
                    <a:pt x="51" y="4"/>
                  </a:lnTo>
                  <a:lnTo>
                    <a:pt x="37" y="4"/>
                  </a:lnTo>
                  <a:lnTo>
                    <a:pt x="32" y="0"/>
                  </a:lnTo>
                  <a:lnTo>
                    <a:pt x="0" y="13"/>
                  </a:lnTo>
                  <a:lnTo>
                    <a:pt x="9" y="26"/>
                  </a:lnTo>
                  <a:lnTo>
                    <a:pt x="25" y="39"/>
                  </a:lnTo>
                  <a:lnTo>
                    <a:pt x="38" y="42"/>
                  </a:lnTo>
                  <a:lnTo>
                    <a:pt x="43" y="36"/>
                  </a:lnTo>
                  <a:lnTo>
                    <a:pt x="67" y="39"/>
                  </a:lnTo>
                  <a:lnTo>
                    <a:pt x="83" y="19"/>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2123" name="Freeform 7"/>
            <p:cNvSpPr>
              <a:spLocks/>
            </p:cNvSpPr>
            <p:nvPr/>
          </p:nvSpPr>
          <p:spPr bwMode="auto">
            <a:xfrm>
              <a:off x="6720969" y="3569228"/>
              <a:ext cx="376274" cy="362735"/>
            </a:xfrm>
            <a:custGeom>
              <a:avLst/>
              <a:gdLst>
                <a:gd name="T0" fmla="*/ 110 w 124"/>
                <a:gd name="T1" fmla="*/ 9 h 119"/>
                <a:gd name="T2" fmla="*/ 100 w 124"/>
                <a:gd name="T3" fmla="*/ 0 h 119"/>
                <a:gd name="T4" fmla="*/ 84 w 124"/>
                <a:gd name="T5" fmla="*/ 9 h 119"/>
                <a:gd name="T6" fmla="*/ 22 w 124"/>
                <a:gd name="T7" fmla="*/ 9 h 119"/>
                <a:gd name="T8" fmla="*/ 17 w 124"/>
                <a:gd name="T9" fmla="*/ 26 h 119"/>
                <a:gd name="T10" fmla="*/ 17 w 124"/>
                <a:gd name="T11" fmla="*/ 62 h 119"/>
                <a:gd name="T12" fmla="*/ 9 w 124"/>
                <a:gd name="T13" fmla="*/ 65 h 119"/>
                <a:gd name="T14" fmla="*/ 8 w 124"/>
                <a:gd name="T15" fmla="*/ 103 h 119"/>
                <a:gd name="T16" fmla="*/ 14 w 124"/>
                <a:gd name="T17" fmla="*/ 116 h 119"/>
                <a:gd name="T18" fmla="*/ 15 w 124"/>
                <a:gd name="T19" fmla="*/ 116 h 119"/>
                <a:gd name="T20" fmla="*/ 17 w 124"/>
                <a:gd name="T21" fmla="*/ 115 h 119"/>
                <a:gd name="T22" fmla="*/ 20 w 124"/>
                <a:gd name="T23" fmla="*/ 113 h 119"/>
                <a:gd name="T24" fmla="*/ 22 w 124"/>
                <a:gd name="T25" fmla="*/ 110 h 119"/>
                <a:gd name="T26" fmla="*/ 25 w 124"/>
                <a:gd name="T27" fmla="*/ 110 h 119"/>
                <a:gd name="T28" fmla="*/ 28 w 124"/>
                <a:gd name="T29" fmla="*/ 110 h 119"/>
                <a:gd name="T30" fmla="*/ 29 w 124"/>
                <a:gd name="T31" fmla="*/ 112 h 119"/>
                <a:gd name="T32" fmla="*/ 30 w 124"/>
                <a:gd name="T33" fmla="*/ 112 h 119"/>
                <a:gd name="T34" fmla="*/ 29 w 124"/>
                <a:gd name="T35" fmla="*/ 112 h 119"/>
                <a:gd name="T36" fmla="*/ 31 w 124"/>
                <a:gd name="T37" fmla="*/ 114 h 119"/>
                <a:gd name="T38" fmla="*/ 34 w 124"/>
                <a:gd name="T39" fmla="*/ 116 h 119"/>
                <a:gd name="T40" fmla="*/ 36 w 124"/>
                <a:gd name="T41" fmla="*/ 115 h 119"/>
                <a:gd name="T42" fmla="*/ 45 w 124"/>
                <a:gd name="T43" fmla="*/ 117 h 119"/>
                <a:gd name="T44" fmla="*/ 50 w 124"/>
                <a:gd name="T45" fmla="*/ 116 h 119"/>
                <a:gd name="T46" fmla="*/ 54 w 124"/>
                <a:gd name="T47" fmla="*/ 113 h 119"/>
                <a:gd name="T48" fmla="*/ 56 w 124"/>
                <a:gd name="T49" fmla="*/ 111 h 119"/>
                <a:gd name="T50" fmla="*/ 58 w 124"/>
                <a:gd name="T51" fmla="*/ 108 h 119"/>
                <a:gd name="T52" fmla="*/ 61 w 124"/>
                <a:gd name="T53" fmla="*/ 110 h 119"/>
                <a:gd name="T54" fmla="*/ 65 w 124"/>
                <a:gd name="T55" fmla="*/ 113 h 119"/>
                <a:gd name="T56" fmla="*/ 67 w 124"/>
                <a:gd name="T57" fmla="*/ 112 h 119"/>
                <a:gd name="T58" fmla="*/ 68 w 124"/>
                <a:gd name="T59" fmla="*/ 109 h 119"/>
                <a:gd name="T60" fmla="*/ 68 w 124"/>
                <a:gd name="T61" fmla="*/ 107 h 119"/>
                <a:gd name="T62" fmla="*/ 70 w 124"/>
                <a:gd name="T63" fmla="*/ 106 h 119"/>
                <a:gd name="T64" fmla="*/ 75 w 124"/>
                <a:gd name="T65" fmla="*/ 101 h 119"/>
                <a:gd name="T66" fmla="*/ 74 w 124"/>
                <a:gd name="T67" fmla="*/ 96 h 119"/>
                <a:gd name="T68" fmla="*/ 74 w 124"/>
                <a:gd name="T69" fmla="*/ 94 h 119"/>
                <a:gd name="T70" fmla="*/ 76 w 124"/>
                <a:gd name="T71" fmla="*/ 93 h 119"/>
                <a:gd name="T72" fmla="*/ 77 w 124"/>
                <a:gd name="T73" fmla="*/ 89 h 119"/>
                <a:gd name="T74" fmla="*/ 81 w 124"/>
                <a:gd name="T75" fmla="*/ 90 h 119"/>
                <a:gd name="T76" fmla="*/ 81 w 124"/>
                <a:gd name="T77" fmla="*/ 93 h 119"/>
                <a:gd name="T78" fmla="*/ 81 w 124"/>
                <a:gd name="T79" fmla="*/ 98 h 119"/>
                <a:gd name="T80" fmla="*/ 81 w 124"/>
                <a:gd name="T81" fmla="*/ 101 h 119"/>
                <a:gd name="T82" fmla="*/ 83 w 124"/>
                <a:gd name="T83" fmla="*/ 104 h 119"/>
                <a:gd name="T84" fmla="*/ 86 w 124"/>
                <a:gd name="T85" fmla="*/ 105 h 119"/>
                <a:gd name="T86" fmla="*/ 87 w 124"/>
                <a:gd name="T87" fmla="*/ 107 h 119"/>
                <a:gd name="T88" fmla="*/ 91 w 124"/>
                <a:gd name="T89" fmla="*/ 109 h 119"/>
                <a:gd name="T90" fmla="*/ 92 w 124"/>
                <a:gd name="T91" fmla="*/ 114 h 119"/>
                <a:gd name="T92" fmla="*/ 93 w 124"/>
                <a:gd name="T93" fmla="*/ 118 h 119"/>
                <a:gd name="T94" fmla="*/ 94 w 124"/>
                <a:gd name="T95" fmla="*/ 119 h 119"/>
                <a:gd name="T96" fmla="*/ 108 w 124"/>
                <a:gd name="T97" fmla="*/ 90 h 119"/>
                <a:gd name="T98" fmla="*/ 113 w 124"/>
                <a:gd name="T99" fmla="*/ 54 h 119"/>
                <a:gd name="T100" fmla="*/ 124 w 124"/>
                <a:gd name="T101" fmla="*/ 4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 h="119">
                  <a:moveTo>
                    <a:pt x="117" y="39"/>
                  </a:moveTo>
                  <a:cubicBezTo>
                    <a:pt x="110" y="9"/>
                    <a:pt x="110" y="9"/>
                    <a:pt x="110" y="9"/>
                  </a:cubicBezTo>
                  <a:cubicBezTo>
                    <a:pt x="103" y="3"/>
                    <a:pt x="103" y="3"/>
                    <a:pt x="103" y="3"/>
                  </a:cubicBezTo>
                  <a:cubicBezTo>
                    <a:pt x="100" y="0"/>
                    <a:pt x="100" y="0"/>
                    <a:pt x="100" y="0"/>
                  </a:cubicBezTo>
                  <a:cubicBezTo>
                    <a:pt x="89" y="11"/>
                    <a:pt x="89" y="11"/>
                    <a:pt x="89" y="11"/>
                  </a:cubicBezTo>
                  <a:cubicBezTo>
                    <a:pt x="84" y="9"/>
                    <a:pt x="84" y="9"/>
                    <a:pt x="84" y="9"/>
                  </a:cubicBezTo>
                  <a:cubicBezTo>
                    <a:pt x="23" y="9"/>
                    <a:pt x="23" y="9"/>
                    <a:pt x="23" y="9"/>
                  </a:cubicBezTo>
                  <a:cubicBezTo>
                    <a:pt x="22" y="9"/>
                    <a:pt x="22" y="9"/>
                    <a:pt x="22" y="9"/>
                  </a:cubicBezTo>
                  <a:cubicBezTo>
                    <a:pt x="23" y="25"/>
                    <a:pt x="23" y="25"/>
                    <a:pt x="23" y="25"/>
                  </a:cubicBezTo>
                  <a:cubicBezTo>
                    <a:pt x="17" y="26"/>
                    <a:pt x="17" y="26"/>
                    <a:pt x="17" y="26"/>
                  </a:cubicBezTo>
                  <a:cubicBezTo>
                    <a:pt x="15" y="32"/>
                    <a:pt x="15" y="32"/>
                    <a:pt x="15" y="32"/>
                  </a:cubicBezTo>
                  <a:cubicBezTo>
                    <a:pt x="17" y="62"/>
                    <a:pt x="17" y="62"/>
                    <a:pt x="17" y="62"/>
                  </a:cubicBezTo>
                  <a:cubicBezTo>
                    <a:pt x="15" y="65"/>
                    <a:pt x="15" y="65"/>
                    <a:pt x="15" y="65"/>
                  </a:cubicBezTo>
                  <a:cubicBezTo>
                    <a:pt x="9" y="65"/>
                    <a:pt x="9" y="65"/>
                    <a:pt x="9" y="65"/>
                  </a:cubicBezTo>
                  <a:cubicBezTo>
                    <a:pt x="0" y="89"/>
                    <a:pt x="0" y="89"/>
                    <a:pt x="0" y="89"/>
                  </a:cubicBezTo>
                  <a:cubicBezTo>
                    <a:pt x="8" y="103"/>
                    <a:pt x="8" y="103"/>
                    <a:pt x="8" y="103"/>
                  </a:cubicBezTo>
                  <a:cubicBezTo>
                    <a:pt x="8" y="107"/>
                    <a:pt x="8" y="107"/>
                    <a:pt x="8" y="107"/>
                  </a:cubicBezTo>
                  <a:cubicBezTo>
                    <a:pt x="14" y="116"/>
                    <a:pt x="14" y="116"/>
                    <a:pt x="14" y="116"/>
                  </a:cubicBezTo>
                  <a:cubicBezTo>
                    <a:pt x="14" y="116"/>
                    <a:pt x="14" y="116"/>
                    <a:pt x="14" y="116"/>
                  </a:cubicBezTo>
                  <a:cubicBezTo>
                    <a:pt x="14" y="116"/>
                    <a:pt x="15" y="116"/>
                    <a:pt x="15" y="116"/>
                  </a:cubicBezTo>
                  <a:cubicBezTo>
                    <a:pt x="16" y="116"/>
                    <a:pt x="16" y="116"/>
                    <a:pt x="16" y="116"/>
                  </a:cubicBezTo>
                  <a:cubicBezTo>
                    <a:pt x="16" y="115"/>
                    <a:pt x="17" y="115"/>
                    <a:pt x="17" y="115"/>
                  </a:cubicBezTo>
                  <a:cubicBezTo>
                    <a:pt x="17" y="115"/>
                    <a:pt x="17" y="114"/>
                    <a:pt x="18" y="114"/>
                  </a:cubicBezTo>
                  <a:cubicBezTo>
                    <a:pt x="19" y="114"/>
                    <a:pt x="20" y="114"/>
                    <a:pt x="20" y="113"/>
                  </a:cubicBezTo>
                  <a:cubicBezTo>
                    <a:pt x="21" y="113"/>
                    <a:pt x="21" y="113"/>
                    <a:pt x="21" y="112"/>
                  </a:cubicBezTo>
                  <a:cubicBezTo>
                    <a:pt x="21" y="112"/>
                    <a:pt x="22" y="111"/>
                    <a:pt x="22" y="110"/>
                  </a:cubicBezTo>
                  <a:cubicBezTo>
                    <a:pt x="23" y="110"/>
                    <a:pt x="23" y="111"/>
                    <a:pt x="24" y="111"/>
                  </a:cubicBezTo>
                  <a:cubicBezTo>
                    <a:pt x="24" y="111"/>
                    <a:pt x="24" y="110"/>
                    <a:pt x="25" y="110"/>
                  </a:cubicBezTo>
                  <a:cubicBezTo>
                    <a:pt x="26" y="109"/>
                    <a:pt x="26" y="109"/>
                    <a:pt x="27" y="109"/>
                  </a:cubicBezTo>
                  <a:cubicBezTo>
                    <a:pt x="27" y="109"/>
                    <a:pt x="28" y="109"/>
                    <a:pt x="28" y="110"/>
                  </a:cubicBezTo>
                  <a:cubicBezTo>
                    <a:pt x="28" y="110"/>
                    <a:pt x="28" y="110"/>
                    <a:pt x="28" y="110"/>
                  </a:cubicBezTo>
                  <a:cubicBezTo>
                    <a:pt x="28" y="111"/>
                    <a:pt x="28" y="111"/>
                    <a:pt x="29" y="112"/>
                  </a:cubicBezTo>
                  <a:cubicBezTo>
                    <a:pt x="29" y="112"/>
                    <a:pt x="29" y="112"/>
                    <a:pt x="29" y="112"/>
                  </a:cubicBezTo>
                  <a:cubicBezTo>
                    <a:pt x="30" y="112"/>
                    <a:pt x="30" y="112"/>
                    <a:pt x="30" y="112"/>
                  </a:cubicBezTo>
                  <a:cubicBezTo>
                    <a:pt x="30" y="112"/>
                    <a:pt x="30" y="112"/>
                    <a:pt x="29" y="112"/>
                  </a:cubicBezTo>
                  <a:cubicBezTo>
                    <a:pt x="29" y="112"/>
                    <a:pt x="29" y="112"/>
                    <a:pt x="29" y="112"/>
                  </a:cubicBezTo>
                  <a:cubicBezTo>
                    <a:pt x="30" y="113"/>
                    <a:pt x="30" y="113"/>
                    <a:pt x="30" y="113"/>
                  </a:cubicBezTo>
                  <a:cubicBezTo>
                    <a:pt x="31" y="113"/>
                    <a:pt x="31" y="114"/>
                    <a:pt x="31" y="114"/>
                  </a:cubicBezTo>
                  <a:cubicBezTo>
                    <a:pt x="32" y="115"/>
                    <a:pt x="31" y="114"/>
                    <a:pt x="32" y="116"/>
                  </a:cubicBezTo>
                  <a:cubicBezTo>
                    <a:pt x="34" y="116"/>
                    <a:pt x="34" y="116"/>
                    <a:pt x="34" y="116"/>
                  </a:cubicBezTo>
                  <a:cubicBezTo>
                    <a:pt x="35" y="116"/>
                    <a:pt x="35" y="116"/>
                    <a:pt x="35" y="116"/>
                  </a:cubicBezTo>
                  <a:cubicBezTo>
                    <a:pt x="36" y="115"/>
                    <a:pt x="36" y="115"/>
                    <a:pt x="36" y="115"/>
                  </a:cubicBezTo>
                  <a:cubicBezTo>
                    <a:pt x="39" y="115"/>
                    <a:pt x="41" y="115"/>
                    <a:pt x="43" y="115"/>
                  </a:cubicBezTo>
                  <a:cubicBezTo>
                    <a:pt x="43" y="115"/>
                    <a:pt x="44" y="117"/>
                    <a:pt x="45" y="117"/>
                  </a:cubicBezTo>
                  <a:cubicBezTo>
                    <a:pt x="46" y="117"/>
                    <a:pt x="47" y="116"/>
                    <a:pt x="47" y="117"/>
                  </a:cubicBezTo>
                  <a:cubicBezTo>
                    <a:pt x="49" y="116"/>
                    <a:pt x="49" y="116"/>
                    <a:pt x="50" y="116"/>
                  </a:cubicBezTo>
                  <a:cubicBezTo>
                    <a:pt x="51" y="115"/>
                    <a:pt x="52" y="114"/>
                    <a:pt x="52" y="114"/>
                  </a:cubicBezTo>
                  <a:cubicBezTo>
                    <a:pt x="54" y="113"/>
                    <a:pt x="54" y="113"/>
                    <a:pt x="54" y="113"/>
                  </a:cubicBezTo>
                  <a:cubicBezTo>
                    <a:pt x="55" y="113"/>
                    <a:pt x="56" y="112"/>
                    <a:pt x="56" y="112"/>
                  </a:cubicBezTo>
                  <a:cubicBezTo>
                    <a:pt x="56" y="111"/>
                    <a:pt x="56" y="111"/>
                    <a:pt x="56" y="111"/>
                  </a:cubicBezTo>
                  <a:cubicBezTo>
                    <a:pt x="56" y="111"/>
                    <a:pt x="56" y="110"/>
                    <a:pt x="56" y="110"/>
                  </a:cubicBezTo>
                  <a:cubicBezTo>
                    <a:pt x="57" y="109"/>
                    <a:pt x="57" y="109"/>
                    <a:pt x="58" y="108"/>
                  </a:cubicBezTo>
                  <a:cubicBezTo>
                    <a:pt x="59" y="109"/>
                    <a:pt x="59" y="109"/>
                    <a:pt x="59" y="109"/>
                  </a:cubicBezTo>
                  <a:cubicBezTo>
                    <a:pt x="60" y="109"/>
                    <a:pt x="60" y="109"/>
                    <a:pt x="61" y="110"/>
                  </a:cubicBezTo>
                  <a:cubicBezTo>
                    <a:pt x="61" y="110"/>
                    <a:pt x="62" y="111"/>
                    <a:pt x="63" y="112"/>
                  </a:cubicBezTo>
                  <a:cubicBezTo>
                    <a:pt x="64" y="113"/>
                    <a:pt x="64" y="113"/>
                    <a:pt x="65" y="113"/>
                  </a:cubicBezTo>
                  <a:cubicBezTo>
                    <a:pt x="66" y="112"/>
                    <a:pt x="66" y="112"/>
                    <a:pt x="66" y="112"/>
                  </a:cubicBezTo>
                  <a:cubicBezTo>
                    <a:pt x="67" y="112"/>
                    <a:pt x="67" y="112"/>
                    <a:pt x="67" y="112"/>
                  </a:cubicBezTo>
                  <a:cubicBezTo>
                    <a:pt x="67" y="112"/>
                    <a:pt x="67" y="112"/>
                    <a:pt x="68" y="111"/>
                  </a:cubicBezTo>
                  <a:cubicBezTo>
                    <a:pt x="68" y="111"/>
                    <a:pt x="68" y="110"/>
                    <a:pt x="68" y="109"/>
                  </a:cubicBezTo>
                  <a:cubicBezTo>
                    <a:pt x="68" y="109"/>
                    <a:pt x="68" y="109"/>
                    <a:pt x="68" y="108"/>
                  </a:cubicBezTo>
                  <a:cubicBezTo>
                    <a:pt x="68" y="107"/>
                    <a:pt x="68" y="107"/>
                    <a:pt x="68" y="107"/>
                  </a:cubicBezTo>
                  <a:cubicBezTo>
                    <a:pt x="70" y="107"/>
                    <a:pt x="69" y="107"/>
                    <a:pt x="69" y="107"/>
                  </a:cubicBezTo>
                  <a:cubicBezTo>
                    <a:pt x="70" y="106"/>
                    <a:pt x="70" y="106"/>
                    <a:pt x="70" y="106"/>
                  </a:cubicBezTo>
                  <a:cubicBezTo>
                    <a:pt x="71" y="105"/>
                    <a:pt x="72" y="105"/>
                    <a:pt x="73" y="104"/>
                  </a:cubicBezTo>
                  <a:cubicBezTo>
                    <a:pt x="73" y="103"/>
                    <a:pt x="75" y="102"/>
                    <a:pt x="75" y="101"/>
                  </a:cubicBezTo>
                  <a:cubicBezTo>
                    <a:pt x="74" y="100"/>
                    <a:pt x="74" y="99"/>
                    <a:pt x="74" y="98"/>
                  </a:cubicBezTo>
                  <a:cubicBezTo>
                    <a:pt x="74" y="98"/>
                    <a:pt x="74" y="97"/>
                    <a:pt x="74" y="96"/>
                  </a:cubicBezTo>
                  <a:cubicBezTo>
                    <a:pt x="74" y="96"/>
                    <a:pt x="74" y="95"/>
                    <a:pt x="74" y="94"/>
                  </a:cubicBezTo>
                  <a:cubicBezTo>
                    <a:pt x="74" y="94"/>
                    <a:pt x="74" y="94"/>
                    <a:pt x="74" y="94"/>
                  </a:cubicBezTo>
                  <a:cubicBezTo>
                    <a:pt x="74" y="94"/>
                    <a:pt x="74" y="93"/>
                    <a:pt x="74" y="94"/>
                  </a:cubicBezTo>
                  <a:cubicBezTo>
                    <a:pt x="75" y="94"/>
                    <a:pt x="75" y="94"/>
                    <a:pt x="76" y="93"/>
                  </a:cubicBezTo>
                  <a:cubicBezTo>
                    <a:pt x="76" y="92"/>
                    <a:pt x="75" y="90"/>
                    <a:pt x="75" y="89"/>
                  </a:cubicBezTo>
                  <a:cubicBezTo>
                    <a:pt x="76" y="89"/>
                    <a:pt x="76" y="89"/>
                    <a:pt x="77" y="89"/>
                  </a:cubicBezTo>
                  <a:cubicBezTo>
                    <a:pt x="77" y="89"/>
                    <a:pt x="77" y="90"/>
                    <a:pt x="78" y="90"/>
                  </a:cubicBezTo>
                  <a:cubicBezTo>
                    <a:pt x="79" y="90"/>
                    <a:pt x="80" y="90"/>
                    <a:pt x="81" y="90"/>
                  </a:cubicBezTo>
                  <a:cubicBezTo>
                    <a:pt x="81" y="92"/>
                    <a:pt x="81" y="92"/>
                    <a:pt x="81" y="92"/>
                  </a:cubicBezTo>
                  <a:cubicBezTo>
                    <a:pt x="81" y="92"/>
                    <a:pt x="81" y="93"/>
                    <a:pt x="81" y="93"/>
                  </a:cubicBezTo>
                  <a:cubicBezTo>
                    <a:pt x="80" y="95"/>
                    <a:pt x="80" y="94"/>
                    <a:pt x="80" y="96"/>
                  </a:cubicBezTo>
                  <a:cubicBezTo>
                    <a:pt x="80" y="96"/>
                    <a:pt x="80" y="97"/>
                    <a:pt x="81" y="98"/>
                  </a:cubicBezTo>
                  <a:cubicBezTo>
                    <a:pt x="81" y="99"/>
                    <a:pt x="81" y="99"/>
                    <a:pt x="81" y="100"/>
                  </a:cubicBezTo>
                  <a:cubicBezTo>
                    <a:pt x="81" y="100"/>
                    <a:pt x="81" y="101"/>
                    <a:pt x="81" y="101"/>
                  </a:cubicBezTo>
                  <a:cubicBezTo>
                    <a:pt x="81" y="101"/>
                    <a:pt x="82" y="103"/>
                    <a:pt x="82" y="103"/>
                  </a:cubicBezTo>
                  <a:cubicBezTo>
                    <a:pt x="82" y="103"/>
                    <a:pt x="82" y="104"/>
                    <a:pt x="83" y="104"/>
                  </a:cubicBezTo>
                  <a:cubicBezTo>
                    <a:pt x="83" y="105"/>
                    <a:pt x="83" y="105"/>
                    <a:pt x="83" y="105"/>
                  </a:cubicBezTo>
                  <a:cubicBezTo>
                    <a:pt x="84" y="105"/>
                    <a:pt x="84" y="105"/>
                    <a:pt x="86" y="105"/>
                  </a:cubicBezTo>
                  <a:cubicBezTo>
                    <a:pt x="86" y="105"/>
                    <a:pt x="86" y="105"/>
                    <a:pt x="87" y="106"/>
                  </a:cubicBezTo>
                  <a:cubicBezTo>
                    <a:pt x="87" y="106"/>
                    <a:pt x="87" y="107"/>
                    <a:pt x="87" y="107"/>
                  </a:cubicBezTo>
                  <a:cubicBezTo>
                    <a:pt x="89" y="108"/>
                    <a:pt x="89" y="108"/>
                    <a:pt x="90" y="109"/>
                  </a:cubicBezTo>
                  <a:cubicBezTo>
                    <a:pt x="90" y="109"/>
                    <a:pt x="91" y="109"/>
                    <a:pt x="91" y="109"/>
                  </a:cubicBezTo>
                  <a:cubicBezTo>
                    <a:pt x="91" y="111"/>
                    <a:pt x="91" y="111"/>
                    <a:pt x="91" y="113"/>
                  </a:cubicBezTo>
                  <a:cubicBezTo>
                    <a:pt x="91" y="113"/>
                    <a:pt x="92" y="113"/>
                    <a:pt x="92" y="114"/>
                  </a:cubicBezTo>
                  <a:cubicBezTo>
                    <a:pt x="92" y="113"/>
                    <a:pt x="92" y="113"/>
                    <a:pt x="93" y="113"/>
                  </a:cubicBezTo>
                  <a:cubicBezTo>
                    <a:pt x="93" y="118"/>
                    <a:pt x="93" y="118"/>
                    <a:pt x="93" y="118"/>
                  </a:cubicBezTo>
                  <a:cubicBezTo>
                    <a:pt x="93" y="119"/>
                    <a:pt x="93" y="119"/>
                    <a:pt x="93" y="119"/>
                  </a:cubicBezTo>
                  <a:cubicBezTo>
                    <a:pt x="93" y="119"/>
                    <a:pt x="94" y="119"/>
                    <a:pt x="94" y="119"/>
                  </a:cubicBezTo>
                  <a:cubicBezTo>
                    <a:pt x="94" y="112"/>
                    <a:pt x="94" y="112"/>
                    <a:pt x="94" y="112"/>
                  </a:cubicBezTo>
                  <a:cubicBezTo>
                    <a:pt x="108" y="90"/>
                    <a:pt x="108" y="90"/>
                    <a:pt x="108" y="90"/>
                  </a:cubicBezTo>
                  <a:cubicBezTo>
                    <a:pt x="110" y="78"/>
                    <a:pt x="110" y="78"/>
                    <a:pt x="110" y="78"/>
                  </a:cubicBezTo>
                  <a:cubicBezTo>
                    <a:pt x="113" y="54"/>
                    <a:pt x="113" y="54"/>
                    <a:pt x="113" y="54"/>
                  </a:cubicBezTo>
                  <a:cubicBezTo>
                    <a:pt x="121" y="49"/>
                    <a:pt x="121" y="49"/>
                    <a:pt x="121" y="49"/>
                  </a:cubicBezTo>
                  <a:cubicBezTo>
                    <a:pt x="124" y="45"/>
                    <a:pt x="124" y="45"/>
                    <a:pt x="124" y="45"/>
                  </a:cubicBezTo>
                  <a:lnTo>
                    <a:pt x="117" y="3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latin typeface="Arial" panose="020B0604020202020204" pitchFamily="34" charset="0"/>
                <a:cs typeface="Arial" panose="020B0604020202020204" pitchFamily="34" charset="0"/>
              </a:endParaRPr>
            </a:p>
          </p:txBody>
        </p:sp>
        <p:sp>
          <p:nvSpPr>
            <p:cNvPr id="2124" name="Freeform 8"/>
            <p:cNvSpPr>
              <a:spLocks/>
            </p:cNvSpPr>
            <p:nvPr/>
          </p:nvSpPr>
          <p:spPr bwMode="auto">
            <a:xfrm>
              <a:off x="6763487" y="3840312"/>
              <a:ext cx="282206" cy="250429"/>
            </a:xfrm>
            <a:custGeom>
              <a:avLst/>
              <a:gdLst>
                <a:gd name="T0" fmla="*/ 79 w 93"/>
                <a:gd name="T1" fmla="*/ 24 h 82"/>
                <a:gd name="T2" fmla="*/ 77 w 93"/>
                <a:gd name="T3" fmla="*/ 24 h 82"/>
                <a:gd name="T4" fmla="*/ 76 w 93"/>
                <a:gd name="T5" fmla="*/ 20 h 82"/>
                <a:gd name="T6" fmla="*/ 73 w 93"/>
                <a:gd name="T7" fmla="*/ 17 h 82"/>
                <a:gd name="T8" fmla="*/ 69 w 93"/>
                <a:gd name="T9" fmla="*/ 16 h 82"/>
                <a:gd name="T10" fmla="*/ 68 w 93"/>
                <a:gd name="T11" fmla="*/ 14 h 82"/>
                <a:gd name="T12" fmla="*/ 67 w 93"/>
                <a:gd name="T13" fmla="*/ 11 h 82"/>
                <a:gd name="T14" fmla="*/ 66 w 93"/>
                <a:gd name="T15" fmla="*/ 7 h 82"/>
                <a:gd name="T16" fmla="*/ 67 w 93"/>
                <a:gd name="T17" fmla="*/ 3 h 82"/>
                <a:gd name="T18" fmla="*/ 64 w 93"/>
                <a:gd name="T19" fmla="*/ 1 h 82"/>
                <a:gd name="T20" fmla="*/ 61 w 93"/>
                <a:gd name="T21" fmla="*/ 0 h 82"/>
                <a:gd name="T22" fmla="*/ 60 w 93"/>
                <a:gd name="T23" fmla="*/ 5 h 82"/>
                <a:gd name="T24" fmla="*/ 60 w 93"/>
                <a:gd name="T25" fmla="*/ 7 h 82"/>
                <a:gd name="T26" fmla="*/ 61 w 93"/>
                <a:gd name="T27" fmla="*/ 12 h 82"/>
                <a:gd name="T28" fmla="*/ 56 w 93"/>
                <a:gd name="T29" fmla="*/ 17 h 82"/>
                <a:gd name="T30" fmla="*/ 54 w 93"/>
                <a:gd name="T31" fmla="*/ 18 h 82"/>
                <a:gd name="T32" fmla="*/ 54 w 93"/>
                <a:gd name="T33" fmla="*/ 20 h 82"/>
                <a:gd name="T34" fmla="*/ 53 w 93"/>
                <a:gd name="T35" fmla="*/ 23 h 82"/>
                <a:gd name="T36" fmla="*/ 51 w 93"/>
                <a:gd name="T37" fmla="*/ 24 h 82"/>
                <a:gd name="T38" fmla="*/ 47 w 93"/>
                <a:gd name="T39" fmla="*/ 21 h 82"/>
                <a:gd name="T40" fmla="*/ 44 w 93"/>
                <a:gd name="T41" fmla="*/ 19 h 82"/>
                <a:gd name="T42" fmla="*/ 42 w 93"/>
                <a:gd name="T43" fmla="*/ 22 h 82"/>
                <a:gd name="T44" fmla="*/ 40 w 93"/>
                <a:gd name="T45" fmla="*/ 24 h 82"/>
                <a:gd name="T46" fmla="*/ 36 w 93"/>
                <a:gd name="T47" fmla="*/ 27 h 82"/>
                <a:gd name="T48" fmla="*/ 31 w 93"/>
                <a:gd name="T49" fmla="*/ 28 h 82"/>
                <a:gd name="T50" fmla="*/ 22 w 93"/>
                <a:gd name="T51" fmla="*/ 26 h 82"/>
                <a:gd name="T52" fmla="*/ 20 w 93"/>
                <a:gd name="T53" fmla="*/ 27 h 82"/>
                <a:gd name="T54" fmla="*/ 17 w 93"/>
                <a:gd name="T55" fmla="*/ 25 h 82"/>
                <a:gd name="T56" fmla="*/ 15 w 93"/>
                <a:gd name="T57" fmla="*/ 23 h 82"/>
                <a:gd name="T58" fmla="*/ 15 w 93"/>
                <a:gd name="T59" fmla="*/ 23 h 82"/>
                <a:gd name="T60" fmla="*/ 14 w 93"/>
                <a:gd name="T61" fmla="*/ 21 h 82"/>
                <a:gd name="T62" fmla="*/ 11 w 93"/>
                <a:gd name="T63" fmla="*/ 21 h 82"/>
                <a:gd name="T64" fmla="*/ 8 w 93"/>
                <a:gd name="T65" fmla="*/ 21 h 82"/>
                <a:gd name="T66" fmla="*/ 6 w 93"/>
                <a:gd name="T67" fmla="*/ 24 h 82"/>
                <a:gd name="T68" fmla="*/ 3 w 93"/>
                <a:gd name="T69" fmla="*/ 26 h 82"/>
                <a:gd name="T70" fmla="*/ 1 w 93"/>
                <a:gd name="T71" fmla="*/ 27 h 82"/>
                <a:gd name="T72" fmla="*/ 0 w 93"/>
                <a:gd name="T73" fmla="*/ 33 h 82"/>
                <a:gd name="T74" fmla="*/ 0 w 93"/>
                <a:gd name="T75" fmla="*/ 36 h 82"/>
                <a:gd name="T76" fmla="*/ 31 w 93"/>
                <a:gd name="T77" fmla="*/ 69 h 82"/>
                <a:gd name="T78" fmla="*/ 37 w 93"/>
                <a:gd name="T79" fmla="*/ 75 h 82"/>
                <a:gd name="T80" fmla="*/ 39 w 93"/>
                <a:gd name="T81" fmla="*/ 75 h 82"/>
                <a:gd name="T82" fmla="*/ 46 w 93"/>
                <a:gd name="T83" fmla="*/ 75 h 82"/>
                <a:gd name="T84" fmla="*/ 55 w 93"/>
                <a:gd name="T85" fmla="*/ 82 h 82"/>
                <a:gd name="T86" fmla="*/ 68 w 93"/>
                <a:gd name="T87" fmla="*/ 81 h 82"/>
                <a:gd name="T88" fmla="*/ 78 w 93"/>
                <a:gd name="T89" fmla="*/ 79 h 82"/>
                <a:gd name="T90" fmla="*/ 82 w 93"/>
                <a:gd name="T91" fmla="*/ 75 h 82"/>
                <a:gd name="T92" fmla="*/ 92 w 93"/>
                <a:gd name="T93" fmla="*/ 74 h 82"/>
                <a:gd name="T94" fmla="*/ 93 w 93"/>
                <a:gd name="T95" fmla="*/ 68 h 82"/>
                <a:gd name="T96" fmla="*/ 85 w 93"/>
                <a:gd name="T97" fmla="*/ 62 h 82"/>
                <a:gd name="T98" fmla="*/ 78 w 93"/>
                <a:gd name="T99" fmla="*/ 50 h 82"/>
                <a:gd name="T100" fmla="*/ 76 w 93"/>
                <a:gd name="T101" fmla="*/ 48 h 82"/>
                <a:gd name="T102" fmla="*/ 71 w 93"/>
                <a:gd name="T103" fmla="*/ 44 h 82"/>
                <a:gd name="T104" fmla="*/ 73 w 93"/>
                <a:gd name="T105" fmla="*/ 42 h 82"/>
                <a:gd name="T106" fmla="*/ 74 w 93"/>
                <a:gd name="T107" fmla="*/ 40 h 82"/>
                <a:gd name="T108" fmla="*/ 79 w 93"/>
                <a:gd name="T109" fmla="*/ 39 h 82"/>
                <a:gd name="T110" fmla="*/ 80 w 93"/>
                <a:gd name="T111" fmla="*/ 30 h 82"/>
                <a:gd name="T112" fmla="*/ 79 w 93"/>
                <a:gd name="T113"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3" h="82">
                  <a:moveTo>
                    <a:pt x="79" y="29"/>
                  </a:moveTo>
                  <a:cubicBezTo>
                    <a:pt x="79" y="29"/>
                    <a:pt x="79" y="29"/>
                    <a:pt x="79" y="24"/>
                  </a:cubicBezTo>
                  <a:cubicBezTo>
                    <a:pt x="78" y="24"/>
                    <a:pt x="78" y="24"/>
                    <a:pt x="78" y="25"/>
                  </a:cubicBezTo>
                  <a:cubicBezTo>
                    <a:pt x="78" y="24"/>
                    <a:pt x="77" y="24"/>
                    <a:pt x="77" y="24"/>
                  </a:cubicBezTo>
                  <a:cubicBezTo>
                    <a:pt x="77" y="22"/>
                    <a:pt x="77" y="22"/>
                    <a:pt x="77" y="20"/>
                  </a:cubicBezTo>
                  <a:cubicBezTo>
                    <a:pt x="77" y="20"/>
                    <a:pt x="76" y="20"/>
                    <a:pt x="76" y="20"/>
                  </a:cubicBezTo>
                  <a:cubicBezTo>
                    <a:pt x="75" y="19"/>
                    <a:pt x="75" y="19"/>
                    <a:pt x="73" y="18"/>
                  </a:cubicBezTo>
                  <a:cubicBezTo>
                    <a:pt x="73" y="18"/>
                    <a:pt x="73" y="17"/>
                    <a:pt x="73" y="17"/>
                  </a:cubicBezTo>
                  <a:cubicBezTo>
                    <a:pt x="72" y="16"/>
                    <a:pt x="72" y="16"/>
                    <a:pt x="72" y="16"/>
                  </a:cubicBezTo>
                  <a:cubicBezTo>
                    <a:pt x="70" y="16"/>
                    <a:pt x="70" y="16"/>
                    <a:pt x="69" y="16"/>
                  </a:cubicBezTo>
                  <a:cubicBezTo>
                    <a:pt x="69" y="15"/>
                    <a:pt x="69" y="15"/>
                    <a:pt x="69" y="15"/>
                  </a:cubicBezTo>
                  <a:cubicBezTo>
                    <a:pt x="68" y="15"/>
                    <a:pt x="68" y="14"/>
                    <a:pt x="68" y="14"/>
                  </a:cubicBezTo>
                  <a:cubicBezTo>
                    <a:pt x="68" y="14"/>
                    <a:pt x="67" y="12"/>
                    <a:pt x="67" y="12"/>
                  </a:cubicBezTo>
                  <a:cubicBezTo>
                    <a:pt x="67" y="12"/>
                    <a:pt x="67" y="11"/>
                    <a:pt x="67" y="11"/>
                  </a:cubicBezTo>
                  <a:cubicBezTo>
                    <a:pt x="67" y="10"/>
                    <a:pt x="67" y="10"/>
                    <a:pt x="67" y="9"/>
                  </a:cubicBezTo>
                  <a:cubicBezTo>
                    <a:pt x="66" y="8"/>
                    <a:pt x="66" y="7"/>
                    <a:pt x="66" y="7"/>
                  </a:cubicBezTo>
                  <a:cubicBezTo>
                    <a:pt x="66" y="5"/>
                    <a:pt x="66" y="6"/>
                    <a:pt x="67" y="4"/>
                  </a:cubicBezTo>
                  <a:cubicBezTo>
                    <a:pt x="67" y="4"/>
                    <a:pt x="67" y="3"/>
                    <a:pt x="67" y="3"/>
                  </a:cubicBezTo>
                  <a:cubicBezTo>
                    <a:pt x="67" y="3"/>
                    <a:pt x="67" y="3"/>
                    <a:pt x="67" y="1"/>
                  </a:cubicBezTo>
                  <a:cubicBezTo>
                    <a:pt x="66" y="1"/>
                    <a:pt x="65" y="1"/>
                    <a:pt x="64" y="1"/>
                  </a:cubicBezTo>
                  <a:cubicBezTo>
                    <a:pt x="63" y="1"/>
                    <a:pt x="63" y="0"/>
                    <a:pt x="63" y="0"/>
                  </a:cubicBezTo>
                  <a:cubicBezTo>
                    <a:pt x="62" y="0"/>
                    <a:pt x="62" y="0"/>
                    <a:pt x="61" y="0"/>
                  </a:cubicBezTo>
                  <a:cubicBezTo>
                    <a:pt x="61" y="1"/>
                    <a:pt x="62" y="3"/>
                    <a:pt x="62" y="4"/>
                  </a:cubicBezTo>
                  <a:cubicBezTo>
                    <a:pt x="61" y="5"/>
                    <a:pt x="61" y="5"/>
                    <a:pt x="60" y="5"/>
                  </a:cubicBezTo>
                  <a:cubicBezTo>
                    <a:pt x="60" y="5"/>
                    <a:pt x="60" y="5"/>
                    <a:pt x="60" y="5"/>
                  </a:cubicBezTo>
                  <a:cubicBezTo>
                    <a:pt x="60" y="6"/>
                    <a:pt x="60" y="7"/>
                    <a:pt x="60" y="7"/>
                  </a:cubicBezTo>
                  <a:cubicBezTo>
                    <a:pt x="60" y="8"/>
                    <a:pt x="60" y="9"/>
                    <a:pt x="60" y="9"/>
                  </a:cubicBezTo>
                  <a:cubicBezTo>
                    <a:pt x="60" y="10"/>
                    <a:pt x="60" y="11"/>
                    <a:pt x="61" y="12"/>
                  </a:cubicBezTo>
                  <a:cubicBezTo>
                    <a:pt x="61" y="13"/>
                    <a:pt x="59" y="14"/>
                    <a:pt x="59" y="15"/>
                  </a:cubicBezTo>
                  <a:cubicBezTo>
                    <a:pt x="58" y="16"/>
                    <a:pt x="57" y="16"/>
                    <a:pt x="56" y="17"/>
                  </a:cubicBezTo>
                  <a:cubicBezTo>
                    <a:pt x="56" y="17"/>
                    <a:pt x="56" y="17"/>
                    <a:pt x="55" y="18"/>
                  </a:cubicBezTo>
                  <a:cubicBezTo>
                    <a:pt x="55" y="18"/>
                    <a:pt x="56" y="18"/>
                    <a:pt x="54" y="18"/>
                  </a:cubicBezTo>
                  <a:cubicBezTo>
                    <a:pt x="54" y="19"/>
                    <a:pt x="54" y="19"/>
                    <a:pt x="54" y="19"/>
                  </a:cubicBezTo>
                  <a:cubicBezTo>
                    <a:pt x="54" y="20"/>
                    <a:pt x="54" y="20"/>
                    <a:pt x="54" y="20"/>
                  </a:cubicBezTo>
                  <a:cubicBezTo>
                    <a:pt x="54" y="21"/>
                    <a:pt x="54" y="22"/>
                    <a:pt x="54" y="22"/>
                  </a:cubicBezTo>
                  <a:cubicBezTo>
                    <a:pt x="53" y="23"/>
                    <a:pt x="53" y="23"/>
                    <a:pt x="53" y="23"/>
                  </a:cubicBezTo>
                  <a:cubicBezTo>
                    <a:pt x="53" y="23"/>
                    <a:pt x="53" y="23"/>
                    <a:pt x="52" y="23"/>
                  </a:cubicBezTo>
                  <a:cubicBezTo>
                    <a:pt x="51" y="24"/>
                    <a:pt x="51" y="24"/>
                    <a:pt x="51" y="24"/>
                  </a:cubicBezTo>
                  <a:cubicBezTo>
                    <a:pt x="50" y="24"/>
                    <a:pt x="50" y="24"/>
                    <a:pt x="49" y="23"/>
                  </a:cubicBezTo>
                  <a:cubicBezTo>
                    <a:pt x="48" y="22"/>
                    <a:pt x="47" y="21"/>
                    <a:pt x="47" y="21"/>
                  </a:cubicBezTo>
                  <a:cubicBezTo>
                    <a:pt x="46" y="20"/>
                    <a:pt x="46" y="20"/>
                    <a:pt x="45" y="20"/>
                  </a:cubicBezTo>
                  <a:cubicBezTo>
                    <a:pt x="45" y="20"/>
                    <a:pt x="45" y="20"/>
                    <a:pt x="44" y="19"/>
                  </a:cubicBezTo>
                  <a:cubicBezTo>
                    <a:pt x="43" y="20"/>
                    <a:pt x="43" y="20"/>
                    <a:pt x="42" y="21"/>
                  </a:cubicBezTo>
                  <a:cubicBezTo>
                    <a:pt x="42" y="21"/>
                    <a:pt x="42" y="22"/>
                    <a:pt x="42" y="22"/>
                  </a:cubicBezTo>
                  <a:cubicBezTo>
                    <a:pt x="42" y="22"/>
                    <a:pt x="42" y="22"/>
                    <a:pt x="42" y="23"/>
                  </a:cubicBezTo>
                  <a:cubicBezTo>
                    <a:pt x="42" y="23"/>
                    <a:pt x="41" y="24"/>
                    <a:pt x="40" y="24"/>
                  </a:cubicBezTo>
                  <a:cubicBezTo>
                    <a:pt x="38" y="25"/>
                    <a:pt x="38" y="25"/>
                    <a:pt x="38" y="25"/>
                  </a:cubicBezTo>
                  <a:cubicBezTo>
                    <a:pt x="38" y="25"/>
                    <a:pt x="37" y="26"/>
                    <a:pt x="36" y="27"/>
                  </a:cubicBezTo>
                  <a:cubicBezTo>
                    <a:pt x="35" y="27"/>
                    <a:pt x="35" y="27"/>
                    <a:pt x="33" y="28"/>
                  </a:cubicBezTo>
                  <a:cubicBezTo>
                    <a:pt x="33" y="27"/>
                    <a:pt x="32" y="28"/>
                    <a:pt x="31" y="28"/>
                  </a:cubicBezTo>
                  <a:cubicBezTo>
                    <a:pt x="30" y="28"/>
                    <a:pt x="29" y="26"/>
                    <a:pt x="29" y="26"/>
                  </a:cubicBezTo>
                  <a:cubicBezTo>
                    <a:pt x="27" y="26"/>
                    <a:pt x="25" y="26"/>
                    <a:pt x="22" y="26"/>
                  </a:cubicBezTo>
                  <a:cubicBezTo>
                    <a:pt x="21" y="27"/>
                    <a:pt x="21" y="27"/>
                    <a:pt x="21" y="27"/>
                  </a:cubicBezTo>
                  <a:cubicBezTo>
                    <a:pt x="21" y="27"/>
                    <a:pt x="21" y="27"/>
                    <a:pt x="20" y="27"/>
                  </a:cubicBezTo>
                  <a:cubicBezTo>
                    <a:pt x="18" y="27"/>
                    <a:pt x="18" y="27"/>
                    <a:pt x="18" y="27"/>
                  </a:cubicBezTo>
                  <a:cubicBezTo>
                    <a:pt x="17" y="25"/>
                    <a:pt x="18" y="26"/>
                    <a:pt x="17" y="25"/>
                  </a:cubicBezTo>
                  <a:cubicBezTo>
                    <a:pt x="17" y="25"/>
                    <a:pt x="17" y="24"/>
                    <a:pt x="16" y="24"/>
                  </a:cubicBezTo>
                  <a:cubicBezTo>
                    <a:pt x="16" y="24"/>
                    <a:pt x="16" y="24"/>
                    <a:pt x="15" y="23"/>
                  </a:cubicBezTo>
                  <a:cubicBezTo>
                    <a:pt x="15" y="23"/>
                    <a:pt x="15" y="23"/>
                    <a:pt x="15" y="23"/>
                  </a:cubicBezTo>
                  <a:cubicBezTo>
                    <a:pt x="15" y="23"/>
                    <a:pt x="15" y="23"/>
                    <a:pt x="15" y="23"/>
                  </a:cubicBezTo>
                  <a:cubicBezTo>
                    <a:pt x="14" y="22"/>
                    <a:pt x="14" y="22"/>
                    <a:pt x="14" y="21"/>
                  </a:cubicBezTo>
                  <a:cubicBezTo>
                    <a:pt x="14" y="21"/>
                    <a:pt x="14" y="21"/>
                    <a:pt x="14" y="21"/>
                  </a:cubicBezTo>
                  <a:cubicBezTo>
                    <a:pt x="14" y="20"/>
                    <a:pt x="13" y="20"/>
                    <a:pt x="13" y="20"/>
                  </a:cubicBezTo>
                  <a:cubicBezTo>
                    <a:pt x="12" y="20"/>
                    <a:pt x="12" y="20"/>
                    <a:pt x="11" y="21"/>
                  </a:cubicBezTo>
                  <a:cubicBezTo>
                    <a:pt x="10" y="21"/>
                    <a:pt x="10" y="22"/>
                    <a:pt x="10" y="22"/>
                  </a:cubicBezTo>
                  <a:cubicBezTo>
                    <a:pt x="9" y="22"/>
                    <a:pt x="9" y="21"/>
                    <a:pt x="8" y="21"/>
                  </a:cubicBezTo>
                  <a:cubicBezTo>
                    <a:pt x="8" y="22"/>
                    <a:pt x="7" y="23"/>
                    <a:pt x="7" y="23"/>
                  </a:cubicBezTo>
                  <a:cubicBezTo>
                    <a:pt x="7" y="24"/>
                    <a:pt x="7" y="24"/>
                    <a:pt x="6" y="24"/>
                  </a:cubicBezTo>
                  <a:cubicBezTo>
                    <a:pt x="6" y="25"/>
                    <a:pt x="5" y="25"/>
                    <a:pt x="4" y="25"/>
                  </a:cubicBezTo>
                  <a:cubicBezTo>
                    <a:pt x="3" y="25"/>
                    <a:pt x="3" y="26"/>
                    <a:pt x="3" y="26"/>
                  </a:cubicBezTo>
                  <a:cubicBezTo>
                    <a:pt x="3" y="26"/>
                    <a:pt x="2" y="26"/>
                    <a:pt x="2" y="27"/>
                  </a:cubicBezTo>
                  <a:cubicBezTo>
                    <a:pt x="1" y="27"/>
                    <a:pt x="1" y="27"/>
                    <a:pt x="1" y="27"/>
                  </a:cubicBezTo>
                  <a:cubicBezTo>
                    <a:pt x="1" y="27"/>
                    <a:pt x="0" y="27"/>
                    <a:pt x="0" y="27"/>
                  </a:cubicBezTo>
                  <a:cubicBezTo>
                    <a:pt x="0" y="33"/>
                    <a:pt x="0" y="33"/>
                    <a:pt x="0" y="33"/>
                  </a:cubicBezTo>
                  <a:cubicBezTo>
                    <a:pt x="0" y="33"/>
                    <a:pt x="0" y="33"/>
                    <a:pt x="0" y="33"/>
                  </a:cubicBezTo>
                  <a:cubicBezTo>
                    <a:pt x="0" y="36"/>
                    <a:pt x="0" y="36"/>
                    <a:pt x="0" y="36"/>
                  </a:cubicBezTo>
                  <a:cubicBezTo>
                    <a:pt x="11" y="42"/>
                    <a:pt x="11" y="42"/>
                    <a:pt x="11" y="42"/>
                  </a:cubicBezTo>
                  <a:cubicBezTo>
                    <a:pt x="31" y="69"/>
                    <a:pt x="31" y="69"/>
                    <a:pt x="31" y="69"/>
                  </a:cubicBezTo>
                  <a:cubicBezTo>
                    <a:pt x="35" y="76"/>
                    <a:pt x="35" y="76"/>
                    <a:pt x="35" y="76"/>
                  </a:cubicBezTo>
                  <a:cubicBezTo>
                    <a:pt x="37" y="75"/>
                    <a:pt x="37" y="75"/>
                    <a:pt x="37" y="75"/>
                  </a:cubicBezTo>
                  <a:cubicBezTo>
                    <a:pt x="37" y="75"/>
                    <a:pt x="37" y="75"/>
                    <a:pt x="37" y="75"/>
                  </a:cubicBezTo>
                  <a:cubicBezTo>
                    <a:pt x="39" y="75"/>
                    <a:pt x="39" y="75"/>
                    <a:pt x="39" y="75"/>
                  </a:cubicBezTo>
                  <a:cubicBezTo>
                    <a:pt x="44" y="75"/>
                    <a:pt x="44" y="75"/>
                    <a:pt x="44" y="75"/>
                  </a:cubicBezTo>
                  <a:cubicBezTo>
                    <a:pt x="46" y="75"/>
                    <a:pt x="46" y="75"/>
                    <a:pt x="46" y="75"/>
                  </a:cubicBezTo>
                  <a:cubicBezTo>
                    <a:pt x="47" y="74"/>
                    <a:pt x="47" y="74"/>
                    <a:pt x="47" y="74"/>
                  </a:cubicBezTo>
                  <a:cubicBezTo>
                    <a:pt x="55" y="82"/>
                    <a:pt x="55" y="82"/>
                    <a:pt x="55" y="82"/>
                  </a:cubicBezTo>
                  <a:cubicBezTo>
                    <a:pt x="64" y="82"/>
                    <a:pt x="64" y="82"/>
                    <a:pt x="64" y="82"/>
                  </a:cubicBezTo>
                  <a:cubicBezTo>
                    <a:pt x="68" y="81"/>
                    <a:pt x="68" y="81"/>
                    <a:pt x="68" y="81"/>
                  </a:cubicBezTo>
                  <a:cubicBezTo>
                    <a:pt x="69" y="81"/>
                    <a:pt x="69" y="81"/>
                    <a:pt x="69" y="81"/>
                  </a:cubicBezTo>
                  <a:cubicBezTo>
                    <a:pt x="78" y="79"/>
                    <a:pt x="78" y="79"/>
                    <a:pt x="78" y="79"/>
                  </a:cubicBezTo>
                  <a:cubicBezTo>
                    <a:pt x="78" y="79"/>
                    <a:pt x="78" y="79"/>
                    <a:pt x="78" y="79"/>
                  </a:cubicBezTo>
                  <a:cubicBezTo>
                    <a:pt x="82" y="75"/>
                    <a:pt x="82" y="75"/>
                    <a:pt x="82" y="75"/>
                  </a:cubicBezTo>
                  <a:cubicBezTo>
                    <a:pt x="82" y="74"/>
                    <a:pt x="82" y="74"/>
                    <a:pt x="82" y="74"/>
                  </a:cubicBezTo>
                  <a:cubicBezTo>
                    <a:pt x="92" y="74"/>
                    <a:pt x="92" y="74"/>
                    <a:pt x="92" y="74"/>
                  </a:cubicBezTo>
                  <a:cubicBezTo>
                    <a:pt x="93" y="74"/>
                    <a:pt x="93" y="74"/>
                    <a:pt x="93" y="74"/>
                  </a:cubicBezTo>
                  <a:cubicBezTo>
                    <a:pt x="93" y="68"/>
                    <a:pt x="93" y="68"/>
                    <a:pt x="93" y="68"/>
                  </a:cubicBezTo>
                  <a:cubicBezTo>
                    <a:pt x="87" y="65"/>
                    <a:pt x="87" y="65"/>
                    <a:pt x="87" y="65"/>
                  </a:cubicBezTo>
                  <a:cubicBezTo>
                    <a:pt x="85" y="62"/>
                    <a:pt x="85" y="62"/>
                    <a:pt x="85" y="62"/>
                  </a:cubicBezTo>
                  <a:cubicBezTo>
                    <a:pt x="82" y="55"/>
                    <a:pt x="82" y="55"/>
                    <a:pt x="82" y="55"/>
                  </a:cubicBezTo>
                  <a:cubicBezTo>
                    <a:pt x="78" y="50"/>
                    <a:pt x="78" y="50"/>
                    <a:pt x="78" y="50"/>
                  </a:cubicBezTo>
                  <a:cubicBezTo>
                    <a:pt x="78" y="49"/>
                    <a:pt x="78" y="49"/>
                    <a:pt x="78" y="49"/>
                  </a:cubicBezTo>
                  <a:cubicBezTo>
                    <a:pt x="76" y="48"/>
                    <a:pt x="76" y="48"/>
                    <a:pt x="76" y="48"/>
                  </a:cubicBezTo>
                  <a:cubicBezTo>
                    <a:pt x="71" y="45"/>
                    <a:pt x="71" y="45"/>
                    <a:pt x="71" y="45"/>
                  </a:cubicBezTo>
                  <a:cubicBezTo>
                    <a:pt x="71" y="44"/>
                    <a:pt x="71" y="44"/>
                    <a:pt x="71" y="44"/>
                  </a:cubicBezTo>
                  <a:cubicBezTo>
                    <a:pt x="71" y="44"/>
                    <a:pt x="71" y="44"/>
                    <a:pt x="71" y="44"/>
                  </a:cubicBezTo>
                  <a:cubicBezTo>
                    <a:pt x="73" y="42"/>
                    <a:pt x="73" y="42"/>
                    <a:pt x="73" y="42"/>
                  </a:cubicBezTo>
                  <a:cubicBezTo>
                    <a:pt x="73" y="42"/>
                    <a:pt x="73" y="42"/>
                    <a:pt x="73" y="42"/>
                  </a:cubicBezTo>
                  <a:cubicBezTo>
                    <a:pt x="74" y="40"/>
                    <a:pt x="74" y="40"/>
                    <a:pt x="74" y="40"/>
                  </a:cubicBezTo>
                  <a:cubicBezTo>
                    <a:pt x="79" y="39"/>
                    <a:pt x="79" y="39"/>
                    <a:pt x="79" y="39"/>
                  </a:cubicBezTo>
                  <a:cubicBezTo>
                    <a:pt x="79" y="39"/>
                    <a:pt x="79" y="39"/>
                    <a:pt x="79" y="39"/>
                  </a:cubicBezTo>
                  <a:cubicBezTo>
                    <a:pt x="80" y="39"/>
                    <a:pt x="80" y="39"/>
                    <a:pt x="80" y="39"/>
                  </a:cubicBezTo>
                  <a:cubicBezTo>
                    <a:pt x="80" y="35"/>
                    <a:pt x="80" y="32"/>
                    <a:pt x="80" y="30"/>
                  </a:cubicBezTo>
                  <a:cubicBezTo>
                    <a:pt x="80" y="30"/>
                    <a:pt x="79" y="30"/>
                    <a:pt x="79" y="30"/>
                  </a:cubicBezTo>
                  <a:cubicBezTo>
                    <a:pt x="79" y="30"/>
                    <a:pt x="79" y="30"/>
                    <a:pt x="79" y="29"/>
                  </a:cubicBez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solidFill>
                  <a:prstClr val="black"/>
                </a:solidFill>
                <a:latin typeface="Arial" panose="020B0604020202020204" pitchFamily="34" charset="0"/>
                <a:cs typeface="Arial" panose="020B0604020202020204" pitchFamily="34" charset="0"/>
              </a:endParaRPr>
            </a:p>
          </p:txBody>
        </p:sp>
      </p:grpSp>
      <p:grpSp>
        <p:nvGrpSpPr>
          <p:cNvPr id="779" name="Group 778"/>
          <p:cNvGrpSpPr/>
          <p:nvPr/>
        </p:nvGrpSpPr>
        <p:grpSpPr>
          <a:xfrm>
            <a:off x="404289" y="1471623"/>
            <a:ext cx="7581197" cy="3597959"/>
            <a:chOff x="3067846" y="2127849"/>
            <a:chExt cx="6615904" cy="2964862"/>
          </a:xfrm>
          <a:solidFill>
            <a:schemeClr val="bg1">
              <a:lumMod val="85000"/>
            </a:schemeClr>
          </a:solidFill>
        </p:grpSpPr>
        <p:sp>
          <p:nvSpPr>
            <p:cNvPr id="780" name="Freeform 7605"/>
            <p:cNvSpPr>
              <a:spLocks/>
            </p:cNvSpPr>
            <p:nvPr/>
          </p:nvSpPr>
          <p:spPr bwMode="gray">
            <a:xfrm>
              <a:off x="3338941" y="2637197"/>
              <a:ext cx="79995" cy="42572"/>
            </a:xfrm>
            <a:custGeom>
              <a:avLst/>
              <a:gdLst>
                <a:gd name="T0" fmla="*/ 0 w 54"/>
                <a:gd name="T1" fmla="*/ 21 h 28"/>
                <a:gd name="T2" fmla="*/ 0 w 54"/>
                <a:gd name="T3" fmla="*/ 28 h 28"/>
                <a:gd name="T4" fmla="*/ 37 w 54"/>
                <a:gd name="T5" fmla="*/ 15 h 28"/>
                <a:gd name="T6" fmla="*/ 42 w 54"/>
                <a:gd name="T7" fmla="*/ 11 h 28"/>
                <a:gd name="T8" fmla="*/ 37 w 54"/>
                <a:gd name="T9" fmla="*/ 11 h 28"/>
                <a:gd name="T10" fmla="*/ 54 w 54"/>
                <a:gd name="T11" fmla="*/ 6 h 28"/>
                <a:gd name="T12" fmla="*/ 52 w 54"/>
                <a:gd name="T13" fmla="*/ 0 h 28"/>
                <a:gd name="T14" fmla="*/ 0 w 54"/>
                <a:gd name="T15" fmla="*/ 21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28">
                  <a:moveTo>
                    <a:pt x="0" y="21"/>
                  </a:moveTo>
                  <a:lnTo>
                    <a:pt x="0" y="28"/>
                  </a:lnTo>
                  <a:lnTo>
                    <a:pt x="37" y="15"/>
                  </a:lnTo>
                  <a:lnTo>
                    <a:pt x="42" y="11"/>
                  </a:lnTo>
                  <a:lnTo>
                    <a:pt x="37" y="11"/>
                  </a:lnTo>
                  <a:lnTo>
                    <a:pt x="54" y="6"/>
                  </a:lnTo>
                  <a:lnTo>
                    <a:pt x="52" y="0"/>
                  </a:lnTo>
                  <a:lnTo>
                    <a:pt x="0" y="2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grpSp>
          <p:nvGrpSpPr>
            <p:cNvPr id="781" name="Group 780"/>
            <p:cNvGrpSpPr/>
            <p:nvPr/>
          </p:nvGrpSpPr>
          <p:grpSpPr>
            <a:xfrm>
              <a:off x="3067846" y="2127849"/>
              <a:ext cx="6615904" cy="2964862"/>
              <a:chOff x="3067846" y="2127849"/>
              <a:chExt cx="6615904" cy="2964862"/>
            </a:xfrm>
            <a:grpFill/>
          </p:grpSpPr>
          <p:sp>
            <p:nvSpPr>
              <p:cNvPr id="782" name="Freeform 7311"/>
              <p:cNvSpPr>
                <a:spLocks/>
              </p:cNvSpPr>
              <p:nvPr/>
            </p:nvSpPr>
            <p:spPr bwMode="gray">
              <a:xfrm>
                <a:off x="6313579" y="2815089"/>
                <a:ext cx="59257" cy="48654"/>
              </a:xfrm>
              <a:custGeom>
                <a:avLst/>
                <a:gdLst>
                  <a:gd name="T0" fmla="*/ 11 w 40"/>
                  <a:gd name="T1" fmla="*/ 0 h 32"/>
                  <a:gd name="T2" fmla="*/ 29 w 40"/>
                  <a:gd name="T3" fmla="*/ 2 h 32"/>
                  <a:gd name="T4" fmla="*/ 40 w 40"/>
                  <a:gd name="T5" fmla="*/ 13 h 32"/>
                  <a:gd name="T6" fmla="*/ 40 w 40"/>
                  <a:gd name="T7" fmla="*/ 22 h 32"/>
                  <a:gd name="T8" fmla="*/ 36 w 40"/>
                  <a:gd name="T9" fmla="*/ 32 h 32"/>
                  <a:gd name="T10" fmla="*/ 27 w 40"/>
                  <a:gd name="T11" fmla="*/ 29 h 32"/>
                  <a:gd name="T12" fmla="*/ 26 w 40"/>
                  <a:gd name="T13" fmla="*/ 23 h 32"/>
                  <a:gd name="T14" fmla="*/ 16 w 40"/>
                  <a:gd name="T15" fmla="*/ 25 h 32"/>
                  <a:gd name="T16" fmla="*/ 0 w 40"/>
                  <a:gd name="T17" fmla="*/ 6 h 32"/>
                  <a:gd name="T18" fmla="*/ 11 w 40"/>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32">
                    <a:moveTo>
                      <a:pt x="11" y="0"/>
                    </a:moveTo>
                    <a:lnTo>
                      <a:pt x="29" y="2"/>
                    </a:lnTo>
                    <a:lnTo>
                      <a:pt x="40" y="13"/>
                    </a:lnTo>
                    <a:lnTo>
                      <a:pt x="40" y="22"/>
                    </a:lnTo>
                    <a:lnTo>
                      <a:pt x="36" y="32"/>
                    </a:lnTo>
                    <a:lnTo>
                      <a:pt x="27" y="29"/>
                    </a:lnTo>
                    <a:lnTo>
                      <a:pt x="26" y="23"/>
                    </a:lnTo>
                    <a:lnTo>
                      <a:pt x="16" y="25"/>
                    </a:lnTo>
                    <a:lnTo>
                      <a:pt x="0" y="6"/>
                    </a:lnTo>
                    <a:lnTo>
                      <a:pt x="11" y="0"/>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grpSp>
            <p:nvGrpSpPr>
              <p:cNvPr id="783" name="Group 782"/>
              <p:cNvGrpSpPr/>
              <p:nvPr/>
            </p:nvGrpSpPr>
            <p:grpSpPr>
              <a:xfrm>
                <a:off x="3067846" y="2127849"/>
                <a:ext cx="6615904" cy="2964862"/>
                <a:chOff x="3067846" y="2127849"/>
                <a:chExt cx="6615904" cy="2964862"/>
              </a:xfrm>
              <a:grpFill/>
            </p:grpSpPr>
            <p:sp>
              <p:nvSpPr>
                <p:cNvPr id="784" name="Freeform 7195"/>
                <p:cNvSpPr>
                  <a:spLocks/>
                </p:cNvSpPr>
                <p:nvPr/>
              </p:nvSpPr>
              <p:spPr bwMode="gray">
                <a:xfrm>
                  <a:off x="7812750" y="2764914"/>
                  <a:ext cx="1180671" cy="878816"/>
                </a:xfrm>
                <a:custGeom>
                  <a:avLst/>
                  <a:gdLst>
                    <a:gd name="T0" fmla="*/ 162 w 797"/>
                    <a:gd name="T1" fmla="*/ 94 h 578"/>
                    <a:gd name="T2" fmla="*/ 205 w 797"/>
                    <a:gd name="T3" fmla="*/ 138 h 578"/>
                    <a:gd name="T4" fmla="*/ 364 w 797"/>
                    <a:gd name="T5" fmla="*/ 181 h 578"/>
                    <a:gd name="T6" fmla="*/ 495 w 797"/>
                    <a:gd name="T7" fmla="*/ 188 h 578"/>
                    <a:gd name="T8" fmla="*/ 502 w 797"/>
                    <a:gd name="T9" fmla="*/ 153 h 578"/>
                    <a:gd name="T10" fmla="*/ 537 w 797"/>
                    <a:gd name="T11" fmla="*/ 135 h 578"/>
                    <a:gd name="T12" fmla="*/ 591 w 797"/>
                    <a:gd name="T13" fmla="*/ 115 h 578"/>
                    <a:gd name="T14" fmla="*/ 551 w 797"/>
                    <a:gd name="T15" fmla="*/ 99 h 578"/>
                    <a:gd name="T16" fmla="*/ 521 w 797"/>
                    <a:gd name="T17" fmla="*/ 59 h 578"/>
                    <a:gd name="T18" fmla="*/ 552 w 797"/>
                    <a:gd name="T19" fmla="*/ 32 h 578"/>
                    <a:gd name="T20" fmla="*/ 546 w 797"/>
                    <a:gd name="T21" fmla="*/ 5 h 578"/>
                    <a:gd name="T22" fmla="*/ 656 w 797"/>
                    <a:gd name="T23" fmla="*/ 43 h 578"/>
                    <a:gd name="T24" fmla="*/ 726 w 797"/>
                    <a:gd name="T25" fmla="*/ 78 h 578"/>
                    <a:gd name="T26" fmla="*/ 787 w 797"/>
                    <a:gd name="T27" fmla="*/ 84 h 578"/>
                    <a:gd name="T28" fmla="*/ 797 w 797"/>
                    <a:gd name="T29" fmla="*/ 143 h 578"/>
                    <a:gd name="T30" fmla="*/ 790 w 797"/>
                    <a:gd name="T31" fmla="*/ 173 h 578"/>
                    <a:gd name="T32" fmla="*/ 772 w 797"/>
                    <a:gd name="T33" fmla="*/ 197 h 578"/>
                    <a:gd name="T34" fmla="*/ 745 w 797"/>
                    <a:gd name="T35" fmla="*/ 204 h 578"/>
                    <a:gd name="T36" fmla="*/ 686 w 797"/>
                    <a:gd name="T37" fmla="*/ 254 h 578"/>
                    <a:gd name="T38" fmla="*/ 689 w 797"/>
                    <a:gd name="T39" fmla="*/ 224 h 578"/>
                    <a:gd name="T40" fmla="*/ 664 w 797"/>
                    <a:gd name="T41" fmla="*/ 229 h 578"/>
                    <a:gd name="T42" fmla="*/ 637 w 797"/>
                    <a:gd name="T43" fmla="*/ 245 h 578"/>
                    <a:gd name="T44" fmla="*/ 678 w 797"/>
                    <a:gd name="T45" fmla="*/ 281 h 578"/>
                    <a:gd name="T46" fmla="*/ 717 w 797"/>
                    <a:gd name="T47" fmla="*/ 287 h 578"/>
                    <a:gd name="T48" fmla="*/ 685 w 797"/>
                    <a:gd name="T49" fmla="*/ 322 h 578"/>
                    <a:gd name="T50" fmla="*/ 743 w 797"/>
                    <a:gd name="T51" fmla="*/ 379 h 578"/>
                    <a:gd name="T52" fmla="*/ 729 w 797"/>
                    <a:gd name="T53" fmla="*/ 402 h 578"/>
                    <a:gd name="T54" fmla="*/ 751 w 797"/>
                    <a:gd name="T55" fmla="*/ 440 h 578"/>
                    <a:gd name="T56" fmla="*/ 739 w 797"/>
                    <a:gd name="T57" fmla="*/ 478 h 578"/>
                    <a:gd name="T58" fmla="*/ 723 w 797"/>
                    <a:gd name="T59" fmla="*/ 509 h 578"/>
                    <a:gd name="T60" fmla="*/ 667 w 797"/>
                    <a:gd name="T61" fmla="*/ 545 h 578"/>
                    <a:gd name="T62" fmla="*/ 651 w 797"/>
                    <a:gd name="T63" fmla="*/ 540 h 578"/>
                    <a:gd name="T64" fmla="*/ 616 w 797"/>
                    <a:gd name="T65" fmla="*/ 575 h 578"/>
                    <a:gd name="T66" fmla="*/ 602 w 797"/>
                    <a:gd name="T67" fmla="*/ 559 h 578"/>
                    <a:gd name="T68" fmla="*/ 556 w 797"/>
                    <a:gd name="T69" fmla="*/ 551 h 578"/>
                    <a:gd name="T70" fmla="*/ 498 w 797"/>
                    <a:gd name="T71" fmla="*/ 538 h 578"/>
                    <a:gd name="T72" fmla="*/ 478 w 797"/>
                    <a:gd name="T73" fmla="*/ 540 h 578"/>
                    <a:gd name="T74" fmla="*/ 470 w 797"/>
                    <a:gd name="T75" fmla="*/ 554 h 578"/>
                    <a:gd name="T76" fmla="*/ 443 w 797"/>
                    <a:gd name="T77" fmla="*/ 531 h 578"/>
                    <a:gd name="T78" fmla="*/ 412 w 797"/>
                    <a:gd name="T79" fmla="*/ 518 h 578"/>
                    <a:gd name="T80" fmla="*/ 394 w 797"/>
                    <a:gd name="T81" fmla="*/ 440 h 578"/>
                    <a:gd name="T82" fmla="*/ 330 w 797"/>
                    <a:gd name="T83" fmla="*/ 439 h 578"/>
                    <a:gd name="T84" fmla="*/ 270 w 797"/>
                    <a:gd name="T85" fmla="*/ 455 h 578"/>
                    <a:gd name="T86" fmla="*/ 222 w 797"/>
                    <a:gd name="T87" fmla="*/ 445 h 578"/>
                    <a:gd name="T88" fmla="*/ 162 w 797"/>
                    <a:gd name="T89" fmla="*/ 405 h 578"/>
                    <a:gd name="T90" fmla="*/ 97 w 797"/>
                    <a:gd name="T91" fmla="*/ 367 h 578"/>
                    <a:gd name="T92" fmla="*/ 100 w 797"/>
                    <a:gd name="T93" fmla="*/ 341 h 578"/>
                    <a:gd name="T94" fmla="*/ 95 w 797"/>
                    <a:gd name="T95" fmla="*/ 303 h 578"/>
                    <a:gd name="T96" fmla="*/ 40 w 797"/>
                    <a:gd name="T97" fmla="*/ 289 h 578"/>
                    <a:gd name="T98" fmla="*/ 24 w 797"/>
                    <a:gd name="T99" fmla="*/ 280 h 578"/>
                    <a:gd name="T100" fmla="*/ 0 w 797"/>
                    <a:gd name="T101" fmla="*/ 252 h 578"/>
                    <a:gd name="T102" fmla="*/ 9 w 797"/>
                    <a:gd name="T103" fmla="*/ 223 h 578"/>
                    <a:gd name="T104" fmla="*/ 53 w 797"/>
                    <a:gd name="T105" fmla="*/ 213 h 578"/>
                    <a:gd name="T106" fmla="*/ 79 w 797"/>
                    <a:gd name="T107" fmla="*/ 176 h 578"/>
                    <a:gd name="T108" fmla="*/ 88 w 797"/>
                    <a:gd name="T109" fmla="*/ 141 h 578"/>
                    <a:gd name="T110" fmla="*/ 123 w 797"/>
                    <a:gd name="T111" fmla="*/ 10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97" h="578">
                      <a:moveTo>
                        <a:pt x="129" y="81"/>
                      </a:moveTo>
                      <a:lnTo>
                        <a:pt x="141" y="75"/>
                      </a:lnTo>
                      <a:lnTo>
                        <a:pt x="162" y="94"/>
                      </a:lnTo>
                      <a:lnTo>
                        <a:pt x="181" y="97"/>
                      </a:lnTo>
                      <a:lnTo>
                        <a:pt x="196" y="113"/>
                      </a:lnTo>
                      <a:lnTo>
                        <a:pt x="205" y="138"/>
                      </a:lnTo>
                      <a:lnTo>
                        <a:pt x="272" y="154"/>
                      </a:lnTo>
                      <a:lnTo>
                        <a:pt x="308" y="182"/>
                      </a:lnTo>
                      <a:lnTo>
                        <a:pt x="364" y="181"/>
                      </a:lnTo>
                      <a:lnTo>
                        <a:pt x="434" y="202"/>
                      </a:lnTo>
                      <a:lnTo>
                        <a:pt x="465" y="189"/>
                      </a:lnTo>
                      <a:lnTo>
                        <a:pt x="495" y="188"/>
                      </a:lnTo>
                      <a:lnTo>
                        <a:pt x="498" y="185"/>
                      </a:lnTo>
                      <a:lnTo>
                        <a:pt x="514" y="166"/>
                      </a:lnTo>
                      <a:lnTo>
                        <a:pt x="502" y="153"/>
                      </a:lnTo>
                      <a:lnTo>
                        <a:pt x="510" y="143"/>
                      </a:lnTo>
                      <a:lnTo>
                        <a:pt x="529" y="148"/>
                      </a:lnTo>
                      <a:lnTo>
                        <a:pt x="537" y="135"/>
                      </a:lnTo>
                      <a:lnTo>
                        <a:pt x="549" y="131"/>
                      </a:lnTo>
                      <a:lnTo>
                        <a:pt x="558" y="116"/>
                      </a:lnTo>
                      <a:lnTo>
                        <a:pt x="591" y="115"/>
                      </a:lnTo>
                      <a:lnTo>
                        <a:pt x="581" y="102"/>
                      </a:lnTo>
                      <a:lnTo>
                        <a:pt x="567" y="94"/>
                      </a:lnTo>
                      <a:lnTo>
                        <a:pt x="551" y="99"/>
                      </a:lnTo>
                      <a:lnTo>
                        <a:pt x="533" y="97"/>
                      </a:lnTo>
                      <a:lnTo>
                        <a:pt x="517" y="70"/>
                      </a:lnTo>
                      <a:lnTo>
                        <a:pt x="521" y="59"/>
                      </a:lnTo>
                      <a:lnTo>
                        <a:pt x="543" y="65"/>
                      </a:lnTo>
                      <a:lnTo>
                        <a:pt x="556" y="56"/>
                      </a:lnTo>
                      <a:lnTo>
                        <a:pt x="552" y="32"/>
                      </a:lnTo>
                      <a:lnTo>
                        <a:pt x="556" y="27"/>
                      </a:lnTo>
                      <a:lnTo>
                        <a:pt x="542" y="11"/>
                      </a:lnTo>
                      <a:lnTo>
                        <a:pt x="546" y="5"/>
                      </a:lnTo>
                      <a:lnTo>
                        <a:pt x="575" y="0"/>
                      </a:lnTo>
                      <a:lnTo>
                        <a:pt x="615" y="11"/>
                      </a:lnTo>
                      <a:lnTo>
                        <a:pt x="656" y="43"/>
                      </a:lnTo>
                      <a:lnTo>
                        <a:pt x="675" y="65"/>
                      </a:lnTo>
                      <a:lnTo>
                        <a:pt x="699" y="67"/>
                      </a:lnTo>
                      <a:lnTo>
                        <a:pt x="726" y="78"/>
                      </a:lnTo>
                      <a:lnTo>
                        <a:pt x="745" y="97"/>
                      </a:lnTo>
                      <a:lnTo>
                        <a:pt x="758" y="97"/>
                      </a:lnTo>
                      <a:lnTo>
                        <a:pt x="787" y="84"/>
                      </a:lnTo>
                      <a:lnTo>
                        <a:pt x="796" y="99"/>
                      </a:lnTo>
                      <a:lnTo>
                        <a:pt x="791" y="105"/>
                      </a:lnTo>
                      <a:lnTo>
                        <a:pt x="797" y="143"/>
                      </a:lnTo>
                      <a:lnTo>
                        <a:pt x="781" y="141"/>
                      </a:lnTo>
                      <a:lnTo>
                        <a:pt x="774" y="150"/>
                      </a:lnTo>
                      <a:lnTo>
                        <a:pt x="790" y="173"/>
                      </a:lnTo>
                      <a:lnTo>
                        <a:pt x="791" y="186"/>
                      </a:lnTo>
                      <a:lnTo>
                        <a:pt x="777" y="181"/>
                      </a:lnTo>
                      <a:lnTo>
                        <a:pt x="772" y="197"/>
                      </a:lnTo>
                      <a:lnTo>
                        <a:pt x="761" y="197"/>
                      </a:lnTo>
                      <a:lnTo>
                        <a:pt x="761" y="208"/>
                      </a:lnTo>
                      <a:lnTo>
                        <a:pt x="745" y="204"/>
                      </a:lnTo>
                      <a:lnTo>
                        <a:pt x="720" y="237"/>
                      </a:lnTo>
                      <a:lnTo>
                        <a:pt x="713" y="236"/>
                      </a:lnTo>
                      <a:lnTo>
                        <a:pt x="686" y="254"/>
                      </a:lnTo>
                      <a:lnTo>
                        <a:pt x="689" y="245"/>
                      </a:lnTo>
                      <a:lnTo>
                        <a:pt x="683" y="240"/>
                      </a:lnTo>
                      <a:lnTo>
                        <a:pt x="689" y="224"/>
                      </a:lnTo>
                      <a:lnTo>
                        <a:pt x="681" y="217"/>
                      </a:lnTo>
                      <a:lnTo>
                        <a:pt x="670" y="216"/>
                      </a:lnTo>
                      <a:lnTo>
                        <a:pt x="664" y="229"/>
                      </a:lnTo>
                      <a:lnTo>
                        <a:pt x="653" y="236"/>
                      </a:lnTo>
                      <a:lnTo>
                        <a:pt x="651" y="245"/>
                      </a:lnTo>
                      <a:lnTo>
                        <a:pt x="637" y="245"/>
                      </a:lnTo>
                      <a:lnTo>
                        <a:pt x="637" y="256"/>
                      </a:lnTo>
                      <a:lnTo>
                        <a:pt x="672" y="281"/>
                      </a:lnTo>
                      <a:lnTo>
                        <a:pt x="678" y="281"/>
                      </a:lnTo>
                      <a:lnTo>
                        <a:pt x="689" y="271"/>
                      </a:lnTo>
                      <a:lnTo>
                        <a:pt x="717" y="280"/>
                      </a:lnTo>
                      <a:lnTo>
                        <a:pt x="717" y="287"/>
                      </a:lnTo>
                      <a:lnTo>
                        <a:pt x="711" y="284"/>
                      </a:lnTo>
                      <a:lnTo>
                        <a:pt x="697" y="291"/>
                      </a:lnTo>
                      <a:lnTo>
                        <a:pt x="685" y="322"/>
                      </a:lnTo>
                      <a:lnTo>
                        <a:pt x="704" y="331"/>
                      </a:lnTo>
                      <a:lnTo>
                        <a:pt x="724" y="363"/>
                      </a:lnTo>
                      <a:lnTo>
                        <a:pt x="743" y="379"/>
                      </a:lnTo>
                      <a:lnTo>
                        <a:pt x="735" y="379"/>
                      </a:lnTo>
                      <a:lnTo>
                        <a:pt x="749" y="392"/>
                      </a:lnTo>
                      <a:lnTo>
                        <a:pt x="729" y="402"/>
                      </a:lnTo>
                      <a:lnTo>
                        <a:pt x="756" y="408"/>
                      </a:lnTo>
                      <a:lnTo>
                        <a:pt x="756" y="435"/>
                      </a:lnTo>
                      <a:lnTo>
                        <a:pt x="751" y="440"/>
                      </a:lnTo>
                      <a:lnTo>
                        <a:pt x="740" y="467"/>
                      </a:lnTo>
                      <a:lnTo>
                        <a:pt x="735" y="465"/>
                      </a:lnTo>
                      <a:lnTo>
                        <a:pt x="739" y="478"/>
                      </a:lnTo>
                      <a:lnTo>
                        <a:pt x="729" y="503"/>
                      </a:lnTo>
                      <a:lnTo>
                        <a:pt x="720" y="503"/>
                      </a:lnTo>
                      <a:lnTo>
                        <a:pt x="723" y="509"/>
                      </a:lnTo>
                      <a:lnTo>
                        <a:pt x="701" y="529"/>
                      </a:lnTo>
                      <a:lnTo>
                        <a:pt x="672" y="537"/>
                      </a:lnTo>
                      <a:lnTo>
                        <a:pt x="667" y="545"/>
                      </a:lnTo>
                      <a:lnTo>
                        <a:pt x="659" y="537"/>
                      </a:lnTo>
                      <a:lnTo>
                        <a:pt x="657" y="545"/>
                      </a:lnTo>
                      <a:lnTo>
                        <a:pt x="651" y="540"/>
                      </a:lnTo>
                      <a:lnTo>
                        <a:pt x="651" y="550"/>
                      </a:lnTo>
                      <a:lnTo>
                        <a:pt x="613" y="562"/>
                      </a:lnTo>
                      <a:lnTo>
                        <a:pt x="616" y="575"/>
                      </a:lnTo>
                      <a:lnTo>
                        <a:pt x="613" y="578"/>
                      </a:lnTo>
                      <a:lnTo>
                        <a:pt x="608" y="578"/>
                      </a:lnTo>
                      <a:lnTo>
                        <a:pt x="602" y="559"/>
                      </a:lnTo>
                      <a:lnTo>
                        <a:pt x="581" y="554"/>
                      </a:lnTo>
                      <a:lnTo>
                        <a:pt x="575" y="559"/>
                      </a:lnTo>
                      <a:lnTo>
                        <a:pt x="556" y="551"/>
                      </a:lnTo>
                      <a:lnTo>
                        <a:pt x="551" y="535"/>
                      </a:lnTo>
                      <a:lnTo>
                        <a:pt x="533" y="529"/>
                      </a:lnTo>
                      <a:lnTo>
                        <a:pt x="498" y="538"/>
                      </a:lnTo>
                      <a:lnTo>
                        <a:pt x="486" y="535"/>
                      </a:lnTo>
                      <a:lnTo>
                        <a:pt x="485" y="543"/>
                      </a:lnTo>
                      <a:lnTo>
                        <a:pt x="478" y="540"/>
                      </a:lnTo>
                      <a:lnTo>
                        <a:pt x="479" y="560"/>
                      </a:lnTo>
                      <a:lnTo>
                        <a:pt x="473" y="562"/>
                      </a:lnTo>
                      <a:lnTo>
                        <a:pt x="470" y="554"/>
                      </a:lnTo>
                      <a:lnTo>
                        <a:pt x="457" y="557"/>
                      </a:lnTo>
                      <a:lnTo>
                        <a:pt x="441" y="545"/>
                      </a:lnTo>
                      <a:lnTo>
                        <a:pt x="443" y="531"/>
                      </a:lnTo>
                      <a:lnTo>
                        <a:pt x="434" y="526"/>
                      </a:lnTo>
                      <a:lnTo>
                        <a:pt x="430" y="512"/>
                      </a:lnTo>
                      <a:lnTo>
                        <a:pt x="412" y="518"/>
                      </a:lnTo>
                      <a:lnTo>
                        <a:pt x="419" y="467"/>
                      </a:lnTo>
                      <a:lnTo>
                        <a:pt x="406" y="443"/>
                      </a:lnTo>
                      <a:lnTo>
                        <a:pt x="394" y="440"/>
                      </a:lnTo>
                      <a:lnTo>
                        <a:pt x="365" y="418"/>
                      </a:lnTo>
                      <a:lnTo>
                        <a:pt x="346" y="420"/>
                      </a:lnTo>
                      <a:lnTo>
                        <a:pt x="330" y="439"/>
                      </a:lnTo>
                      <a:lnTo>
                        <a:pt x="310" y="446"/>
                      </a:lnTo>
                      <a:lnTo>
                        <a:pt x="282" y="437"/>
                      </a:lnTo>
                      <a:lnTo>
                        <a:pt x="270" y="455"/>
                      </a:lnTo>
                      <a:lnTo>
                        <a:pt x="263" y="442"/>
                      </a:lnTo>
                      <a:lnTo>
                        <a:pt x="256" y="445"/>
                      </a:lnTo>
                      <a:lnTo>
                        <a:pt x="222" y="445"/>
                      </a:lnTo>
                      <a:lnTo>
                        <a:pt x="189" y="420"/>
                      </a:lnTo>
                      <a:lnTo>
                        <a:pt x="181" y="423"/>
                      </a:lnTo>
                      <a:lnTo>
                        <a:pt x="162" y="405"/>
                      </a:lnTo>
                      <a:lnTo>
                        <a:pt x="142" y="404"/>
                      </a:lnTo>
                      <a:lnTo>
                        <a:pt x="110" y="391"/>
                      </a:lnTo>
                      <a:lnTo>
                        <a:pt x="97" y="367"/>
                      </a:lnTo>
                      <a:lnTo>
                        <a:pt x="97" y="363"/>
                      </a:lnTo>
                      <a:lnTo>
                        <a:pt x="110" y="363"/>
                      </a:lnTo>
                      <a:lnTo>
                        <a:pt x="100" y="341"/>
                      </a:lnTo>
                      <a:lnTo>
                        <a:pt x="110" y="325"/>
                      </a:lnTo>
                      <a:lnTo>
                        <a:pt x="110" y="309"/>
                      </a:lnTo>
                      <a:lnTo>
                        <a:pt x="95" y="303"/>
                      </a:lnTo>
                      <a:lnTo>
                        <a:pt x="72" y="312"/>
                      </a:lnTo>
                      <a:lnTo>
                        <a:pt x="49" y="303"/>
                      </a:lnTo>
                      <a:lnTo>
                        <a:pt x="40" y="289"/>
                      </a:lnTo>
                      <a:lnTo>
                        <a:pt x="21" y="284"/>
                      </a:lnTo>
                      <a:lnTo>
                        <a:pt x="21" y="281"/>
                      </a:lnTo>
                      <a:lnTo>
                        <a:pt x="24" y="280"/>
                      </a:lnTo>
                      <a:lnTo>
                        <a:pt x="18" y="259"/>
                      </a:lnTo>
                      <a:lnTo>
                        <a:pt x="5" y="258"/>
                      </a:lnTo>
                      <a:lnTo>
                        <a:pt x="0" y="252"/>
                      </a:lnTo>
                      <a:lnTo>
                        <a:pt x="0" y="242"/>
                      </a:lnTo>
                      <a:lnTo>
                        <a:pt x="0" y="232"/>
                      </a:lnTo>
                      <a:lnTo>
                        <a:pt x="9" y="223"/>
                      </a:lnTo>
                      <a:lnTo>
                        <a:pt x="34" y="223"/>
                      </a:lnTo>
                      <a:lnTo>
                        <a:pt x="37" y="216"/>
                      </a:lnTo>
                      <a:lnTo>
                        <a:pt x="53" y="213"/>
                      </a:lnTo>
                      <a:lnTo>
                        <a:pt x="75" y="197"/>
                      </a:lnTo>
                      <a:lnTo>
                        <a:pt x="76" y="191"/>
                      </a:lnTo>
                      <a:lnTo>
                        <a:pt x="79" y="176"/>
                      </a:lnTo>
                      <a:lnTo>
                        <a:pt x="62" y="148"/>
                      </a:lnTo>
                      <a:lnTo>
                        <a:pt x="65" y="143"/>
                      </a:lnTo>
                      <a:lnTo>
                        <a:pt x="88" y="141"/>
                      </a:lnTo>
                      <a:lnTo>
                        <a:pt x="85" y="106"/>
                      </a:lnTo>
                      <a:lnTo>
                        <a:pt x="114" y="110"/>
                      </a:lnTo>
                      <a:lnTo>
                        <a:pt x="123" y="109"/>
                      </a:lnTo>
                      <a:lnTo>
                        <a:pt x="117" y="86"/>
                      </a:lnTo>
                      <a:lnTo>
                        <a:pt x="129" y="81"/>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85" name="Freeform 7201"/>
                <p:cNvSpPr>
                  <a:spLocks/>
                </p:cNvSpPr>
                <p:nvPr/>
              </p:nvSpPr>
              <p:spPr bwMode="gray">
                <a:xfrm>
                  <a:off x="7757939" y="3225608"/>
                  <a:ext cx="638480" cy="746538"/>
                </a:xfrm>
                <a:custGeom>
                  <a:avLst/>
                  <a:gdLst>
                    <a:gd name="T0" fmla="*/ 307 w 431"/>
                    <a:gd name="T1" fmla="*/ 152 h 491"/>
                    <a:gd name="T2" fmla="*/ 312 w 431"/>
                    <a:gd name="T3" fmla="*/ 162 h 491"/>
                    <a:gd name="T4" fmla="*/ 356 w 431"/>
                    <a:gd name="T5" fmla="*/ 153 h 491"/>
                    <a:gd name="T6" fmla="*/ 367 w 431"/>
                    <a:gd name="T7" fmla="*/ 136 h 491"/>
                    <a:gd name="T8" fmla="*/ 402 w 431"/>
                    <a:gd name="T9" fmla="*/ 115 h 491"/>
                    <a:gd name="T10" fmla="*/ 427 w 431"/>
                    <a:gd name="T11" fmla="*/ 155 h 491"/>
                    <a:gd name="T12" fmla="*/ 405 w 431"/>
                    <a:gd name="T13" fmla="*/ 167 h 491"/>
                    <a:gd name="T14" fmla="*/ 383 w 431"/>
                    <a:gd name="T15" fmla="*/ 215 h 491"/>
                    <a:gd name="T16" fmla="*/ 376 w 431"/>
                    <a:gd name="T17" fmla="*/ 247 h 491"/>
                    <a:gd name="T18" fmla="*/ 363 w 431"/>
                    <a:gd name="T19" fmla="*/ 215 h 491"/>
                    <a:gd name="T20" fmla="*/ 348 w 431"/>
                    <a:gd name="T21" fmla="*/ 216 h 491"/>
                    <a:gd name="T22" fmla="*/ 363 w 431"/>
                    <a:gd name="T23" fmla="*/ 191 h 491"/>
                    <a:gd name="T24" fmla="*/ 319 w 431"/>
                    <a:gd name="T25" fmla="*/ 172 h 491"/>
                    <a:gd name="T26" fmla="*/ 307 w 431"/>
                    <a:gd name="T27" fmla="*/ 172 h 491"/>
                    <a:gd name="T28" fmla="*/ 299 w 431"/>
                    <a:gd name="T29" fmla="*/ 172 h 491"/>
                    <a:gd name="T30" fmla="*/ 305 w 431"/>
                    <a:gd name="T31" fmla="*/ 184 h 491"/>
                    <a:gd name="T32" fmla="*/ 307 w 431"/>
                    <a:gd name="T33" fmla="*/ 205 h 491"/>
                    <a:gd name="T34" fmla="*/ 312 w 431"/>
                    <a:gd name="T35" fmla="*/ 254 h 491"/>
                    <a:gd name="T36" fmla="*/ 307 w 431"/>
                    <a:gd name="T37" fmla="*/ 250 h 491"/>
                    <a:gd name="T38" fmla="*/ 287 w 431"/>
                    <a:gd name="T39" fmla="*/ 282 h 491"/>
                    <a:gd name="T40" fmla="*/ 259 w 431"/>
                    <a:gd name="T41" fmla="*/ 307 h 491"/>
                    <a:gd name="T42" fmla="*/ 226 w 431"/>
                    <a:gd name="T43" fmla="*/ 346 h 491"/>
                    <a:gd name="T44" fmla="*/ 211 w 431"/>
                    <a:gd name="T45" fmla="*/ 356 h 491"/>
                    <a:gd name="T46" fmla="*/ 198 w 431"/>
                    <a:gd name="T47" fmla="*/ 369 h 491"/>
                    <a:gd name="T48" fmla="*/ 197 w 431"/>
                    <a:gd name="T49" fmla="*/ 426 h 491"/>
                    <a:gd name="T50" fmla="*/ 192 w 431"/>
                    <a:gd name="T51" fmla="*/ 453 h 491"/>
                    <a:gd name="T52" fmla="*/ 176 w 431"/>
                    <a:gd name="T53" fmla="*/ 477 h 491"/>
                    <a:gd name="T54" fmla="*/ 148 w 431"/>
                    <a:gd name="T55" fmla="*/ 475 h 491"/>
                    <a:gd name="T56" fmla="*/ 93 w 431"/>
                    <a:gd name="T57" fmla="*/ 343 h 491"/>
                    <a:gd name="T58" fmla="*/ 67 w 431"/>
                    <a:gd name="T59" fmla="*/ 242 h 491"/>
                    <a:gd name="T60" fmla="*/ 58 w 431"/>
                    <a:gd name="T61" fmla="*/ 264 h 491"/>
                    <a:gd name="T62" fmla="*/ 17 w 431"/>
                    <a:gd name="T63" fmla="*/ 242 h 491"/>
                    <a:gd name="T64" fmla="*/ 35 w 431"/>
                    <a:gd name="T65" fmla="*/ 229 h 491"/>
                    <a:gd name="T66" fmla="*/ 0 w 431"/>
                    <a:gd name="T67" fmla="*/ 216 h 491"/>
                    <a:gd name="T68" fmla="*/ 42 w 431"/>
                    <a:gd name="T69" fmla="*/ 205 h 491"/>
                    <a:gd name="T70" fmla="*/ 35 w 431"/>
                    <a:gd name="T71" fmla="*/ 180 h 491"/>
                    <a:gd name="T72" fmla="*/ 26 w 431"/>
                    <a:gd name="T73" fmla="*/ 165 h 491"/>
                    <a:gd name="T74" fmla="*/ 17 w 431"/>
                    <a:gd name="T75" fmla="*/ 153 h 491"/>
                    <a:gd name="T76" fmla="*/ 35 w 431"/>
                    <a:gd name="T77" fmla="*/ 145 h 491"/>
                    <a:gd name="T78" fmla="*/ 83 w 431"/>
                    <a:gd name="T79" fmla="*/ 85 h 491"/>
                    <a:gd name="T80" fmla="*/ 87 w 431"/>
                    <a:gd name="T81" fmla="*/ 67 h 491"/>
                    <a:gd name="T82" fmla="*/ 67 w 431"/>
                    <a:gd name="T83" fmla="*/ 50 h 491"/>
                    <a:gd name="T84" fmla="*/ 55 w 431"/>
                    <a:gd name="T85" fmla="*/ 25 h 491"/>
                    <a:gd name="T86" fmla="*/ 86 w 431"/>
                    <a:gd name="T87" fmla="*/ 25 h 491"/>
                    <a:gd name="T88" fmla="*/ 109 w 431"/>
                    <a:gd name="T89" fmla="*/ 9 h 491"/>
                    <a:gd name="T90" fmla="*/ 147 w 431"/>
                    <a:gd name="T91" fmla="*/ 6 h 491"/>
                    <a:gd name="T92" fmla="*/ 137 w 431"/>
                    <a:gd name="T93" fmla="*/ 38 h 491"/>
                    <a:gd name="T94" fmla="*/ 134 w 431"/>
                    <a:gd name="T95" fmla="*/ 60 h 491"/>
                    <a:gd name="T96" fmla="*/ 147 w 431"/>
                    <a:gd name="T97" fmla="*/ 88 h 491"/>
                    <a:gd name="T98" fmla="*/ 169 w 431"/>
                    <a:gd name="T99" fmla="*/ 127 h 491"/>
                    <a:gd name="T100" fmla="*/ 234 w 431"/>
                    <a:gd name="T101" fmla="*/ 152 h 491"/>
                    <a:gd name="T102" fmla="*/ 281 w 431"/>
                    <a:gd name="T103" fmla="*/ 168 h 491"/>
                    <a:gd name="T104" fmla="*/ 293 w 431"/>
                    <a:gd name="T105" fmla="*/ 156 h 491"/>
                    <a:gd name="T106" fmla="*/ 300 w 431"/>
                    <a:gd name="T107" fmla="*/ 139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491">
                      <a:moveTo>
                        <a:pt x="300" y="139"/>
                      </a:moveTo>
                      <a:lnTo>
                        <a:pt x="307" y="152"/>
                      </a:lnTo>
                      <a:lnTo>
                        <a:pt x="305" y="156"/>
                      </a:lnTo>
                      <a:lnTo>
                        <a:pt x="312" y="162"/>
                      </a:lnTo>
                      <a:lnTo>
                        <a:pt x="350" y="161"/>
                      </a:lnTo>
                      <a:lnTo>
                        <a:pt x="356" y="153"/>
                      </a:lnTo>
                      <a:lnTo>
                        <a:pt x="347" y="143"/>
                      </a:lnTo>
                      <a:lnTo>
                        <a:pt x="367" y="136"/>
                      </a:lnTo>
                      <a:lnTo>
                        <a:pt x="383" y="117"/>
                      </a:lnTo>
                      <a:lnTo>
                        <a:pt x="402" y="115"/>
                      </a:lnTo>
                      <a:lnTo>
                        <a:pt x="431" y="137"/>
                      </a:lnTo>
                      <a:lnTo>
                        <a:pt x="427" y="155"/>
                      </a:lnTo>
                      <a:lnTo>
                        <a:pt x="415" y="155"/>
                      </a:lnTo>
                      <a:lnTo>
                        <a:pt x="405" y="167"/>
                      </a:lnTo>
                      <a:lnTo>
                        <a:pt x="395" y="212"/>
                      </a:lnTo>
                      <a:lnTo>
                        <a:pt x="383" y="215"/>
                      </a:lnTo>
                      <a:lnTo>
                        <a:pt x="382" y="242"/>
                      </a:lnTo>
                      <a:lnTo>
                        <a:pt x="376" y="247"/>
                      </a:lnTo>
                      <a:lnTo>
                        <a:pt x="367" y="219"/>
                      </a:lnTo>
                      <a:lnTo>
                        <a:pt x="363" y="215"/>
                      </a:lnTo>
                      <a:lnTo>
                        <a:pt x="360" y="225"/>
                      </a:lnTo>
                      <a:lnTo>
                        <a:pt x="348" y="216"/>
                      </a:lnTo>
                      <a:lnTo>
                        <a:pt x="348" y="209"/>
                      </a:lnTo>
                      <a:lnTo>
                        <a:pt x="363" y="191"/>
                      </a:lnTo>
                      <a:lnTo>
                        <a:pt x="328" y="187"/>
                      </a:lnTo>
                      <a:lnTo>
                        <a:pt x="319" y="172"/>
                      </a:lnTo>
                      <a:lnTo>
                        <a:pt x="309" y="168"/>
                      </a:lnTo>
                      <a:lnTo>
                        <a:pt x="307" y="172"/>
                      </a:lnTo>
                      <a:lnTo>
                        <a:pt x="303" y="168"/>
                      </a:lnTo>
                      <a:lnTo>
                        <a:pt x="299" y="172"/>
                      </a:lnTo>
                      <a:lnTo>
                        <a:pt x="300" y="183"/>
                      </a:lnTo>
                      <a:lnTo>
                        <a:pt x="305" y="184"/>
                      </a:lnTo>
                      <a:lnTo>
                        <a:pt x="297" y="199"/>
                      </a:lnTo>
                      <a:lnTo>
                        <a:pt x="307" y="205"/>
                      </a:lnTo>
                      <a:lnTo>
                        <a:pt x="321" y="253"/>
                      </a:lnTo>
                      <a:lnTo>
                        <a:pt x="312" y="254"/>
                      </a:lnTo>
                      <a:lnTo>
                        <a:pt x="307" y="244"/>
                      </a:lnTo>
                      <a:lnTo>
                        <a:pt x="307" y="250"/>
                      </a:lnTo>
                      <a:lnTo>
                        <a:pt x="293" y="256"/>
                      </a:lnTo>
                      <a:lnTo>
                        <a:pt x="287" y="282"/>
                      </a:lnTo>
                      <a:lnTo>
                        <a:pt x="267" y="292"/>
                      </a:lnTo>
                      <a:lnTo>
                        <a:pt x="259" y="307"/>
                      </a:lnTo>
                      <a:lnTo>
                        <a:pt x="229" y="333"/>
                      </a:lnTo>
                      <a:lnTo>
                        <a:pt x="226" y="346"/>
                      </a:lnTo>
                      <a:lnTo>
                        <a:pt x="213" y="348"/>
                      </a:lnTo>
                      <a:lnTo>
                        <a:pt x="211" y="356"/>
                      </a:lnTo>
                      <a:lnTo>
                        <a:pt x="202" y="355"/>
                      </a:lnTo>
                      <a:lnTo>
                        <a:pt x="198" y="369"/>
                      </a:lnTo>
                      <a:lnTo>
                        <a:pt x="204" y="400"/>
                      </a:lnTo>
                      <a:lnTo>
                        <a:pt x="197" y="426"/>
                      </a:lnTo>
                      <a:lnTo>
                        <a:pt x="199" y="453"/>
                      </a:lnTo>
                      <a:lnTo>
                        <a:pt x="192" y="453"/>
                      </a:lnTo>
                      <a:lnTo>
                        <a:pt x="188" y="470"/>
                      </a:lnTo>
                      <a:lnTo>
                        <a:pt x="176" y="477"/>
                      </a:lnTo>
                      <a:lnTo>
                        <a:pt x="166" y="491"/>
                      </a:lnTo>
                      <a:lnTo>
                        <a:pt x="148" y="475"/>
                      </a:lnTo>
                      <a:lnTo>
                        <a:pt x="110" y="378"/>
                      </a:lnTo>
                      <a:lnTo>
                        <a:pt x="93" y="343"/>
                      </a:lnTo>
                      <a:lnTo>
                        <a:pt x="71" y="242"/>
                      </a:lnTo>
                      <a:lnTo>
                        <a:pt x="67" y="242"/>
                      </a:lnTo>
                      <a:lnTo>
                        <a:pt x="65" y="259"/>
                      </a:lnTo>
                      <a:lnTo>
                        <a:pt x="58" y="264"/>
                      </a:lnTo>
                      <a:lnTo>
                        <a:pt x="42" y="267"/>
                      </a:lnTo>
                      <a:lnTo>
                        <a:pt x="17" y="242"/>
                      </a:lnTo>
                      <a:lnTo>
                        <a:pt x="33" y="240"/>
                      </a:lnTo>
                      <a:lnTo>
                        <a:pt x="35" y="229"/>
                      </a:lnTo>
                      <a:lnTo>
                        <a:pt x="18" y="232"/>
                      </a:lnTo>
                      <a:lnTo>
                        <a:pt x="0" y="216"/>
                      </a:lnTo>
                      <a:lnTo>
                        <a:pt x="10" y="206"/>
                      </a:lnTo>
                      <a:lnTo>
                        <a:pt x="42" y="205"/>
                      </a:lnTo>
                      <a:lnTo>
                        <a:pt x="42" y="194"/>
                      </a:lnTo>
                      <a:lnTo>
                        <a:pt x="35" y="180"/>
                      </a:lnTo>
                      <a:lnTo>
                        <a:pt x="26" y="177"/>
                      </a:lnTo>
                      <a:lnTo>
                        <a:pt x="26" y="165"/>
                      </a:lnTo>
                      <a:lnTo>
                        <a:pt x="17" y="164"/>
                      </a:lnTo>
                      <a:lnTo>
                        <a:pt x="17" y="153"/>
                      </a:lnTo>
                      <a:lnTo>
                        <a:pt x="26" y="140"/>
                      </a:lnTo>
                      <a:lnTo>
                        <a:pt x="35" y="145"/>
                      </a:lnTo>
                      <a:lnTo>
                        <a:pt x="46" y="140"/>
                      </a:lnTo>
                      <a:lnTo>
                        <a:pt x="83" y="85"/>
                      </a:lnTo>
                      <a:lnTo>
                        <a:pt x="78" y="72"/>
                      </a:lnTo>
                      <a:lnTo>
                        <a:pt x="87" y="67"/>
                      </a:lnTo>
                      <a:lnTo>
                        <a:pt x="87" y="63"/>
                      </a:lnTo>
                      <a:lnTo>
                        <a:pt x="67" y="50"/>
                      </a:lnTo>
                      <a:lnTo>
                        <a:pt x="64" y="32"/>
                      </a:lnTo>
                      <a:lnTo>
                        <a:pt x="55" y="25"/>
                      </a:lnTo>
                      <a:lnTo>
                        <a:pt x="58" y="19"/>
                      </a:lnTo>
                      <a:lnTo>
                        <a:pt x="86" y="25"/>
                      </a:lnTo>
                      <a:lnTo>
                        <a:pt x="102" y="19"/>
                      </a:lnTo>
                      <a:lnTo>
                        <a:pt x="109" y="9"/>
                      </a:lnTo>
                      <a:lnTo>
                        <a:pt x="132" y="0"/>
                      </a:lnTo>
                      <a:lnTo>
                        <a:pt x="147" y="6"/>
                      </a:lnTo>
                      <a:lnTo>
                        <a:pt x="147" y="22"/>
                      </a:lnTo>
                      <a:lnTo>
                        <a:pt x="137" y="38"/>
                      </a:lnTo>
                      <a:lnTo>
                        <a:pt x="147" y="60"/>
                      </a:lnTo>
                      <a:lnTo>
                        <a:pt x="134" y="60"/>
                      </a:lnTo>
                      <a:lnTo>
                        <a:pt x="134" y="64"/>
                      </a:lnTo>
                      <a:lnTo>
                        <a:pt x="147" y="88"/>
                      </a:lnTo>
                      <a:lnTo>
                        <a:pt x="179" y="101"/>
                      </a:lnTo>
                      <a:lnTo>
                        <a:pt x="169" y="127"/>
                      </a:lnTo>
                      <a:lnTo>
                        <a:pt x="214" y="150"/>
                      </a:lnTo>
                      <a:lnTo>
                        <a:pt x="234" y="152"/>
                      </a:lnTo>
                      <a:lnTo>
                        <a:pt x="249" y="162"/>
                      </a:lnTo>
                      <a:lnTo>
                        <a:pt x="281" y="168"/>
                      </a:lnTo>
                      <a:lnTo>
                        <a:pt x="296" y="168"/>
                      </a:lnTo>
                      <a:lnTo>
                        <a:pt x="293" y="156"/>
                      </a:lnTo>
                      <a:lnTo>
                        <a:pt x="293" y="142"/>
                      </a:lnTo>
                      <a:lnTo>
                        <a:pt x="300" y="139"/>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86" name="Freeform 7213"/>
                <p:cNvSpPr>
                  <a:spLocks/>
                </p:cNvSpPr>
                <p:nvPr/>
              </p:nvSpPr>
              <p:spPr bwMode="gray">
                <a:xfrm>
                  <a:off x="8956385" y="3157189"/>
                  <a:ext cx="82958" cy="110993"/>
                </a:xfrm>
                <a:custGeom>
                  <a:avLst/>
                  <a:gdLst>
                    <a:gd name="T0" fmla="*/ 0 w 56"/>
                    <a:gd name="T1" fmla="*/ 13 h 73"/>
                    <a:gd name="T2" fmla="*/ 6 w 56"/>
                    <a:gd name="T3" fmla="*/ 6 h 73"/>
                    <a:gd name="T4" fmla="*/ 22 w 56"/>
                    <a:gd name="T5" fmla="*/ 0 h 73"/>
                    <a:gd name="T6" fmla="*/ 40 w 56"/>
                    <a:gd name="T7" fmla="*/ 17 h 73"/>
                    <a:gd name="T8" fmla="*/ 54 w 56"/>
                    <a:gd name="T9" fmla="*/ 45 h 73"/>
                    <a:gd name="T10" fmla="*/ 56 w 56"/>
                    <a:gd name="T11" fmla="*/ 58 h 73"/>
                    <a:gd name="T12" fmla="*/ 25 w 56"/>
                    <a:gd name="T13" fmla="*/ 73 h 73"/>
                    <a:gd name="T14" fmla="*/ 14 w 56"/>
                    <a:gd name="T15" fmla="*/ 55 h 73"/>
                    <a:gd name="T16" fmla="*/ 18 w 56"/>
                    <a:gd name="T17" fmla="*/ 48 h 73"/>
                    <a:gd name="T18" fmla="*/ 0 w 56"/>
                    <a:gd name="T19" fmla="*/ 28 h 73"/>
                    <a:gd name="T20" fmla="*/ 8 w 56"/>
                    <a:gd name="T21" fmla="*/ 26 h 73"/>
                    <a:gd name="T22" fmla="*/ 3 w 56"/>
                    <a:gd name="T23" fmla="*/ 19 h 73"/>
                    <a:gd name="T24" fmla="*/ 0 w 56"/>
                    <a:gd name="T25" fmla="*/ 1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73">
                      <a:moveTo>
                        <a:pt x="0" y="13"/>
                      </a:moveTo>
                      <a:lnTo>
                        <a:pt x="6" y="6"/>
                      </a:lnTo>
                      <a:lnTo>
                        <a:pt x="22" y="0"/>
                      </a:lnTo>
                      <a:lnTo>
                        <a:pt x="40" y="17"/>
                      </a:lnTo>
                      <a:lnTo>
                        <a:pt x="54" y="45"/>
                      </a:lnTo>
                      <a:lnTo>
                        <a:pt x="56" y="58"/>
                      </a:lnTo>
                      <a:lnTo>
                        <a:pt x="25" y="73"/>
                      </a:lnTo>
                      <a:lnTo>
                        <a:pt x="14" y="55"/>
                      </a:lnTo>
                      <a:lnTo>
                        <a:pt x="18" y="48"/>
                      </a:lnTo>
                      <a:lnTo>
                        <a:pt x="0" y="28"/>
                      </a:lnTo>
                      <a:lnTo>
                        <a:pt x="8" y="26"/>
                      </a:lnTo>
                      <a:lnTo>
                        <a:pt x="3" y="19"/>
                      </a:lnTo>
                      <a:lnTo>
                        <a:pt x="0" y="13"/>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87" name="Freeform 7285"/>
                <p:cNvSpPr>
                  <a:spLocks/>
                </p:cNvSpPr>
                <p:nvPr/>
              </p:nvSpPr>
              <p:spPr bwMode="gray">
                <a:xfrm>
                  <a:off x="6155070" y="2824211"/>
                  <a:ext cx="257763" cy="223505"/>
                </a:xfrm>
                <a:custGeom>
                  <a:avLst/>
                  <a:gdLst>
                    <a:gd name="T0" fmla="*/ 166 w 174"/>
                    <a:gd name="T1" fmla="*/ 58 h 147"/>
                    <a:gd name="T2" fmla="*/ 174 w 174"/>
                    <a:gd name="T3" fmla="*/ 39 h 147"/>
                    <a:gd name="T4" fmla="*/ 150 w 174"/>
                    <a:gd name="T5" fmla="*/ 26 h 147"/>
                    <a:gd name="T6" fmla="*/ 143 w 174"/>
                    <a:gd name="T7" fmla="*/ 26 h 147"/>
                    <a:gd name="T8" fmla="*/ 134 w 174"/>
                    <a:gd name="T9" fmla="*/ 23 h 147"/>
                    <a:gd name="T10" fmla="*/ 133 w 174"/>
                    <a:gd name="T11" fmla="*/ 17 h 147"/>
                    <a:gd name="T12" fmla="*/ 123 w 174"/>
                    <a:gd name="T13" fmla="*/ 19 h 147"/>
                    <a:gd name="T14" fmla="*/ 107 w 174"/>
                    <a:gd name="T15" fmla="*/ 0 h 147"/>
                    <a:gd name="T16" fmla="*/ 105 w 174"/>
                    <a:gd name="T17" fmla="*/ 0 h 147"/>
                    <a:gd name="T18" fmla="*/ 91 w 174"/>
                    <a:gd name="T19" fmla="*/ 4 h 147"/>
                    <a:gd name="T20" fmla="*/ 86 w 174"/>
                    <a:gd name="T21" fmla="*/ 17 h 147"/>
                    <a:gd name="T22" fmla="*/ 67 w 174"/>
                    <a:gd name="T23" fmla="*/ 23 h 147"/>
                    <a:gd name="T24" fmla="*/ 66 w 174"/>
                    <a:gd name="T25" fmla="*/ 32 h 147"/>
                    <a:gd name="T26" fmla="*/ 51 w 174"/>
                    <a:gd name="T27" fmla="*/ 32 h 147"/>
                    <a:gd name="T28" fmla="*/ 48 w 174"/>
                    <a:gd name="T29" fmla="*/ 23 h 147"/>
                    <a:gd name="T30" fmla="*/ 39 w 174"/>
                    <a:gd name="T31" fmla="*/ 23 h 147"/>
                    <a:gd name="T32" fmla="*/ 45 w 174"/>
                    <a:gd name="T33" fmla="*/ 42 h 147"/>
                    <a:gd name="T34" fmla="*/ 29 w 174"/>
                    <a:gd name="T35" fmla="*/ 45 h 147"/>
                    <a:gd name="T36" fmla="*/ 23 w 174"/>
                    <a:gd name="T37" fmla="*/ 39 h 147"/>
                    <a:gd name="T38" fmla="*/ 0 w 174"/>
                    <a:gd name="T39" fmla="*/ 45 h 147"/>
                    <a:gd name="T40" fmla="*/ 0 w 174"/>
                    <a:gd name="T41" fmla="*/ 54 h 147"/>
                    <a:gd name="T42" fmla="*/ 29 w 174"/>
                    <a:gd name="T43" fmla="*/ 61 h 147"/>
                    <a:gd name="T44" fmla="*/ 45 w 174"/>
                    <a:gd name="T45" fmla="*/ 83 h 147"/>
                    <a:gd name="T46" fmla="*/ 48 w 174"/>
                    <a:gd name="T47" fmla="*/ 90 h 147"/>
                    <a:gd name="T48" fmla="*/ 39 w 174"/>
                    <a:gd name="T49" fmla="*/ 127 h 147"/>
                    <a:gd name="T50" fmla="*/ 37 w 174"/>
                    <a:gd name="T51" fmla="*/ 134 h 147"/>
                    <a:gd name="T52" fmla="*/ 56 w 174"/>
                    <a:gd name="T53" fmla="*/ 142 h 147"/>
                    <a:gd name="T54" fmla="*/ 102 w 174"/>
                    <a:gd name="T55" fmla="*/ 147 h 147"/>
                    <a:gd name="T56" fmla="*/ 102 w 174"/>
                    <a:gd name="T57" fmla="*/ 139 h 147"/>
                    <a:gd name="T58" fmla="*/ 115 w 174"/>
                    <a:gd name="T59" fmla="*/ 131 h 147"/>
                    <a:gd name="T60" fmla="*/ 150 w 174"/>
                    <a:gd name="T61" fmla="*/ 139 h 147"/>
                    <a:gd name="T62" fmla="*/ 166 w 174"/>
                    <a:gd name="T63" fmla="*/ 125 h 147"/>
                    <a:gd name="T64" fmla="*/ 155 w 174"/>
                    <a:gd name="T65" fmla="*/ 107 h 147"/>
                    <a:gd name="T66" fmla="*/ 159 w 174"/>
                    <a:gd name="T67" fmla="*/ 90 h 147"/>
                    <a:gd name="T68" fmla="*/ 155 w 174"/>
                    <a:gd name="T69" fmla="*/ 80 h 147"/>
                    <a:gd name="T70" fmla="*/ 147 w 174"/>
                    <a:gd name="T71" fmla="*/ 85 h 147"/>
                    <a:gd name="T72" fmla="*/ 146 w 174"/>
                    <a:gd name="T73" fmla="*/ 79 h 147"/>
                    <a:gd name="T74" fmla="*/ 159 w 174"/>
                    <a:gd name="T75" fmla="*/ 61 h 147"/>
                    <a:gd name="T76" fmla="*/ 168 w 174"/>
                    <a:gd name="T77" fmla="*/ 60 h 147"/>
                    <a:gd name="T78" fmla="*/ 166 w 174"/>
                    <a:gd name="T79" fmla="*/ 5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 h="147">
                      <a:moveTo>
                        <a:pt x="166" y="58"/>
                      </a:moveTo>
                      <a:lnTo>
                        <a:pt x="174" y="39"/>
                      </a:lnTo>
                      <a:lnTo>
                        <a:pt x="150" y="26"/>
                      </a:lnTo>
                      <a:lnTo>
                        <a:pt x="143" y="26"/>
                      </a:lnTo>
                      <a:lnTo>
                        <a:pt x="134" y="23"/>
                      </a:lnTo>
                      <a:lnTo>
                        <a:pt x="133" y="17"/>
                      </a:lnTo>
                      <a:lnTo>
                        <a:pt x="123" y="19"/>
                      </a:lnTo>
                      <a:lnTo>
                        <a:pt x="107" y="0"/>
                      </a:lnTo>
                      <a:lnTo>
                        <a:pt x="105" y="0"/>
                      </a:lnTo>
                      <a:lnTo>
                        <a:pt x="91" y="4"/>
                      </a:lnTo>
                      <a:lnTo>
                        <a:pt x="86" y="17"/>
                      </a:lnTo>
                      <a:lnTo>
                        <a:pt x="67" y="23"/>
                      </a:lnTo>
                      <a:lnTo>
                        <a:pt x="66" y="32"/>
                      </a:lnTo>
                      <a:lnTo>
                        <a:pt x="51" y="32"/>
                      </a:lnTo>
                      <a:lnTo>
                        <a:pt x="48" y="23"/>
                      </a:lnTo>
                      <a:lnTo>
                        <a:pt x="39" y="23"/>
                      </a:lnTo>
                      <a:lnTo>
                        <a:pt x="45" y="42"/>
                      </a:lnTo>
                      <a:lnTo>
                        <a:pt x="29" y="45"/>
                      </a:lnTo>
                      <a:lnTo>
                        <a:pt x="23" y="39"/>
                      </a:lnTo>
                      <a:lnTo>
                        <a:pt x="0" y="45"/>
                      </a:lnTo>
                      <a:lnTo>
                        <a:pt x="0" y="54"/>
                      </a:lnTo>
                      <a:lnTo>
                        <a:pt x="29" y="61"/>
                      </a:lnTo>
                      <a:lnTo>
                        <a:pt x="45" y="83"/>
                      </a:lnTo>
                      <a:lnTo>
                        <a:pt x="48" y="90"/>
                      </a:lnTo>
                      <a:lnTo>
                        <a:pt x="39" y="127"/>
                      </a:lnTo>
                      <a:lnTo>
                        <a:pt x="37" y="134"/>
                      </a:lnTo>
                      <a:lnTo>
                        <a:pt x="56" y="142"/>
                      </a:lnTo>
                      <a:lnTo>
                        <a:pt x="102" y="147"/>
                      </a:lnTo>
                      <a:lnTo>
                        <a:pt x="102" y="139"/>
                      </a:lnTo>
                      <a:lnTo>
                        <a:pt x="115" y="131"/>
                      </a:lnTo>
                      <a:lnTo>
                        <a:pt x="150" y="139"/>
                      </a:lnTo>
                      <a:lnTo>
                        <a:pt x="166" y="125"/>
                      </a:lnTo>
                      <a:lnTo>
                        <a:pt x="155" y="107"/>
                      </a:lnTo>
                      <a:lnTo>
                        <a:pt x="159" y="90"/>
                      </a:lnTo>
                      <a:lnTo>
                        <a:pt x="155" y="80"/>
                      </a:lnTo>
                      <a:lnTo>
                        <a:pt x="147" y="85"/>
                      </a:lnTo>
                      <a:lnTo>
                        <a:pt x="146" y="79"/>
                      </a:lnTo>
                      <a:lnTo>
                        <a:pt x="159" y="61"/>
                      </a:lnTo>
                      <a:lnTo>
                        <a:pt x="168" y="60"/>
                      </a:lnTo>
                      <a:lnTo>
                        <a:pt x="166" y="58"/>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88" name="Freeform 7309"/>
                <p:cNvSpPr>
                  <a:spLocks/>
                </p:cNvSpPr>
                <p:nvPr/>
              </p:nvSpPr>
              <p:spPr bwMode="gray">
                <a:xfrm>
                  <a:off x="6372836" y="2728423"/>
                  <a:ext cx="171842" cy="188535"/>
                </a:xfrm>
                <a:custGeom>
                  <a:avLst/>
                  <a:gdLst>
                    <a:gd name="T0" fmla="*/ 68 w 116"/>
                    <a:gd name="T1" fmla="*/ 10 h 124"/>
                    <a:gd name="T2" fmla="*/ 49 w 116"/>
                    <a:gd name="T3" fmla="*/ 0 h 124"/>
                    <a:gd name="T4" fmla="*/ 40 w 116"/>
                    <a:gd name="T5" fmla="*/ 0 h 124"/>
                    <a:gd name="T6" fmla="*/ 43 w 116"/>
                    <a:gd name="T7" fmla="*/ 6 h 124"/>
                    <a:gd name="T8" fmla="*/ 36 w 116"/>
                    <a:gd name="T9" fmla="*/ 22 h 124"/>
                    <a:gd name="T10" fmla="*/ 19 w 116"/>
                    <a:gd name="T11" fmla="*/ 19 h 124"/>
                    <a:gd name="T12" fmla="*/ 11 w 116"/>
                    <a:gd name="T13" fmla="*/ 38 h 124"/>
                    <a:gd name="T14" fmla="*/ 15 w 116"/>
                    <a:gd name="T15" fmla="*/ 43 h 124"/>
                    <a:gd name="T16" fmla="*/ 0 w 116"/>
                    <a:gd name="T17" fmla="*/ 51 h 124"/>
                    <a:gd name="T18" fmla="*/ 0 w 116"/>
                    <a:gd name="T19" fmla="*/ 70 h 124"/>
                    <a:gd name="T20" fmla="*/ 0 w 116"/>
                    <a:gd name="T21" fmla="*/ 79 h 124"/>
                    <a:gd name="T22" fmla="*/ 3 w 116"/>
                    <a:gd name="T23" fmla="*/ 89 h 124"/>
                    <a:gd name="T24" fmla="*/ 27 w 116"/>
                    <a:gd name="T25" fmla="*/ 102 h 124"/>
                    <a:gd name="T26" fmla="*/ 19 w 116"/>
                    <a:gd name="T27" fmla="*/ 121 h 124"/>
                    <a:gd name="T28" fmla="*/ 21 w 116"/>
                    <a:gd name="T29" fmla="*/ 123 h 124"/>
                    <a:gd name="T30" fmla="*/ 47 w 116"/>
                    <a:gd name="T31" fmla="*/ 124 h 124"/>
                    <a:gd name="T32" fmla="*/ 92 w 116"/>
                    <a:gd name="T33" fmla="*/ 121 h 124"/>
                    <a:gd name="T34" fmla="*/ 91 w 116"/>
                    <a:gd name="T35" fmla="*/ 114 h 124"/>
                    <a:gd name="T36" fmla="*/ 104 w 116"/>
                    <a:gd name="T37" fmla="*/ 102 h 124"/>
                    <a:gd name="T38" fmla="*/ 88 w 116"/>
                    <a:gd name="T39" fmla="*/ 89 h 124"/>
                    <a:gd name="T40" fmla="*/ 79 w 116"/>
                    <a:gd name="T41" fmla="*/ 76 h 124"/>
                    <a:gd name="T42" fmla="*/ 111 w 116"/>
                    <a:gd name="T43" fmla="*/ 63 h 124"/>
                    <a:gd name="T44" fmla="*/ 116 w 116"/>
                    <a:gd name="T45" fmla="*/ 67 h 124"/>
                    <a:gd name="T46" fmla="*/ 108 w 116"/>
                    <a:gd name="T47" fmla="*/ 19 h 124"/>
                    <a:gd name="T48" fmla="*/ 97 w 116"/>
                    <a:gd name="T49" fmla="*/ 12 h 124"/>
                    <a:gd name="T50" fmla="*/ 103 w 116"/>
                    <a:gd name="T51" fmla="*/ 9 h 124"/>
                    <a:gd name="T52" fmla="*/ 98 w 116"/>
                    <a:gd name="T53" fmla="*/ 3 h 124"/>
                    <a:gd name="T54" fmla="*/ 66 w 116"/>
                    <a:gd name="T55" fmla="*/ 18 h 124"/>
                    <a:gd name="T56" fmla="*/ 68 w 116"/>
                    <a:gd name="T57"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24">
                      <a:moveTo>
                        <a:pt x="68" y="10"/>
                      </a:moveTo>
                      <a:lnTo>
                        <a:pt x="49" y="0"/>
                      </a:lnTo>
                      <a:lnTo>
                        <a:pt x="40" y="0"/>
                      </a:lnTo>
                      <a:lnTo>
                        <a:pt x="43" y="6"/>
                      </a:lnTo>
                      <a:lnTo>
                        <a:pt x="36" y="22"/>
                      </a:lnTo>
                      <a:lnTo>
                        <a:pt x="19" y="19"/>
                      </a:lnTo>
                      <a:lnTo>
                        <a:pt x="11" y="38"/>
                      </a:lnTo>
                      <a:lnTo>
                        <a:pt x="15" y="43"/>
                      </a:lnTo>
                      <a:lnTo>
                        <a:pt x="0" y="51"/>
                      </a:lnTo>
                      <a:lnTo>
                        <a:pt x="0" y="70"/>
                      </a:lnTo>
                      <a:lnTo>
                        <a:pt x="0" y="79"/>
                      </a:lnTo>
                      <a:lnTo>
                        <a:pt x="3" y="89"/>
                      </a:lnTo>
                      <a:lnTo>
                        <a:pt x="27" y="102"/>
                      </a:lnTo>
                      <a:lnTo>
                        <a:pt x="19" y="121"/>
                      </a:lnTo>
                      <a:lnTo>
                        <a:pt x="21" y="123"/>
                      </a:lnTo>
                      <a:lnTo>
                        <a:pt x="47" y="124"/>
                      </a:lnTo>
                      <a:lnTo>
                        <a:pt x="92" y="121"/>
                      </a:lnTo>
                      <a:lnTo>
                        <a:pt x="91" y="114"/>
                      </a:lnTo>
                      <a:lnTo>
                        <a:pt x="104" y="102"/>
                      </a:lnTo>
                      <a:lnTo>
                        <a:pt x="88" y="89"/>
                      </a:lnTo>
                      <a:lnTo>
                        <a:pt x="79" y="76"/>
                      </a:lnTo>
                      <a:lnTo>
                        <a:pt x="111" y="63"/>
                      </a:lnTo>
                      <a:lnTo>
                        <a:pt x="116" y="67"/>
                      </a:lnTo>
                      <a:lnTo>
                        <a:pt x="108" y="19"/>
                      </a:lnTo>
                      <a:lnTo>
                        <a:pt x="97" y="12"/>
                      </a:lnTo>
                      <a:lnTo>
                        <a:pt x="103" y="9"/>
                      </a:lnTo>
                      <a:lnTo>
                        <a:pt x="98" y="3"/>
                      </a:lnTo>
                      <a:lnTo>
                        <a:pt x="66" y="18"/>
                      </a:lnTo>
                      <a:lnTo>
                        <a:pt x="68" y="1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89" name="Freeform 7315"/>
                <p:cNvSpPr>
                  <a:spLocks/>
                </p:cNvSpPr>
                <p:nvPr/>
              </p:nvSpPr>
              <p:spPr bwMode="gray">
                <a:xfrm>
                  <a:off x="6473569" y="2384804"/>
                  <a:ext cx="223691" cy="328416"/>
                </a:xfrm>
                <a:custGeom>
                  <a:avLst/>
                  <a:gdLst>
                    <a:gd name="T0" fmla="*/ 4 w 151"/>
                    <a:gd name="T1" fmla="*/ 159 h 216"/>
                    <a:gd name="T2" fmla="*/ 7 w 151"/>
                    <a:gd name="T3" fmla="*/ 147 h 216"/>
                    <a:gd name="T4" fmla="*/ 16 w 151"/>
                    <a:gd name="T5" fmla="*/ 142 h 216"/>
                    <a:gd name="T6" fmla="*/ 13 w 151"/>
                    <a:gd name="T7" fmla="*/ 125 h 216"/>
                    <a:gd name="T8" fmla="*/ 19 w 151"/>
                    <a:gd name="T9" fmla="*/ 123 h 216"/>
                    <a:gd name="T10" fmla="*/ 11 w 151"/>
                    <a:gd name="T11" fmla="*/ 102 h 216"/>
                    <a:gd name="T12" fmla="*/ 13 w 151"/>
                    <a:gd name="T13" fmla="*/ 83 h 216"/>
                    <a:gd name="T14" fmla="*/ 36 w 151"/>
                    <a:gd name="T15" fmla="*/ 76 h 216"/>
                    <a:gd name="T16" fmla="*/ 32 w 151"/>
                    <a:gd name="T17" fmla="*/ 67 h 216"/>
                    <a:gd name="T18" fmla="*/ 42 w 151"/>
                    <a:gd name="T19" fmla="*/ 45 h 216"/>
                    <a:gd name="T20" fmla="*/ 58 w 151"/>
                    <a:gd name="T21" fmla="*/ 34 h 216"/>
                    <a:gd name="T22" fmla="*/ 67 w 151"/>
                    <a:gd name="T23" fmla="*/ 17 h 216"/>
                    <a:gd name="T24" fmla="*/ 80 w 151"/>
                    <a:gd name="T25" fmla="*/ 15 h 216"/>
                    <a:gd name="T26" fmla="*/ 84 w 151"/>
                    <a:gd name="T27" fmla="*/ 9 h 216"/>
                    <a:gd name="T28" fmla="*/ 103 w 151"/>
                    <a:gd name="T29" fmla="*/ 10 h 216"/>
                    <a:gd name="T30" fmla="*/ 108 w 151"/>
                    <a:gd name="T31" fmla="*/ 0 h 216"/>
                    <a:gd name="T32" fmla="*/ 141 w 151"/>
                    <a:gd name="T33" fmla="*/ 15 h 216"/>
                    <a:gd name="T34" fmla="*/ 151 w 151"/>
                    <a:gd name="T35" fmla="*/ 50 h 216"/>
                    <a:gd name="T36" fmla="*/ 134 w 151"/>
                    <a:gd name="T37" fmla="*/ 50 h 216"/>
                    <a:gd name="T38" fmla="*/ 118 w 151"/>
                    <a:gd name="T39" fmla="*/ 66 h 216"/>
                    <a:gd name="T40" fmla="*/ 127 w 151"/>
                    <a:gd name="T41" fmla="*/ 70 h 216"/>
                    <a:gd name="T42" fmla="*/ 78 w 151"/>
                    <a:gd name="T43" fmla="*/ 105 h 216"/>
                    <a:gd name="T44" fmla="*/ 77 w 151"/>
                    <a:gd name="T45" fmla="*/ 128 h 216"/>
                    <a:gd name="T46" fmla="*/ 96 w 151"/>
                    <a:gd name="T47" fmla="*/ 144 h 216"/>
                    <a:gd name="T48" fmla="*/ 87 w 151"/>
                    <a:gd name="T49" fmla="*/ 152 h 216"/>
                    <a:gd name="T50" fmla="*/ 92 w 151"/>
                    <a:gd name="T51" fmla="*/ 155 h 216"/>
                    <a:gd name="T52" fmla="*/ 73 w 151"/>
                    <a:gd name="T53" fmla="*/ 165 h 216"/>
                    <a:gd name="T54" fmla="*/ 62 w 151"/>
                    <a:gd name="T55" fmla="*/ 204 h 216"/>
                    <a:gd name="T56" fmla="*/ 46 w 151"/>
                    <a:gd name="T57" fmla="*/ 204 h 216"/>
                    <a:gd name="T58" fmla="*/ 40 w 151"/>
                    <a:gd name="T59" fmla="*/ 216 h 216"/>
                    <a:gd name="T60" fmla="*/ 24 w 151"/>
                    <a:gd name="T61" fmla="*/ 216 h 216"/>
                    <a:gd name="T62" fmla="*/ 20 w 151"/>
                    <a:gd name="T63" fmla="*/ 204 h 216"/>
                    <a:gd name="T64" fmla="*/ 23 w 151"/>
                    <a:gd name="T65" fmla="*/ 200 h 216"/>
                    <a:gd name="T66" fmla="*/ 0 w 151"/>
                    <a:gd name="T67" fmla="*/ 158 h 216"/>
                    <a:gd name="T68" fmla="*/ 4 w 151"/>
                    <a:gd name="T69" fmla="*/ 15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216">
                      <a:moveTo>
                        <a:pt x="4" y="159"/>
                      </a:moveTo>
                      <a:lnTo>
                        <a:pt x="7" y="147"/>
                      </a:lnTo>
                      <a:lnTo>
                        <a:pt x="16" y="142"/>
                      </a:lnTo>
                      <a:lnTo>
                        <a:pt x="13" y="125"/>
                      </a:lnTo>
                      <a:lnTo>
                        <a:pt x="19" y="123"/>
                      </a:lnTo>
                      <a:lnTo>
                        <a:pt x="11" y="102"/>
                      </a:lnTo>
                      <a:lnTo>
                        <a:pt x="13" y="83"/>
                      </a:lnTo>
                      <a:lnTo>
                        <a:pt x="36" y="76"/>
                      </a:lnTo>
                      <a:lnTo>
                        <a:pt x="32" y="67"/>
                      </a:lnTo>
                      <a:lnTo>
                        <a:pt x="42" y="45"/>
                      </a:lnTo>
                      <a:lnTo>
                        <a:pt x="58" y="34"/>
                      </a:lnTo>
                      <a:lnTo>
                        <a:pt x="67" y="17"/>
                      </a:lnTo>
                      <a:lnTo>
                        <a:pt x="80" y="15"/>
                      </a:lnTo>
                      <a:lnTo>
                        <a:pt x="84" y="9"/>
                      </a:lnTo>
                      <a:lnTo>
                        <a:pt x="103" y="10"/>
                      </a:lnTo>
                      <a:lnTo>
                        <a:pt x="108" y="0"/>
                      </a:lnTo>
                      <a:lnTo>
                        <a:pt x="141" y="15"/>
                      </a:lnTo>
                      <a:lnTo>
                        <a:pt x="151" y="50"/>
                      </a:lnTo>
                      <a:lnTo>
                        <a:pt x="134" y="50"/>
                      </a:lnTo>
                      <a:lnTo>
                        <a:pt x="118" y="66"/>
                      </a:lnTo>
                      <a:lnTo>
                        <a:pt x="127" y="70"/>
                      </a:lnTo>
                      <a:lnTo>
                        <a:pt x="78" y="105"/>
                      </a:lnTo>
                      <a:lnTo>
                        <a:pt x="77" y="128"/>
                      </a:lnTo>
                      <a:lnTo>
                        <a:pt x="96" y="144"/>
                      </a:lnTo>
                      <a:lnTo>
                        <a:pt x="87" y="152"/>
                      </a:lnTo>
                      <a:lnTo>
                        <a:pt x="92" y="155"/>
                      </a:lnTo>
                      <a:lnTo>
                        <a:pt x="73" y="165"/>
                      </a:lnTo>
                      <a:lnTo>
                        <a:pt x="62" y="204"/>
                      </a:lnTo>
                      <a:lnTo>
                        <a:pt x="46" y="204"/>
                      </a:lnTo>
                      <a:lnTo>
                        <a:pt x="40" y="216"/>
                      </a:lnTo>
                      <a:lnTo>
                        <a:pt x="24" y="216"/>
                      </a:lnTo>
                      <a:lnTo>
                        <a:pt x="20" y="204"/>
                      </a:lnTo>
                      <a:lnTo>
                        <a:pt x="23" y="200"/>
                      </a:lnTo>
                      <a:lnTo>
                        <a:pt x="0" y="158"/>
                      </a:lnTo>
                      <a:lnTo>
                        <a:pt x="4" y="159"/>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90" name="Freeform 7321"/>
                <p:cNvSpPr>
                  <a:spLocks/>
                </p:cNvSpPr>
                <p:nvPr/>
              </p:nvSpPr>
              <p:spPr bwMode="gray">
                <a:xfrm>
                  <a:off x="3067846" y="2336148"/>
                  <a:ext cx="878466" cy="405958"/>
                </a:xfrm>
                <a:custGeom>
                  <a:avLst/>
                  <a:gdLst>
                    <a:gd name="T0" fmla="*/ 416 w 593"/>
                    <a:gd name="T1" fmla="*/ 171 h 267"/>
                    <a:gd name="T2" fmla="*/ 432 w 593"/>
                    <a:gd name="T3" fmla="*/ 174 h 267"/>
                    <a:gd name="T4" fmla="*/ 473 w 593"/>
                    <a:gd name="T5" fmla="*/ 178 h 267"/>
                    <a:gd name="T6" fmla="*/ 474 w 593"/>
                    <a:gd name="T7" fmla="*/ 195 h 267"/>
                    <a:gd name="T8" fmla="*/ 479 w 593"/>
                    <a:gd name="T9" fmla="*/ 242 h 267"/>
                    <a:gd name="T10" fmla="*/ 451 w 593"/>
                    <a:gd name="T11" fmla="*/ 260 h 267"/>
                    <a:gd name="T12" fmla="*/ 451 w 593"/>
                    <a:gd name="T13" fmla="*/ 242 h 267"/>
                    <a:gd name="T14" fmla="*/ 447 w 593"/>
                    <a:gd name="T15" fmla="*/ 235 h 267"/>
                    <a:gd name="T16" fmla="*/ 434 w 593"/>
                    <a:gd name="T17" fmla="*/ 261 h 267"/>
                    <a:gd name="T18" fmla="*/ 439 w 593"/>
                    <a:gd name="T19" fmla="*/ 233 h 267"/>
                    <a:gd name="T20" fmla="*/ 436 w 593"/>
                    <a:gd name="T21" fmla="*/ 226 h 267"/>
                    <a:gd name="T22" fmla="*/ 455 w 593"/>
                    <a:gd name="T23" fmla="*/ 225 h 267"/>
                    <a:gd name="T24" fmla="*/ 439 w 593"/>
                    <a:gd name="T25" fmla="*/ 223 h 267"/>
                    <a:gd name="T26" fmla="*/ 445 w 593"/>
                    <a:gd name="T27" fmla="*/ 201 h 267"/>
                    <a:gd name="T28" fmla="*/ 422 w 593"/>
                    <a:gd name="T29" fmla="*/ 236 h 267"/>
                    <a:gd name="T30" fmla="*/ 416 w 593"/>
                    <a:gd name="T31" fmla="*/ 182 h 267"/>
                    <a:gd name="T32" fmla="*/ 412 w 593"/>
                    <a:gd name="T33" fmla="*/ 178 h 267"/>
                    <a:gd name="T34" fmla="*/ 353 w 593"/>
                    <a:gd name="T35" fmla="*/ 160 h 267"/>
                    <a:gd name="T36" fmla="*/ 311 w 593"/>
                    <a:gd name="T37" fmla="*/ 175 h 267"/>
                    <a:gd name="T38" fmla="*/ 295 w 593"/>
                    <a:gd name="T39" fmla="*/ 162 h 267"/>
                    <a:gd name="T40" fmla="*/ 312 w 593"/>
                    <a:gd name="T41" fmla="*/ 153 h 267"/>
                    <a:gd name="T42" fmla="*/ 228 w 593"/>
                    <a:gd name="T43" fmla="*/ 190 h 267"/>
                    <a:gd name="T44" fmla="*/ 220 w 593"/>
                    <a:gd name="T45" fmla="*/ 198 h 267"/>
                    <a:gd name="T46" fmla="*/ 110 w 593"/>
                    <a:gd name="T47" fmla="*/ 239 h 267"/>
                    <a:gd name="T48" fmla="*/ 153 w 593"/>
                    <a:gd name="T49" fmla="*/ 213 h 267"/>
                    <a:gd name="T50" fmla="*/ 153 w 593"/>
                    <a:gd name="T51" fmla="*/ 198 h 267"/>
                    <a:gd name="T52" fmla="*/ 127 w 593"/>
                    <a:gd name="T53" fmla="*/ 194 h 267"/>
                    <a:gd name="T54" fmla="*/ 118 w 593"/>
                    <a:gd name="T55" fmla="*/ 178 h 267"/>
                    <a:gd name="T56" fmla="*/ 177 w 593"/>
                    <a:gd name="T57" fmla="*/ 125 h 267"/>
                    <a:gd name="T58" fmla="*/ 260 w 593"/>
                    <a:gd name="T59" fmla="*/ 96 h 267"/>
                    <a:gd name="T60" fmla="*/ 206 w 593"/>
                    <a:gd name="T61" fmla="*/ 102 h 267"/>
                    <a:gd name="T62" fmla="*/ 207 w 593"/>
                    <a:gd name="T63" fmla="*/ 89 h 267"/>
                    <a:gd name="T64" fmla="*/ 254 w 593"/>
                    <a:gd name="T65" fmla="*/ 71 h 267"/>
                    <a:gd name="T66" fmla="*/ 254 w 593"/>
                    <a:gd name="T67" fmla="*/ 77 h 267"/>
                    <a:gd name="T68" fmla="*/ 282 w 593"/>
                    <a:gd name="T69" fmla="*/ 61 h 267"/>
                    <a:gd name="T70" fmla="*/ 277 w 593"/>
                    <a:gd name="T71" fmla="*/ 44 h 267"/>
                    <a:gd name="T72" fmla="*/ 324 w 593"/>
                    <a:gd name="T73" fmla="*/ 32 h 267"/>
                    <a:gd name="T74" fmla="*/ 455 w 593"/>
                    <a:gd name="T75" fmla="*/ 0 h 267"/>
                    <a:gd name="T76" fmla="*/ 467 w 593"/>
                    <a:gd name="T77" fmla="*/ 7 h 267"/>
                    <a:gd name="T78" fmla="*/ 490 w 593"/>
                    <a:gd name="T79" fmla="*/ 11 h 267"/>
                    <a:gd name="T80" fmla="*/ 593 w 593"/>
                    <a:gd name="T81" fmla="*/ 2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3" h="267">
                      <a:moveTo>
                        <a:pt x="416" y="166"/>
                      </a:moveTo>
                      <a:lnTo>
                        <a:pt x="416" y="171"/>
                      </a:lnTo>
                      <a:lnTo>
                        <a:pt x="436" y="168"/>
                      </a:lnTo>
                      <a:lnTo>
                        <a:pt x="432" y="174"/>
                      </a:lnTo>
                      <a:lnTo>
                        <a:pt x="436" y="190"/>
                      </a:lnTo>
                      <a:lnTo>
                        <a:pt x="473" y="178"/>
                      </a:lnTo>
                      <a:lnTo>
                        <a:pt x="470" y="192"/>
                      </a:lnTo>
                      <a:lnTo>
                        <a:pt x="474" y="195"/>
                      </a:lnTo>
                      <a:lnTo>
                        <a:pt x="464" y="229"/>
                      </a:lnTo>
                      <a:lnTo>
                        <a:pt x="479" y="242"/>
                      </a:lnTo>
                      <a:lnTo>
                        <a:pt x="463" y="257"/>
                      </a:lnTo>
                      <a:lnTo>
                        <a:pt x="451" y="260"/>
                      </a:lnTo>
                      <a:lnTo>
                        <a:pt x="448" y="257"/>
                      </a:lnTo>
                      <a:lnTo>
                        <a:pt x="451" y="242"/>
                      </a:lnTo>
                      <a:lnTo>
                        <a:pt x="455" y="238"/>
                      </a:lnTo>
                      <a:lnTo>
                        <a:pt x="447" y="235"/>
                      </a:lnTo>
                      <a:lnTo>
                        <a:pt x="442" y="251"/>
                      </a:lnTo>
                      <a:lnTo>
                        <a:pt x="434" y="261"/>
                      </a:lnTo>
                      <a:lnTo>
                        <a:pt x="429" y="249"/>
                      </a:lnTo>
                      <a:lnTo>
                        <a:pt x="439" y="233"/>
                      </a:lnTo>
                      <a:lnTo>
                        <a:pt x="432" y="235"/>
                      </a:lnTo>
                      <a:lnTo>
                        <a:pt x="436" y="226"/>
                      </a:lnTo>
                      <a:lnTo>
                        <a:pt x="448" y="222"/>
                      </a:lnTo>
                      <a:lnTo>
                        <a:pt x="455" y="225"/>
                      </a:lnTo>
                      <a:lnTo>
                        <a:pt x="458" y="213"/>
                      </a:lnTo>
                      <a:lnTo>
                        <a:pt x="439" y="223"/>
                      </a:lnTo>
                      <a:lnTo>
                        <a:pt x="460" y="195"/>
                      </a:lnTo>
                      <a:lnTo>
                        <a:pt x="445" y="201"/>
                      </a:lnTo>
                      <a:lnTo>
                        <a:pt x="447" y="209"/>
                      </a:lnTo>
                      <a:lnTo>
                        <a:pt x="422" y="236"/>
                      </a:lnTo>
                      <a:lnTo>
                        <a:pt x="434" y="204"/>
                      </a:lnTo>
                      <a:lnTo>
                        <a:pt x="416" y="182"/>
                      </a:lnTo>
                      <a:lnTo>
                        <a:pt x="423" y="175"/>
                      </a:lnTo>
                      <a:lnTo>
                        <a:pt x="412" y="178"/>
                      </a:lnTo>
                      <a:lnTo>
                        <a:pt x="369" y="174"/>
                      </a:lnTo>
                      <a:lnTo>
                        <a:pt x="353" y="160"/>
                      </a:lnTo>
                      <a:lnTo>
                        <a:pt x="336" y="157"/>
                      </a:lnTo>
                      <a:lnTo>
                        <a:pt x="311" y="175"/>
                      </a:lnTo>
                      <a:lnTo>
                        <a:pt x="257" y="187"/>
                      </a:lnTo>
                      <a:lnTo>
                        <a:pt x="295" y="162"/>
                      </a:lnTo>
                      <a:lnTo>
                        <a:pt x="321" y="153"/>
                      </a:lnTo>
                      <a:lnTo>
                        <a:pt x="312" y="153"/>
                      </a:lnTo>
                      <a:lnTo>
                        <a:pt x="238" y="182"/>
                      </a:lnTo>
                      <a:lnTo>
                        <a:pt x="228" y="190"/>
                      </a:lnTo>
                      <a:lnTo>
                        <a:pt x="234" y="192"/>
                      </a:lnTo>
                      <a:lnTo>
                        <a:pt x="220" y="198"/>
                      </a:lnTo>
                      <a:lnTo>
                        <a:pt x="155" y="223"/>
                      </a:lnTo>
                      <a:lnTo>
                        <a:pt x="110" y="239"/>
                      </a:lnTo>
                      <a:lnTo>
                        <a:pt x="0" y="267"/>
                      </a:lnTo>
                      <a:lnTo>
                        <a:pt x="153" y="213"/>
                      </a:lnTo>
                      <a:lnTo>
                        <a:pt x="180" y="194"/>
                      </a:lnTo>
                      <a:lnTo>
                        <a:pt x="153" y="198"/>
                      </a:lnTo>
                      <a:lnTo>
                        <a:pt x="155" y="192"/>
                      </a:lnTo>
                      <a:lnTo>
                        <a:pt x="127" y="194"/>
                      </a:lnTo>
                      <a:lnTo>
                        <a:pt x="147" y="172"/>
                      </a:lnTo>
                      <a:lnTo>
                        <a:pt x="118" y="178"/>
                      </a:lnTo>
                      <a:lnTo>
                        <a:pt x="129" y="149"/>
                      </a:lnTo>
                      <a:lnTo>
                        <a:pt x="177" y="125"/>
                      </a:lnTo>
                      <a:lnTo>
                        <a:pt x="232" y="118"/>
                      </a:lnTo>
                      <a:lnTo>
                        <a:pt x="260" y="96"/>
                      </a:lnTo>
                      <a:lnTo>
                        <a:pt x="232" y="103"/>
                      </a:lnTo>
                      <a:lnTo>
                        <a:pt x="206" y="102"/>
                      </a:lnTo>
                      <a:lnTo>
                        <a:pt x="194" y="99"/>
                      </a:lnTo>
                      <a:lnTo>
                        <a:pt x="207" y="89"/>
                      </a:lnTo>
                      <a:lnTo>
                        <a:pt x="196" y="86"/>
                      </a:lnTo>
                      <a:lnTo>
                        <a:pt x="254" y="71"/>
                      </a:lnTo>
                      <a:lnTo>
                        <a:pt x="264" y="71"/>
                      </a:lnTo>
                      <a:lnTo>
                        <a:pt x="254" y="77"/>
                      </a:lnTo>
                      <a:lnTo>
                        <a:pt x="286" y="71"/>
                      </a:lnTo>
                      <a:lnTo>
                        <a:pt x="282" y="61"/>
                      </a:lnTo>
                      <a:lnTo>
                        <a:pt x="286" y="54"/>
                      </a:lnTo>
                      <a:lnTo>
                        <a:pt x="277" y="44"/>
                      </a:lnTo>
                      <a:lnTo>
                        <a:pt x="291" y="36"/>
                      </a:lnTo>
                      <a:lnTo>
                        <a:pt x="324" y="32"/>
                      </a:lnTo>
                      <a:lnTo>
                        <a:pt x="375" y="14"/>
                      </a:lnTo>
                      <a:lnTo>
                        <a:pt x="455" y="0"/>
                      </a:lnTo>
                      <a:lnTo>
                        <a:pt x="469" y="3"/>
                      </a:lnTo>
                      <a:lnTo>
                        <a:pt x="467" y="7"/>
                      </a:lnTo>
                      <a:lnTo>
                        <a:pt x="488" y="7"/>
                      </a:lnTo>
                      <a:lnTo>
                        <a:pt x="490" y="11"/>
                      </a:lnTo>
                      <a:lnTo>
                        <a:pt x="579" y="17"/>
                      </a:lnTo>
                      <a:lnTo>
                        <a:pt x="593" y="23"/>
                      </a:lnTo>
                      <a:lnTo>
                        <a:pt x="416" y="166"/>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91" name="Freeform 7325"/>
                <p:cNvSpPr>
                  <a:spLocks/>
                </p:cNvSpPr>
                <p:nvPr/>
              </p:nvSpPr>
              <p:spPr bwMode="gray">
                <a:xfrm>
                  <a:off x="3595222" y="2868303"/>
                  <a:ext cx="1266592" cy="647709"/>
                </a:xfrm>
                <a:custGeom>
                  <a:avLst/>
                  <a:gdLst>
                    <a:gd name="T0" fmla="*/ 355 w 855"/>
                    <a:gd name="T1" fmla="*/ 345 h 426"/>
                    <a:gd name="T2" fmla="*/ 374 w 855"/>
                    <a:gd name="T3" fmla="*/ 345 h 426"/>
                    <a:gd name="T4" fmla="*/ 410 w 855"/>
                    <a:gd name="T5" fmla="*/ 355 h 426"/>
                    <a:gd name="T6" fmla="*/ 442 w 855"/>
                    <a:gd name="T7" fmla="*/ 355 h 426"/>
                    <a:gd name="T8" fmla="*/ 428 w 855"/>
                    <a:gd name="T9" fmla="*/ 339 h 426"/>
                    <a:gd name="T10" fmla="*/ 466 w 855"/>
                    <a:gd name="T11" fmla="*/ 329 h 426"/>
                    <a:gd name="T12" fmla="*/ 501 w 855"/>
                    <a:gd name="T13" fmla="*/ 339 h 426"/>
                    <a:gd name="T14" fmla="*/ 536 w 855"/>
                    <a:gd name="T15" fmla="*/ 356 h 426"/>
                    <a:gd name="T16" fmla="*/ 553 w 855"/>
                    <a:gd name="T17" fmla="*/ 425 h 426"/>
                    <a:gd name="T18" fmla="*/ 565 w 855"/>
                    <a:gd name="T19" fmla="*/ 321 h 426"/>
                    <a:gd name="T20" fmla="*/ 673 w 855"/>
                    <a:gd name="T21" fmla="*/ 235 h 426"/>
                    <a:gd name="T22" fmla="*/ 677 w 855"/>
                    <a:gd name="T23" fmla="*/ 238 h 426"/>
                    <a:gd name="T24" fmla="*/ 670 w 855"/>
                    <a:gd name="T25" fmla="*/ 194 h 426"/>
                    <a:gd name="T26" fmla="*/ 690 w 855"/>
                    <a:gd name="T27" fmla="*/ 172 h 426"/>
                    <a:gd name="T28" fmla="*/ 683 w 855"/>
                    <a:gd name="T29" fmla="*/ 199 h 426"/>
                    <a:gd name="T30" fmla="*/ 699 w 855"/>
                    <a:gd name="T31" fmla="*/ 191 h 426"/>
                    <a:gd name="T32" fmla="*/ 711 w 855"/>
                    <a:gd name="T33" fmla="*/ 174 h 426"/>
                    <a:gd name="T34" fmla="*/ 772 w 855"/>
                    <a:gd name="T35" fmla="*/ 132 h 426"/>
                    <a:gd name="T36" fmla="*/ 793 w 855"/>
                    <a:gd name="T37" fmla="*/ 129 h 426"/>
                    <a:gd name="T38" fmla="*/ 800 w 855"/>
                    <a:gd name="T39" fmla="*/ 98 h 426"/>
                    <a:gd name="T40" fmla="*/ 854 w 855"/>
                    <a:gd name="T41" fmla="*/ 73 h 426"/>
                    <a:gd name="T42" fmla="*/ 855 w 855"/>
                    <a:gd name="T43" fmla="*/ 41 h 426"/>
                    <a:gd name="T44" fmla="*/ 787 w 855"/>
                    <a:gd name="T45" fmla="*/ 78 h 426"/>
                    <a:gd name="T46" fmla="*/ 715 w 855"/>
                    <a:gd name="T47" fmla="*/ 102 h 426"/>
                    <a:gd name="T48" fmla="*/ 623 w 855"/>
                    <a:gd name="T49" fmla="*/ 136 h 426"/>
                    <a:gd name="T50" fmla="*/ 601 w 855"/>
                    <a:gd name="T51" fmla="*/ 132 h 426"/>
                    <a:gd name="T52" fmla="*/ 625 w 855"/>
                    <a:gd name="T53" fmla="*/ 94 h 426"/>
                    <a:gd name="T54" fmla="*/ 626 w 855"/>
                    <a:gd name="T55" fmla="*/ 70 h 426"/>
                    <a:gd name="T56" fmla="*/ 575 w 855"/>
                    <a:gd name="T57" fmla="*/ 94 h 426"/>
                    <a:gd name="T58" fmla="*/ 540 w 855"/>
                    <a:gd name="T59" fmla="*/ 134 h 426"/>
                    <a:gd name="T60" fmla="*/ 571 w 855"/>
                    <a:gd name="T61" fmla="*/ 78 h 426"/>
                    <a:gd name="T62" fmla="*/ 623 w 855"/>
                    <a:gd name="T63" fmla="*/ 61 h 426"/>
                    <a:gd name="T64" fmla="*/ 622 w 855"/>
                    <a:gd name="T65" fmla="*/ 50 h 426"/>
                    <a:gd name="T66" fmla="*/ 581 w 855"/>
                    <a:gd name="T67" fmla="*/ 51 h 426"/>
                    <a:gd name="T68" fmla="*/ 584 w 855"/>
                    <a:gd name="T69" fmla="*/ 34 h 426"/>
                    <a:gd name="T70" fmla="*/ 520 w 855"/>
                    <a:gd name="T71" fmla="*/ 47 h 426"/>
                    <a:gd name="T72" fmla="*/ 507 w 855"/>
                    <a:gd name="T73" fmla="*/ 13 h 426"/>
                    <a:gd name="T74" fmla="*/ 123 w 855"/>
                    <a:gd name="T75" fmla="*/ 7 h 426"/>
                    <a:gd name="T76" fmla="*/ 101 w 855"/>
                    <a:gd name="T77" fmla="*/ 32 h 426"/>
                    <a:gd name="T78" fmla="*/ 89 w 855"/>
                    <a:gd name="T79" fmla="*/ 16 h 426"/>
                    <a:gd name="T80" fmla="*/ 28 w 855"/>
                    <a:gd name="T81" fmla="*/ 113 h 426"/>
                    <a:gd name="T82" fmla="*/ 6 w 855"/>
                    <a:gd name="T83" fmla="*/ 169 h 426"/>
                    <a:gd name="T84" fmla="*/ 0 w 855"/>
                    <a:gd name="T85" fmla="*/ 199 h 426"/>
                    <a:gd name="T86" fmla="*/ 5 w 855"/>
                    <a:gd name="T87" fmla="*/ 216 h 426"/>
                    <a:gd name="T88" fmla="*/ 12 w 855"/>
                    <a:gd name="T89" fmla="*/ 250 h 426"/>
                    <a:gd name="T90" fmla="*/ 35 w 855"/>
                    <a:gd name="T91" fmla="*/ 273 h 426"/>
                    <a:gd name="T92" fmla="*/ 78 w 855"/>
                    <a:gd name="T93" fmla="*/ 292 h 426"/>
                    <a:gd name="T94" fmla="*/ 212 w 855"/>
                    <a:gd name="T95" fmla="*/ 329 h 426"/>
                    <a:gd name="T96" fmla="*/ 231 w 855"/>
                    <a:gd name="T97" fmla="*/ 356 h 426"/>
                    <a:gd name="T98" fmla="*/ 282 w 855"/>
                    <a:gd name="T99" fmla="*/ 40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5" h="426">
                      <a:moveTo>
                        <a:pt x="312" y="380"/>
                      </a:moveTo>
                      <a:lnTo>
                        <a:pt x="356" y="352"/>
                      </a:lnTo>
                      <a:lnTo>
                        <a:pt x="355" y="345"/>
                      </a:lnTo>
                      <a:lnTo>
                        <a:pt x="361" y="343"/>
                      </a:lnTo>
                      <a:lnTo>
                        <a:pt x="359" y="350"/>
                      </a:lnTo>
                      <a:lnTo>
                        <a:pt x="374" y="345"/>
                      </a:lnTo>
                      <a:lnTo>
                        <a:pt x="397" y="348"/>
                      </a:lnTo>
                      <a:lnTo>
                        <a:pt x="404" y="343"/>
                      </a:lnTo>
                      <a:lnTo>
                        <a:pt x="410" y="355"/>
                      </a:lnTo>
                      <a:lnTo>
                        <a:pt x="432" y="352"/>
                      </a:lnTo>
                      <a:lnTo>
                        <a:pt x="439" y="356"/>
                      </a:lnTo>
                      <a:lnTo>
                        <a:pt x="442" y="355"/>
                      </a:lnTo>
                      <a:lnTo>
                        <a:pt x="437" y="349"/>
                      </a:lnTo>
                      <a:lnTo>
                        <a:pt x="444" y="339"/>
                      </a:lnTo>
                      <a:lnTo>
                        <a:pt x="428" y="339"/>
                      </a:lnTo>
                      <a:lnTo>
                        <a:pt x="434" y="331"/>
                      </a:lnTo>
                      <a:lnTo>
                        <a:pt x="439" y="334"/>
                      </a:lnTo>
                      <a:lnTo>
                        <a:pt x="466" y="329"/>
                      </a:lnTo>
                      <a:lnTo>
                        <a:pt x="466" y="334"/>
                      </a:lnTo>
                      <a:lnTo>
                        <a:pt x="489" y="331"/>
                      </a:lnTo>
                      <a:lnTo>
                        <a:pt x="501" y="339"/>
                      </a:lnTo>
                      <a:lnTo>
                        <a:pt x="501" y="345"/>
                      </a:lnTo>
                      <a:lnTo>
                        <a:pt x="524" y="339"/>
                      </a:lnTo>
                      <a:lnTo>
                        <a:pt x="536" y="356"/>
                      </a:lnTo>
                      <a:lnTo>
                        <a:pt x="533" y="391"/>
                      </a:lnTo>
                      <a:lnTo>
                        <a:pt x="547" y="426"/>
                      </a:lnTo>
                      <a:lnTo>
                        <a:pt x="553" y="425"/>
                      </a:lnTo>
                      <a:lnTo>
                        <a:pt x="565" y="412"/>
                      </a:lnTo>
                      <a:lnTo>
                        <a:pt x="569" y="393"/>
                      </a:lnTo>
                      <a:lnTo>
                        <a:pt x="565" y="321"/>
                      </a:lnTo>
                      <a:lnTo>
                        <a:pt x="585" y="296"/>
                      </a:lnTo>
                      <a:lnTo>
                        <a:pt x="667" y="245"/>
                      </a:lnTo>
                      <a:lnTo>
                        <a:pt x="673" y="235"/>
                      </a:lnTo>
                      <a:lnTo>
                        <a:pt x="660" y="235"/>
                      </a:lnTo>
                      <a:lnTo>
                        <a:pt x="671" y="232"/>
                      </a:lnTo>
                      <a:lnTo>
                        <a:pt x="677" y="238"/>
                      </a:lnTo>
                      <a:lnTo>
                        <a:pt x="671" y="213"/>
                      </a:lnTo>
                      <a:lnTo>
                        <a:pt x="677" y="200"/>
                      </a:lnTo>
                      <a:lnTo>
                        <a:pt x="670" y="194"/>
                      </a:lnTo>
                      <a:lnTo>
                        <a:pt x="677" y="196"/>
                      </a:lnTo>
                      <a:lnTo>
                        <a:pt x="685" y="174"/>
                      </a:lnTo>
                      <a:lnTo>
                        <a:pt x="690" y="172"/>
                      </a:lnTo>
                      <a:lnTo>
                        <a:pt x="680" y="191"/>
                      </a:lnTo>
                      <a:lnTo>
                        <a:pt x="685" y="194"/>
                      </a:lnTo>
                      <a:lnTo>
                        <a:pt x="683" y="199"/>
                      </a:lnTo>
                      <a:lnTo>
                        <a:pt x="688" y="199"/>
                      </a:lnTo>
                      <a:lnTo>
                        <a:pt x="682" y="212"/>
                      </a:lnTo>
                      <a:lnTo>
                        <a:pt x="699" y="191"/>
                      </a:lnTo>
                      <a:lnTo>
                        <a:pt x="698" y="172"/>
                      </a:lnTo>
                      <a:lnTo>
                        <a:pt x="702" y="181"/>
                      </a:lnTo>
                      <a:lnTo>
                        <a:pt x="711" y="174"/>
                      </a:lnTo>
                      <a:lnTo>
                        <a:pt x="728" y="149"/>
                      </a:lnTo>
                      <a:lnTo>
                        <a:pt x="768" y="139"/>
                      </a:lnTo>
                      <a:lnTo>
                        <a:pt x="772" y="132"/>
                      </a:lnTo>
                      <a:lnTo>
                        <a:pt x="774" y="137"/>
                      </a:lnTo>
                      <a:lnTo>
                        <a:pt x="790" y="134"/>
                      </a:lnTo>
                      <a:lnTo>
                        <a:pt x="793" y="129"/>
                      </a:lnTo>
                      <a:lnTo>
                        <a:pt x="784" y="132"/>
                      </a:lnTo>
                      <a:lnTo>
                        <a:pt x="779" y="123"/>
                      </a:lnTo>
                      <a:lnTo>
                        <a:pt x="800" y="98"/>
                      </a:lnTo>
                      <a:lnTo>
                        <a:pt x="825" y="86"/>
                      </a:lnTo>
                      <a:lnTo>
                        <a:pt x="844" y="83"/>
                      </a:lnTo>
                      <a:lnTo>
                        <a:pt x="854" y="73"/>
                      </a:lnTo>
                      <a:lnTo>
                        <a:pt x="855" y="73"/>
                      </a:lnTo>
                      <a:lnTo>
                        <a:pt x="850" y="64"/>
                      </a:lnTo>
                      <a:lnTo>
                        <a:pt x="855" y="41"/>
                      </a:lnTo>
                      <a:lnTo>
                        <a:pt x="835" y="34"/>
                      </a:lnTo>
                      <a:lnTo>
                        <a:pt x="806" y="72"/>
                      </a:lnTo>
                      <a:lnTo>
                        <a:pt x="787" y="78"/>
                      </a:lnTo>
                      <a:lnTo>
                        <a:pt x="744" y="78"/>
                      </a:lnTo>
                      <a:lnTo>
                        <a:pt x="723" y="88"/>
                      </a:lnTo>
                      <a:lnTo>
                        <a:pt x="715" y="102"/>
                      </a:lnTo>
                      <a:lnTo>
                        <a:pt x="671" y="105"/>
                      </a:lnTo>
                      <a:lnTo>
                        <a:pt x="673" y="113"/>
                      </a:lnTo>
                      <a:lnTo>
                        <a:pt x="623" y="136"/>
                      </a:lnTo>
                      <a:lnTo>
                        <a:pt x="606" y="137"/>
                      </a:lnTo>
                      <a:lnTo>
                        <a:pt x="599" y="132"/>
                      </a:lnTo>
                      <a:lnTo>
                        <a:pt x="601" y="132"/>
                      </a:lnTo>
                      <a:lnTo>
                        <a:pt x="625" y="110"/>
                      </a:lnTo>
                      <a:lnTo>
                        <a:pt x="623" y="110"/>
                      </a:lnTo>
                      <a:lnTo>
                        <a:pt x="625" y="94"/>
                      </a:lnTo>
                      <a:lnTo>
                        <a:pt x="607" y="101"/>
                      </a:lnTo>
                      <a:lnTo>
                        <a:pt x="622" y="86"/>
                      </a:lnTo>
                      <a:lnTo>
                        <a:pt x="626" y="70"/>
                      </a:lnTo>
                      <a:lnTo>
                        <a:pt x="607" y="64"/>
                      </a:lnTo>
                      <a:lnTo>
                        <a:pt x="588" y="78"/>
                      </a:lnTo>
                      <a:lnTo>
                        <a:pt x="575" y="94"/>
                      </a:lnTo>
                      <a:lnTo>
                        <a:pt x="561" y="126"/>
                      </a:lnTo>
                      <a:lnTo>
                        <a:pt x="547" y="134"/>
                      </a:lnTo>
                      <a:lnTo>
                        <a:pt x="540" y="134"/>
                      </a:lnTo>
                      <a:lnTo>
                        <a:pt x="540" y="126"/>
                      </a:lnTo>
                      <a:lnTo>
                        <a:pt x="547" y="108"/>
                      </a:lnTo>
                      <a:lnTo>
                        <a:pt x="571" y="78"/>
                      </a:lnTo>
                      <a:lnTo>
                        <a:pt x="558" y="83"/>
                      </a:lnTo>
                      <a:lnTo>
                        <a:pt x="581" y="63"/>
                      </a:lnTo>
                      <a:lnTo>
                        <a:pt x="623" y="61"/>
                      </a:lnTo>
                      <a:lnTo>
                        <a:pt x="625" y="54"/>
                      </a:lnTo>
                      <a:lnTo>
                        <a:pt x="626" y="54"/>
                      </a:lnTo>
                      <a:lnTo>
                        <a:pt x="622" y="50"/>
                      </a:lnTo>
                      <a:lnTo>
                        <a:pt x="616" y="50"/>
                      </a:lnTo>
                      <a:lnTo>
                        <a:pt x="617" y="45"/>
                      </a:lnTo>
                      <a:lnTo>
                        <a:pt x="581" y="51"/>
                      </a:lnTo>
                      <a:lnTo>
                        <a:pt x="581" y="45"/>
                      </a:lnTo>
                      <a:lnTo>
                        <a:pt x="569" y="45"/>
                      </a:lnTo>
                      <a:lnTo>
                        <a:pt x="584" y="34"/>
                      </a:lnTo>
                      <a:lnTo>
                        <a:pt x="539" y="50"/>
                      </a:lnTo>
                      <a:lnTo>
                        <a:pt x="537" y="42"/>
                      </a:lnTo>
                      <a:lnTo>
                        <a:pt x="520" y="47"/>
                      </a:lnTo>
                      <a:lnTo>
                        <a:pt x="561" y="26"/>
                      </a:lnTo>
                      <a:lnTo>
                        <a:pt x="562" y="25"/>
                      </a:lnTo>
                      <a:lnTo>
                        <a:pt x="507" y="13"/>
                      </a:lnTo>
                      <a:lnTo>
                        <a:pt x="504" y="0"/>
                      </a:lnTo>
                      <a:lnTo>
                        <a:pt x="495" y="7"/>
                      </a:lnTo>
                      <a:lnTo>
                        <a:pt x="123" y="7"/>
                      </a:lnTo>
                      <a:lnTo>
                        <a:pt x="123" y="13"/>
                      </a:lnTo>
                      <a:lnTo>
                        <a:pt x="108" y="32"/>
                      </a:lnTo>
                      <a:lnTo>
                        <a:pt x="101" y="32"/>
                      </a:lnTo>
                      <a:lnTo>
                        <a:pt x="111" y="26"/>
                      </a:lnTo>
                      <a:lnTo>
                        <a:pt x="107" y="22"/>
                      </a:lnTo>
                      <a:lnTo>
                        <a:pt x="89" y="16"/>
                      </a:lnTo>
                      <a:lnTo>
                        <a:pt x="85" y="22"/>
                      </a:lnTo>
                      <a:lnTo>
                        <a:pt x="73" y="56"/>
                      </a:lnTo>
                      <a:lnTo>
                        <a:pt x="28" y="113"/>
                      </a:lnTo>
                      <a:lnTo>
                        <a:pt x="21" y="137"/>
                      </a:lnTo>
                      <a:lnTo>
                        <a:pt x="2" y="158"/>
                      </a:lnTo>
                      <a:lnTo>
                        <a:pt x="6" y="169"/>
                      </a:lnTo>
                      <a:lnTo>
                        <a:pt x="0" y="183"/>
                      </a:lnTo>
                      <a:lnTo>
                        <a:pt x="6" y="193"/>
                      </a:lnTo>
                      <a:lnTo>
                        <a:pt x="0" y="199"/>
                      </a:lnTo>
                      <a:lnTo>
                        <a:pt x="13" y="197"/>
                      </a:lnTo>
                      <a:lnTo>
                        <a:pt x="3" y="212"/>
                      </a:lnTo>
                      <a:lnTo>
                        <a:pt x="5" y="216"/>
                      </a:lnTo>
                      <a:lnTo>
                        <a:pt x="9" y="216"/>
                      </a:lnTo>
                      <a:lnTo>
                        <a:pt x="2" y="228"/>
                      </a:lnTo>
                      <a:lnTo>
                        <a:pt x="12" y="250"/>
                      </a:lnTo>
                      <a:lnTo>
                        <a:pt x="7" y="259"/>
                      </a:lnTo>
                      <a:lnTo>
                        <a:pt x="35" y="267"/>
                      </a:lnTo>
                      <a:lnTo>
                        <a:pt x="35" y="273"/>
                      </a:lnTo>
                      <a:lnTo>
                        <a:pt x="44" y="280"/>
                      </a:lnTo>
                      <a:lnTo>
                        <a:pt x="45" y="296"/>
                      </a:lnTo>
                      <a:lnTo>
                        <a:pt x="78" y="292"/>
                      </a:lnTo>
                      <a:lnTo>
                        <a:pt x="127" y="317"/>
                      </a:lnTo>
                      <a:lnTo>
                        <a:pt x="199" y="310"/>
                      </a:lnTo>
                      <a:lnTo>
                        <a:pt x="212" y="329"/>
                      </a:lnTo>
                      <a:lnTo>
                        <a:pt x="212" y="343"/>
                      </a:lnTo>
                      <a:lnTo>
                        <a:pt x="222" y="355"/>
                      </a:lnTo>
                      <a:lnTo>
                        <a:pt x="231" y="356"/>
                      </a:lnTo>
                      <a:lnTo>
                        <a:pt x="242" y="343"/>
                      </a:lnTo>
                      <a:lnTo>
                        <a:pt x="261" y="345"/>
                      </a:lnTo>
                      <a:lnTo>
                        <a:pt x="282" y="403"/>
                      </a:lnTo>
                      <a:lnTo>
                        <a:pt x="308" y="412"/>
                      </a:lnTo>
                      <a:lnTo>
                        <a:pt x="312" y="380"/>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92" name="Freeform 7350"/>
                <p:cNvSpPr>
                  <a:spLocks/>
                </p:cNvSpPr>
                <p:nvPr/>
              </p:nvSpPr>
              <p:spPr bwMode="gray">
                <a:xfrm>
                  <a:off x="4522574" y="4049688"/>
                  <a:ext cx="897725" cy="1043023"/>
                </a:xfrm>
                <a:custGeom>
                  <a:avLst/>
                  <a:gdLst>
                    <a:gd name="T0" fmla="*/ 321 w 606"/>
                    <a:gd name="T1" fmla="*/ 51 h 686"/>
                    <a:gd name="T2" fmla="*/ 298 w 606"/>
                    <a:gd name="T3" fmla="*/ 51 h 686"/>
                    <a:gd name="T4" fmla="*/ 273 w 606"/>
                    <a:gd name="T5" fmla="*/ 60 h 686"/>
                    <a:gd name="T6" fmla="*/ 257 w 606"/>
                    <a:gd name="T7" fmla="*/ 57 h 686"/>
                    <a:gd name="T8" fmla="*/ 224 w 606"/>
                    <a:gd name="T9" fmla="*/ 67 h 686"/>
                    <a:gd name="T10" fmla="*/ 218 w 606"/>
                    <a:gd name="T11" fmla="*/ 19 h 686"/>
                    <a:gd name="T12" fmla="*/ 205 w 606"/>
                    <a:gd name="T13" fmla="*/ 0 h 686"/>
                    <a:gd name="T14" fmla="*/ 164 w 606"/>
                    <a:gd name="T15" fmla="*/ 23 h 686"/>
                    <a:gd name="T16" fmla="*/ 146 w 606"/>
                    <a:gd name="T17" fmla="*/ 29 h 686"/>
                    <a:gd name="T18" fmla="*/ 156 w 606"/>
                    <a:gd name="T19" fmla="*/ 54 h 686"/>
                    <a:gd name="T20" fmla="*/ 111 w 606"/>
                    <a:gd name="T21" fmla="*/ 79 h 686"/>
                    <a:gd name="T22" fmla="*/ 94 w 606"/>
                    <a:gd name="T23" fmla="*/ 60 h 686"/>
                    <a:gd name="T24" fmla="*/ 59 w 606"/>
                    <a:gd name="T25" fmla="*/ 71 h 686"/>
                    <a:gd name="T26" fmla="*/ 54 w 606"/>
                    <a:gd name="T27" fmla="*/ 86 h 686"/>
                    <a:gd name="T28" fmla="*/ 57 w 606"/>
                    <a:gd name="T29" fmla="*/ 165 h 686"/>
                    <a:gd name="T30" fmla="*/ 10 w 606"/>
                    <a:gd name="T31" fmla="*/ 195 h 686"/>
                    <a:gd name="T32" fmla="*/ 15 w 606"/>
                    <a:gd name="T33" fmla="*/ 249 h 686"/>
                    <a:gd name="T34" fmla="*/ 31 w 606"/>
                    <a:gd name="T35" fmla="*/ 268 h 686"/>
                    <a:gd name="T36" fmla="*/ 54 w 606"/>
                    <a:gd name="T37" fmla="*/ 284 h 686"/>
                    <a:gd name="T38" fmla="*/ 89 w 606"/>
                    <a:gd name="T39" fmla="*/ 284 h 686"/>
                    <a:gd name="T40" fmla="*/ 130 w 606"/>
                    <a:gd name="T41" fmla="*/ 262 h 686"/>
                    <a:gd name="T42" fmla="*/ 140 w 606"/>
                    <a:gd name="T43" fmla="*/ 303 h 686"/>
                    <a:gd name="T44" fmla="*/ 216 w 606"/>
                    <a:gd name="T45" fmla="*/ 351 h 686"/>
                    <a:gd name="T46" fmla="*/ 221 w 606"/>
                    <a:gd name="T47" fmla="*/ 376 h 686"/>
                    <a:gd name="T48" fmla="*/ 250 w 606"/>
                    <a:gd name="T49" fmla="*/ 391 h 686"/>
                    <a:gd name="T50" fmla="*/ 260 w 606"/>
                    <a:gd name="T51" fmla="*/ 446 h 686"/>
                    <a:gd name="T52" fmla="*/ 295 w 606"/>
                    <a:gd name="T53" fmla="*/ 484 h 686"/>
                    <a:gd name="T54" fmla="*/ 307 w 606"/>
                    <a:gd name="T55" fmla="*/ 512 h 686"/>
                    <a:gd name="T56" fmla="*/ 327 w 606"/>
                    <a:gd name="T57" fmla="*/ 543 h 686"/>
                    <a:gd name="T58" fmla="*/ 340 w 606"/>
                    <a:gd name="T59" fmla="*/ 568 h 686"/>
                    <a:gd name="T60" fmla="*/ 291 w 606"/>
                    <a:gd name="T61" fmla="*/ 624 h 686"/>
                    <a:gd name="T62" fmla="*/ 320 w 606"/>
                    <a:gd name="T63" fmla="*/ 638 h 686"/>
                    <a:gd name="T64" fmla="*/ 355 w 606"/>
                    <a:gd name="T65" fmla="*/ 655 h 686"/>
                    <a:gd name="T66" fmla="*/ 367 w 606"/>
                    <a:gd name="T67" fmla="*/ 686 h 686"/>
                    <a:gd name="T68" fmla="*/ 394 w 606"/>
                    <a:gd name="T69" fmla="*/ 646 h 686"/>
                    <a:gd name="T70" fmla="*/ 421 w 606"/>
                    <a:gd name="T71" fmla="*/ 594 h 686"/>
                    <a:gd name="T72" fmla="*/ 440 w 606"/>
                    <a:gd name="T73" fmla="*/ 516 h 686"/>
                    <a:gd name="T74" fmla="*/ 460 w 606"/>
                    <a:gd name="T75" fmla="*/ 512 h 686"/>
                    <a:gd name="T76" fmla="*/ 472 w 606"/>
                    <a:gd name="T77" fmla="*/ 503 h 686"/>
                    <a:gd name="T78" fmla="*/ 510 w 606"/>
                    <a:gd name="T79" fmla="*/ 496 h 686"/>
                    <a:gd name="T80" fmla="*/ 526 w 606"/>
                    <a:gd name="T81" fmla="*/ 478 h 686"/>
                    <a:gd name="T82" fmla="*/ 542 w 606"/>
                    <a:gd name="T83" fmla="*/ 435 h 686"/>
                    <a:gd name="T84" fmla="*/ 546 w 606"/>
                    <a:gd name="T85" fmla="*/ 401 h 686"/>
                    <a:gd name="T86" fmla="*/ 594 w 606"/>
                    <a:gd name="T87" fmla="*/ 260 h 686"/>
                    <a:gd name="T88" fmla="*/ 606 w 606"/>
                    <a:gd name="T89" fmla="*/ 214 h 686"/>
                    <a:gd name="T90" fmla="*/ 571 w 606"/>
                    <a:gd name="T91" fmla="*/ 181 h 686"/>
                    <a:gd name="T92" fmla="*/ 499 w 606"/>
                    <a:gd name="T93" fmla="*/ 144 h 686"/>
                    <a:gd name="T94" fmla="*/ 451 w 606"/>
                    <a:gd name="T95" fmla="*/ 141 h 686"/>
                    <a:gd name="T96" fmla="*/ 448 w 606"/>
                    <a:gd name="T97" fmla="*/ 118 h 686"/>
                    <a:gd name="T98" fmla="*/ 438 w 606"/>
                    <a:gd name="T99" fmla="*/ 115 h 686"/>
                    <a:gd name="T100" fmla="*/ 396 w 606"/>
                    <a:gd name="T101" fmla="*/ 106 h 686"/>
                    <a:gd name="T102" fmla="*/ 387 w 606"/>
                    <a:gd name="T103" fmla="*/ 116 h 686"/>
                    <a:gd name="T104" fmla="*/ 383 w 606"/>
                    <a:gd name="T105" fmla="*/ 95 h 686"/>
                    <a:gd name="T106" fmla="*/ 359 w 606"/>
                    <a:gd name="T107" fmla="*/ 121 h 686"/>
                    <a:gd name="T108" fmla="*/ 345 w 606"/>
                    <a:gd name="T109" fmla="*/ 114 h 686"/>
                    <a:gd name="T110" fmla="*/ 367 w 606"/>
                    <a:gd name="T111" fmla="*/ 74 h 686"/>
                    <a:gd name="T112" fmla="*/ 359 w 606"/>
                    <a:gd name="T113" fmla="*/ 60 h 686"/>
                    <a:gd name="T114" fmla="*/ 343 w 606"/>
                    <a:gd name="T115" fmla="*/ 2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6" h="686">
                      <a:moveTo>
                        <a:pt x="343" y="20"/>
                      </a:moveTo>
                      <a:lnTo>
                        <a:pt x="321" y="51"/>
                      </a:lnTo>
                      <a:lnTo>
                        <a:pt x="307" y="57"/>
                      </a:lnTo>
                      <a:lnTo>
                        <a:pt x="298" y="51"/>
                      </a:lnTo>
                      <a:lnTo>
                        <a:pt x="279" y="48"/>
                      </a:lnTo>
                      <a:lnTo>
                        <a:pt x="273" y="60"/>
                      </a:lnTo>
                      <a:lnTo>
                        <a:pt x="267" y="57"/>
                      </a:lnTo>
                      <a:lnTo>
                        <a:pt x="257" y="57"/>
                      </a:lnTo>
                      <a:lnTo>
                        <a:pt x="231" y="70"/>
                      </a:lnTo>
                      <a:lnTo>
                        <a:pt x="224" y="67"/>
                      </a:lnTo>
                      <a:lnTo>
                        <a:pt x="213" y="45"/>
                      </a:lnTo>
                      <a:lnTo>
                        <a:pt x="218" y="19"/>
                      </a:lnTo>
                      <a:lnTo>
                        <a:pt x="213" y="3"/>
                      </a:lnTo>
                      <a:lnTo>
                        <a:pt x="205" y="0"/>
                      </a:lnTo>
                      <a:lnTo>
                        <a:pt x="199" y="11"/>
                      </a:lnTo>
                      <a:lnTo>
                        <a:pt x="164" y="23"/>
                      </a:lnTo>
                      <a:lnTo>
                        <a:pt x="137" y="20"/>
                      </a:lnTo>
                      <a:lnTo>
                        <a:pt x="146" y="29"/>
                      </a:lnTo>
                      <a:lnTo>
                        <a:pt x="146" y="45"/>
                      </a:lnTo>
                      <a:lnTo>
                        <a:pt x="156" y="54"/>
                      </a:lnTo>
                      <a:lnTo>
                        <a:pt x="121" y="79"/>
                      </a:lnTo>
                      <a:lnTo>
                        <a:pt x="111" y="79"/>
                      </a:lnTo>
                      <a:lnTo>
                        <a:pt x="104" y="70"/>
                      </a:lnTo>
                      <a:lnTo>
                        <a:pt x="94" y="60"/>
                      </a:lnTo>
                      <a:lnTo>
                        <a:pt x="59" y="62"/>
                      </a:lnTo>
                      <a:lnTo>
                        <a:pt x="59" y="71"/>
                      </a:lnTo>
                      <a:lnTo>
                        <a:pt x="69" y="81"/>
                      </a:lnTo>
                      <a:lnTo>
                        <a:pt x="54" y="86"/>
                      </a:lnTo>
                      <a:lnTo>
                        <a:pt x="64" y="115"/>
                      </a:lnTo>
                      <a:lnTo>
                        <a:pt x="57" y="165"/>
                      </a:lnTo>
                      <a:lnTo>
                        <a:pt x="22" y="179"/>
                      </a:lnTo>
                      <a:lnTo>
                        <a:pt x="10" y="195"/>
                      </a:lnTo>
                      <a:lnTo>
                        <a:pt x="0" y="227"/>
                      </a:lnTo>
                      <a:lnTo>
                        <a:pt x="15" y="249"/>
                      </a:lnTo>
                      <a:lnTo>
                        <a:pt x="13" y="255"/>
                      </a:lnTo>
                      <a:lnTo>
                        <a:pt x="31" y="268"/>
                      </a:lnTo>
                      <a:lnTo>
                        <a:pt x="50" y="257"/>
                      </a:lnTo>
                      <a:lnTo>
                        <a:pt x="54" y="284"/>
                      </a:lnTo>
                      <a:lnTo>
                        <a:pt x="67" y="284"/>
                      </a:lnTo>
                      <a:lnTo>
                        <a:pt x="89" y="284"/>
                      </a:lnTo>
                      <a:lnTo>
                        <a:pt x="111" y="264"/>
                      </a:lnTo>
                      <a:lnTo>
                        <a:pt x="130" y="262"/>
                      </a:lnTo>
                      <a:lnTo>
                        <a:pt x="133" y="289"/>
                      </a:lnTo>
                      <a:lnTo>
                        <a:pt x="140" y="303"/>
                      </a:lnTo>
                      <a:lnTo>
                        <a:pt x="206" y="330"/>
                      </a:lnTo>
                      <a:lnTo>
                        <a:pt x="216" y="351"/>
                      </a:lnTo>
                      <a:lnTo>
                        <a:pt x="215" y="360"/>
                      </a:lnTo>
                      <a:lnTo>
                        <a:pt x="221" y="376"/>
                      </a:lnTo>
                      <a:lnTo>
                        <a:pt x="248" y="381"/>
                      </a:lnTo>
                      <a:lnTo>
                        <a:pt x="250" y="391"/>
                      </a:lnTo>
                      <a:lnTo>
                        <a:pt x="263" y="411"/>
                      </a:lnTo>
                      <a:lnTo>
                        <a:pt x="260" y="446"/>
                      </a:lnTo>
                      <a:lnTo>
                        <a:pt x="264" y="477"/>
                      </a:lnTo>
                      <a:lnTo>
                        <a:pt x="295" y="484"/>
                      </a:lnTo>
                      <a:lnTo>
                        <a:pt x="301" y="487"/>
                      </a:lnTo>
                      <a:lnTo>
                        <a:pt x="307" y="512"/>
                      </a:lnTo>
                      <a:lnTo>
                        <a:pt x="324" y="515"/>
                      </a:lnTo>
                      <a:lnTo>
                        <a:pt x="327" y="543"/>
                      </a:lnTo>
                      <a:lnTo>
                        <a:pt x="334" y="543"/>
                      </a:lnTo>
                      <a:lnTo>
                        <a:pt x="340" y="568"/>
                      </a:lnTo>
                      <a:lnTo>
                        <a:pt x="327" y="576"/>
                      </a:lnTo>
                      <a:lnTo>
                        <a:pt x="291" y="624"/>
                      </a:lnTo>
                      <a:lnTo>
                        <a:pt x="305" y="624"/>
                      </a:lnTo>
                      <a:lnTo>
                        <a:pt x="320" y="638"/>
                      </a:lnTo>
                      <a:lnTo>
                        <a:pt x="324" y="635"/>
                      </a:lnTo>
                      <a:lnTo>
                        <a:pt x="355" y="655"/>
                      </a:lnTo>
                      <a:lnTo>
                        <a:pt x="367" y="670"/>
                      </a:lnTo>
                      <a:lnTo>
                        <a:pt x="367" y="686"/>
                      </a:lnTo>
                      <a:lnTo>
                        <a:pt x="378" y="665"/>
                      </a:lnTo>
                      <a:lnTo>
                        <a:pt x="394" y="646"/>
                      </a:lnTo>
                      <a:lnTo>
                        <a:pt x="406" y="611"/>
                      </a:lnTo>
                      <a:lnTo>
                        <a:pt x="421" y="594"/>
                      </a:lnTo>
                      <a:lnTo>
                        <a:pt x="416" y="547"/>
                      </a:lnTo>
                      <a:lnTo>
                        <a:pt x="440" y="516"/>
                      </a:lnTo>
                      <a:lnTo>
                        <a:pt x="454" y="509"/>
                      </a:lnTo>
                      <a:lnTo>
                        <a:pt x="460" y="512"/>
                      </a:lnTo>
                      <a:lnTo>
                        <a:pt x="466" y="503"/>
                      </a:lnTo>
                      <a:lnTo>
                        <a:pt x="472" y="503"/>
                      </a:lnTo>
                      <a:lnTo>
                        <a:pt x="470" y="496"/>
                      </a:lnTo>
                      <a:lnTo>
                        <a:pt x="510" y="496"/>
                      </a:lnTo>
                      <a:lnTo>
                        <a:pt x="510" y="487"/>
                      </a:lnTo>
                      <a:lnTo>
                        <a:pt x="526" y="478"/>
                      </a:lnTo>
                      <a:lnTo>
                        <a:pt x="526" y="462"/>
                      </a:lnTo>
                      <a:lnTo>
                        <a:pt x="542" y="435"/>
                      </a:lnTo>
                      <a:lnTo>
                        <a:pt x="542" y="408"/>
                      </a:lnTo>
                      <a:lnTo>
                        <a:pt x="546" y="401"/>
                      </a:lnTo>
                      <a:lnTo>
                        <a:pt x="545" y="327"/>
                      </a:lnTo>
                      <a:lnTo>
                        <a:pt x="594" y="260"/>
                      </a:lnTo>
                      <a:lnTo>
                        <a:pt x="606" y="236"/>
                      </a:lnTo>
                      <a:lnTo>
                        <a:pt x="606" y="214"/>
                      </a:lnTo>
                      <a:lnTo>
                        <a:pt x="594" y="184"/>
                      </a:lnTo>
                      <a:lnTo>
                        <a:pt x="571" y="181"/>
                      </a:lnTo>
                      <a:lnTo>
                        <a:pt x="523" y="141"/>
                      </a:lnTo>
                      <a:lnTo>
                        <a:pt x="499" y="144"/>
                      </a:lnTo>
                      <a:lnTo>
                        <a:pt x="469" y="134"/>
                      </a:lnTo>
                      <a:lnTo>
                        <a:pt x="451" y="141"/>
                      </a:lnTo>
                      <a:lnTo>
                        <a:pt x="454" y="133"/>
                      </a:lnTo>
                      <a:lnTo>
                        <a:pt x="448" y="118"/>
                      </a:lnTo>
                      <a:lnTo>
                        <a:pt x="440" y="121"/>
                      </a:lnTo>
                      <a:lnTo>
                        <a:pt x="438" y="115"/>
                      </a:lnTo>
                      <a:lnTo>
                        <a:pt x="410" y="103"/>
                      </a:lnTo>
                      <a:lnTo>
                        <a:pt x="396" y="106"/>
                      </a:lnTo>
                      <a:lnTo>
                        <a:pt x="391" y="119"/>
                      </a:lnTo>
                      <a:lnTo>
                        <a:pt x="387" y="116"/>
                      </a:lnTo>
                      <a:lnTo>
                        <a:pt x="391" y="97"/>
                      </a:lnTo>
                      <a:lnTo>
                        <a:pt x="383" y="95"/>
                      </a:lnTo>
                      <a:lnTo>
                        <a:pt x="359" y="99"/>
                      </a:lnTo>
                      <a:lnTo>
                        <a:pt x="359" y="121"/>
                      </a:lnTo>
                      <a:lnTo>
                        <a:pt x="353" y="109"/>
                      </a:lnTo>
                      <a:lnTo>
                        <a:pt x="345" y="114"/>
                      </a:lnTo>
                      <a:lnTo>
                        <a:pt x="349" y="95"/>
                      </a:lnTo>
                      <a:lnTo>
                        <a:pt x="367" y="74"/>
                      </a:lnTo>
                      <a:lnTo>
                        <a:pt x="369" y="61"/>
                      </a:lnTo>
                      <a:lnTo>
                        <a:pt x="359" y="60"/>
                      </a:lnTo>
                      <a:lnTo>
                        <a:pt x="352" y="26"/>
                      </a:lnTo>
                      <a:lnTo>
                        <a:pt x="343" y="20"/>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93" name="Freeform 7372"/>
                <p:cNvSpPr>
                  <a:spLocks/>
                </p:cNvSpPr>
                <p:nvPr/>
              </p:nvSpPr>
              <p:spPr bwMode="gray">
                <a:xfrm>
                  <a:off x="6695778" y="2790762"/>
                  <a:ext cx="361460" cy="211341"/>
                </a:xfrm>
                <a:custGeom>
                  <a:avLst/>
                  <a:gdLst>
                    <a:gd name="T0" fmla="*/ 90 w 244"/>
                    <a:gd name="T1" fmla="*/ 115 h 139"/>
                    <a:gd name="T2" fmla="*/ 92 w 244"/>
                    <a:gd name="T3" fmla="*/ 121 h 139"/>
                    <a:gd name="T4" fmla="*/ 109 w 244"/>
                    <a:gd name="T5" fmla="*/ 121 h 139"/>
                    <a:gd name="T6" fmla="*/ 108 w 244"/>
                    <a:gd name="T7" fmla="*/ 115 h 139"/>
                    <a:gd name="T8" fmla="*/ 115 w 244"/>
                    <a:gd name="T9" fmla="*/ 112 h 139"/>
                    <a:gd name="T10" fmla="*/ 124 w 244"/>
                    <a:gd name="T11" fmla="*/ 99 h 139"/>
                    <a:gd name="T12" fmla="*/ 140 w 244"/>
                    <a:gd name="T13" fmla="*/ 99 h 139"/>
                    <a:gd name="T14" fmla="*/ 139 w 244"/>
                    <a:gd name="T15" fmla="*/ 105 h 139"/>
                    <a:gd name="T16" fmla="*/ 165 w 244"/>
                    <a:gd name="T17" fmla="*/ 112 h 139"/>
                    <a:gd name="T18" fmla="*/ 150 w 244"/>
                    <a:gd name="T19" fmla="*/ 121 h 139"/>
                    <a:gd name="T20" fmla="*/ 163 w 244"/>
                    <a:gd name="T21" fmla="*/ 129 h 139"/>
                    <a:gd name="T22" fmla="*/ 163 w 244"/>
                    <a:gd name="T23" fmla="*/ 134 h 139"/>
                    <a:gd name="T24" fmla="*/ 168 w 244"/>
                    <a:gd name="T25" fmla="*/ 139 h 139"/>
                    <a:gd name="T26" fmla="*/ 193 w 244"/>
                    <a:gd name="T27" fmla="*/ 126 h 139"/>
                    <a:gd name="T28" fmla="*/ 204 w 244"/>
                    <a:gd name="T29" fmla="*/ 126 h 139"/>
                    <a:gd name="T30" fmla="*/ 204 w 244"/>
                    <a:gd name="T31" fmla="*/ 123 h 139"/>
                    <a:gd name="T32" fmla="*/ 191 w 244"/>
                    <a:gd name="T33" fmla="*/ 123 h 139"/>
                    <a:gd name="T34" fmla="*/ 175 w 244"/>
                    <a:gd name="T35" fmla="*/ 112 h 139"/>
                    <a:gd name="T36" fmla="*/ 214 w 244"/>
                    <a:gd name="T37" fmla="*/ 92 h 139"/>
                    <a:gd name="T38" fmla="*/ 223 w 244"/>
                    <a:gd name="T39" fmla="*/ 92 h 139"/>
                    <a:gd name="T40" fmla="*/ 223 w 244"/>
                    <a:gd name="T41" fmla="*/ 82 h 139"/>
                    <a:gd name="T42" fmla="*/ 231 w 244"/>
                    <a:gd name="T43" fmla="*/ 77 h 139"/>
                    <a:gd name="T44" fmla="*/ 242 w 244"/>
                    <a:gd name="T45" fmla="*/ 77 h 139"/>
                    <a:gd name="T46" fmla="*/ 239 w 244"/>
                    <a:gd name="T47" fmla="*/ 61 h 139"/>
                    <a:gd name="T48" fmla="*/ 244 w 244"/>
                    <a:gd name="T49" fmla="*/ 61 h 139"/>
                    <a:gd name="T50" fmla="*/ 239 w 244"/>
                    <a:gd name="T51" fmla="*/ 58 h 139"/>
                    <a:gd name="T52" fmla="*/ 244 w 244"/>
                    <a:gd name="T53" fmla="*/ 48 h 139"/>
                    <a:gd name="T54" fmla="*/ 214 w 244"/>
                    <a:gd name="T55" fmla="*/ 41 h 139"/>
                    <a:gd name="T56" fmla="*/ 204 w 244"/>
                    <a:gd name="T57" fmla="*/ 32 h 139"/>
                    <a:gd name="T58" fmla="*/ 179 w 244"/>
                    <a:gd name="T59" fmla="*/ 32 h 139"/>
                    <a:gd name="T60" fmla="*/ 171 w 244"/>
                    <a:gd name="T61" fmla="*/ 19 h 139"/>
                    <a:gd name="T62" fmla="*/ 159 w 244"/>
                    <a:gd name="T63" fmla="*/ 18 h 139"/>
                    <a:gd name="T64" fmla="*/ 160 w 244"/>
                    <a:gd name="T65" fmla="*/ 10 h 139"/>
                    <a:gd name="T66" fmla="*/ 150 w 244"/>
                    <a:gd name="T67" fmla="*/ 0 h 139"/>
                    <a:gd name="T68" fmla="*/ 125 w 244"/>
                    <a:gd name="T69" fmla="*/ 4 h 139"/>
                    <a:gd name="T70" fmla="*/ 115 w 244"/>
                    <a:gd name="T71" fmla="*/ 6 h 139"/>
                    <a:gd name="T72" fmla="*/ 108 w 244"/>
                    <a:gd name="T73" fmla="*/ 18 h 139"/>
                    <a:gd name="T74" fmla="*/ 89 w 244"/>
                    <a:gd name="T75" fmla="*/ 13 h 139"/>
                    <a:gd name="T76" fmla="*/ 71 w 244"/>
                    <a:gd name="T77" fmla="*/ 16 h 139"/>
                    <a:gd name="T78" fmla="*/ 47 w 244"/>
                    <a:gd name="T79" fmla="*/ 7 h 139"/>
                    <a:gd name="T80" fmla="*/ 16 w 244"/>
                    <a:gd name="T81" fmla="*/ 13 h 139"/>
                    <a:gd name="T82" fmla="*/ 23 w 244"/>
                    <a:gd name="T83" fmla="*/ 34 h 139"/>
                    <a:gd name="T84" fmla="*/ 4 w 244"/>
                    <a:gd name="T85" fmla="*/ 56 h 139"/>
                    <a:gd name="T86" fmla="*/ 0 w 244"/>
                    <a:gd name="T87" fmla="*/ 67 h 139"/>
                    <a:gd name="T88" fmla="*/ 1 w 244"/>
                    <a:gd name="T89" fmla="*/ 69 h 139"/>
                    <a:gd name="T90" fmla="*/ 12 w 244"/>
                    <a:gd name="T91" fmla="*/ 76 h 139"/>
                    <a:gd name="T92" fmla="*/ 41 w 244"/>
                    <a:gd name="T93" fmla="*/ 77 h 139"/>
                    <a:gd name="T94" fmla="*/ 61 w 244"/>
                    <a:gd name="T95" fmla="*/ 70 h 139"/>
                    <a:gd name="T96" fmla="*/ 73 w 244"/>
                    <a:gd name="T97" fmla="*/ 67 h 139"/>
                    <a:gd name="T98" fmla="*/ 96 w 244"/>
                    <a:gd name="T99" fmla="*/ 74 h 139"/>
                    <a:gd name="T100" fmla="*/ 98 w 244"/>
                    <a:gd name="T101" fmla="*/ 82 h 139"/>
                    <a:gd name="T102" fmla="*/ 111 w 244"/>
                    <a:gd name="T103" fmla="*/ 96 h 139"/>
                    <a:gd name="T104" fmla="*/ 111 w 244"/>
                    <a:gd name="T105" fmla="*/ 102 h 139"/>
                    <a:gd name="T106" fmla="*/ 99 w 244"/>
                    <a:gd name="T107" fmla="*/ 102 h 139"/>
                    <a:gd name="T108" fmla="*/ 90 w 244"/>
                    <a:gd name="T109" fmla="*/ 11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 h="139">
                      <a:moveTo>
                        <a:pt x="90" y="115"/>
                      </a:moveTo>
                      <a:lnTo>
                        <a:pt x="92" y="121"/>
                      </a:lnTo>
                      <a:lnTo>
                        <a:pt x="109" y="121"/>
                      </a:lnTo>
                      <a:lnTo>
                        <a:pt x="108" y="115"/>
                      </a:lnTo>
                      <a:lnTo>
                        <a:pt x="115" y="112"/>
                      </a:lnTo>
                      <a:lnTo>
                        <a:pt x="124" y="99"/>
                      </a:lnTo>
                      <a:lnTo>
                        <a:pt x="140" y="99"/>
                      </a:lnTo>
                      <a:lnTo>
                        <a:pt x="139" y="105"/>
                      </a:lnTo>
                      <a:lnTo>
                        <a:pt x="165" y="112"/>
                      </a:lnTo>
                      <a:lnTo>
                        <a:pt x="150" y="121"/>
                      </a:lnTo>
                      <a:lnTo>
                        <a:pt x="163" y="129"/>
                      </a:lnTo>
                      <a:lnTo>
                        <a:pt x="163" y="134"/>
                      </a:lnTo>
                      <a:lnTo>
                        <a:pt x="168" y="139"/>
                      </a:lnTo>
                      <a:lnTo>
                        <a:pt x="193" y="126"/>
                      </a:lnTo>
                      <a:lnTo>
                        <a:pt x="204" y="126"/>
                      </a:lnTo>
                      <a:lnTo>
                        <a:pt x="204" y="123"/>
                      </a:lnTo>
                      <a:lnTo>
                        <a:pt x="191" y="123"/>
                      </a:lnTo>
                      <a:lnTo>
                        <a:pt x="175" y="112"/>
                      </a:lnTo>
                      <a:lnTo>
                        <a:pt x="214" y="92"/>
                      </a:lnTo>
                      <a:lnTo>
                        <a:pt x="223" y="92"/>
                      </a:lnTo>
                      <a:lnTo>
                        <a:pt x="223" y="82"/>
                      </a:lnTo>
                      <a:lnTo>
                        <a:pt x="231" y="77"/>
                      </a:lnTo>
                      <a:lnTo>
                        <a:pt x="242" y="77"/>
                      </a:lnTo>
                      <a:lnTo>
                        <a:pt x="239" y="61"/>
                      </a:lnTo>
                      <a:lnTo>
                        <a:pt x="244" y="61"/>
                      </a:lnTo>
                      <a:lnTo>
                        <a:pt x="239" y="58"/>
                      </a:lnTo>
                      <a:lnTo>
                        <a:pt x="244" y="48"/>
                      </a:lnTo>
                      <a:lnTo>
                        <a:pt x="214" y="41"/>
                      </a:lnTo>
                      <a:lnTo>
                        <a:pt x="204" y="32"/>
                      </a:lnTo>
                      <a:lnTo>
                        <a:pt x="179" y="32"/>
                      </a:lnTo>
                      <a:lnTo>
                        <a:pt x="171" y="19"/>
                      </a:lnTo>
                      <a:lnTo>
                        <a:pt x="159" y="18"/>
                      </a:lnTo>
                      <a:lnTo>
                        <a:pt x="160" y="10"/>
                      </a:lnTo>
                      <a:lnTo>
                        <a:pt x="150" y="0"/>
                      </a:lnTo>
                      <a:lnTo>
                        <a:pt x="125" y="4"/>
                      </a:lnTo>
                      <a:lnTo>
                        <a:pt x="115" y="6"/>
                      </a:lnTo>
                      <a:lnTo>
                        <a:pt x="108" y="18"/>
                      </a:lnTo>
                      <a:lnTo>
                        <a:pt x="89" y="13"/>
                      </a:lnTo>
                      <a:lnTo>
                        <a:pt x="71" y="16"/>
                      </a:lnTo>
                      <a:lnTo>
                        <a:pt x="47" y="7"/>
                      </a:lnTo>
                      <a:lnTo>
                        <a:pt x="16" y="13"/>
                      </a:lnTo>
                      <a:lnTo>
                        <a:pt x="23" y="34"/>
                      </a:lnTo>
                      <a:lnTo>
                        <a:pt x="4" y="56"/>
                      </a:lnTo>
                      <a:lnTo>
                        <a:pt x="0" y="67"/>
                      </a:lnTo>
                      <a:lnTo>
                        <a:pt x="1" y="69"/>
                      </a:lnTo>
                      <a:lnTo>
                        <a:pt x="12" y="76"/>
                      </a:lnTo>
                      <a:lnTo>
                        <a:pt x="41" y="77"/>
                      </a:lnTo>
                      <a:lnTo>
                        <a:pt x="61" y="70"/>
                      </a:lnTo>
                      <a:lnTo>
                        <a:pt x="73" y="67"/>
                      </a:lnTo>
                      <a:lnTo>
                        <a:pt x="96" y="74"/>
                      </a:lnTo>
                      <a:lnTo>
                        <a:pt x="98" y="82"/>
                      </a:lnTo>
                      <a:lnTo>
                        <a:pt x="111" y="96"/>
                      </a:lnTo>
                      <a:lnTo>
                        <a:pt x="111" y="102"/>
                      </a:lnTo>
                      <a:lnTo>
                        <a:pt x="99" y="102"/>
                      </a:lnTo>
                      <a:lnTo>
                        <a:pt x="90" y="115"/>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94" name="Freeform 7376"/>
                <p:cNvSpPr>
                  <a:spLocks/>
                </p:cNvSpPr>
                <p:nvPr/>
              </p:nvSpPr>
              <p:spPr bwMode="gray">
                <a:xfrm>
                  <a:off x="6766885" y="2200830"/>
                  <a:ext cx="2814648" cy="883378"/>
                </a:xfrm>
                <a:custGeom>
                  <a:avLst/>
                  <a:gdLst>
                    <a:gd name="T0" fmla="*/ 524 w 1900"/>
                    <a:gd name="T1" fmla="*/ 125 h 581"/>
                    <a:gd name="T2" fmla="*/ 512 w 1900"/>
                    <a:gd name="T3" fmla="*/ 128 h 581"/>
                    <a:gd name="T4" fmla="*/ 445 w 1900"/>
                    <a:gd name="T5" fmla="*/ 57 h 581"/>
                    <a:gd name="T6" fmla="*/ 460 w 1900"/>
                    <a:gd name="T7" fmla="*/ 133 h 581"/>
                    <a:gd name="T8" fmla="*/ 349 w 1900"/>
                    <a:gd name="T9" fmla="*/ 131 h 581"/>
                    <a:gd name="T10" fmla="*/ 231 w 1900"/>
                    <a:gd name="T11" fmla="*/ 152 h 581"/>
                    <a:gd name="T12" fmla="*/ 180 w 1900"/>
                    <a:gd name="T13" fmla="*/ 133 h 581"/>
                    <a:gd name="T14" fmla="*/ 139 w 1900"/>
                    <a:gd name="T15" fmla="*/ 175 h 581"/>
                    <a:gd name="T16" fmla="*/ 110 w 1900"/>
                    <a:gd name="T17" fmla="*/ 200 h 581"/>
                    <a:gd name="T18" fmla="*/ 146 w 1900"/>
                    <a:gd name="T19" fmla="*/ 143 h 581"/>
                    <a:gd name="T20" fmla="*/ 3 w 1900"/>
                    <a:gd name="T21" fmla="*/ 133 h 581"/>
                    <a:gd name="T22" fmla="*/ 32 w 1900"/>
                    <a:gd name="T23" fmla="*/ 203 h 581"/>
                    <a:gd name="T24" fmla="*/ 12 w 1900"/>
                    <a:gd name="T25" fmla="*/ 279 h 581"/>
                    <a:gd name="T26" fmla="*/ 60 w 1900"/>
                    <a:gd name="T27" fmla="*/ 349 h 581"/>
                    <a:gd name="T28" fmla="*/ 102 w 1900"/>
                    <a:gd name="T29" fmla="*/ 388 h 581"/>
                    <a:gd name="T30" fmla="*/ 166 w 1900"/>
                    <a:gd name="T31" fmla="*/ 429 h 581"/>
                    <a:gd name="T32" fmla="*/ 183 w 1900"/>
                    <a:gd name="T33" fmla="*/ 465 h 581"/>
                    <a:gd name="T34" fmla="*/ 168 w 1900"/>
                    <a:gd name="T35" fmla="*/ 509 h 581"/>
                    <a:gd name="T36" fmla="*/ 266 w 1900"/>
                    <a:gd name="T37" fmla="*/ 556 h 581"/>
                    <a:gd name="T38" fmla="*/ 315 w 1900"/>
                    <a:gd name="T39" fmla="*/ 549 h 581"/>
                    <a:gd name="T40" fmla="*/ 317 w 1900"/>
                    <a:gd name="T41" fmla="*/ 487 h 581"/>
                    <a:gd name="T42" fmla="*/ 292 w 1900"/>
                    <a:gd name="T43" fmla="*/ 420 h 581"/>
                    <a:gd name="T44" fmla="*/ 345 w 1900"/>
                    <a:gd name="T45" fmla="*/ 403 h 581"/>
                    <a:gd name="T46" fmla="*/ 413 w 1900"/>
                    <a:gd name="T47" fmla="*/ 411 h 581"/>
                    <a:gd name="T48" fmla="*/ 464 w 1900"/>
                    <a:gd name="T49" fmla="*/ 391 h 581"/>
                    <a:gd name="T50" fmla="*/ 476 w 1900"/>
                    <a:gd name="T51" fmla="*/ 363 h 581"/>
                    <a:gd name="T52" fmla="*/ 588 w 1900"/>
                    <a:gd name="T53" fmla="*/ 359 h 581"/>
                    <a:gd name="T54" fmla="*/ 647 w 1900"/>
                    <a:gd name="T55" fmla="*/ 359 h 581"/>
                    <a:gd name="T56" fmla="*/ 747 w 1900"/>
                    <a:gd name="T57" fmla="*/ 417 h 581"/>
                    <a:gd name="T58" fmla="*/ 835 w 1900"/>
                    <a:gd name="T59" fmla="*/ 452 h 581"/>
                    <a:gd name="T60" fmla="*/ 974 w 1900"/>
                    <a:gd name="T61" fmla="*/ 429 h 581"/>
                    <a:gd name="T62" fmla="*/ 1076 w 1900"/>
                    <a:gd name="T63" fmla="*/ 420 h 581"/>
                    <a:gd name="T64" fmla="*/ 1262 w 1900"/>
                    <a:gd name="T65" fmla="*/ 427 h 581"/>
                    <a:gd name="T66" fmla="*/ 1321 w 1900"/>
                    <a:gd name="T67" fmla="*/ 382 h 581"/>
                    <a:gd name="T68" fmla="*/ 1464 w 1900"/>
                    <a:gd name="T69" fmla="*/ 468 h 581"/>
                    <a:gd name="T70" fmla="*/ 1480 w 1900"/>
                    <a:gd name="T71" fmla="*/ 521 h 581"/>
                    <a:gd name="T72" fmla="*/ 1549 w 1900"/>
                    <a:gd name="T73" fmla="*/ 543 h 581"/>
                    <a:gd name="T74" fmla="*/ 1484 w 1900"/>
                    <a:gd name="T75" fmla="*/ 359 h 581"/>
                    <a:gd name="T76" fmla="*/ 1454 w 1900"/>
                    <a:gd name="T77" fmla="*/ 366 h 581"/>
                    <a:gd name="T78" fmla="*/ 1528 w 1900"/>
                    <a:gd name="T79" fmla="*/ 276 h 581"/>
                    <a:gd name="T80" fmla="*/ 1591 w 1900"/>
                    <a:gd name="T81" fmla="*/ 270 h 581"/>
                    <a:gd name="T82" fmla="*/ 1655 w 1900"/>
                    <a:gd name="T83" fmla="*/ 238 h 581"/>
                    <a:gd name="T84" fmla="*/ 1671 w 1900"/>
                    <a:gd name="T85" fmla="*/ 257 h 581"/>
                    <a:gd name="T86" fmla="*/ 1757 w 1900"/>
                    <a:gd name="T87" fmla="*/ 413 h 581"/>
                    <a:gd name="T88" fmla="*/ 1754 w 1900"/>
                    <a:gd name="T89" fmla="*/ 354 h 581"/>
                    <a:gd name="T90" fmla="*/ 1735 w 1900"/>
                    <a:gd name="T91" fmla="*/ 300 h 581"/>
                    <a:gd name="T92" fmla="*/ 1725 w 1900"/>
                    <a:gd name="T93" fmla="*/ 257 h 581"/>
                    <a:gd name="T94" fmla="*/ 1804 w 1900"/>
                    <a:gd name="T95" fmla="*/ 230 h 581"/>
                    <a:gd name="T96" fmla="*/ 1800 w 1900"/>
                    <a:gd name="T97" fmla="*/ 182 h 581"/>
                    <a:gd name="T98" fmla="*/ 1900 w 1900"/>
                    <a:gd name="T99" fmla="*/ 195 h 581"/>
                    <a:gd name="T100" fmla="*/ 1713 w 1900"/>
                    <a:gd name="T101" fmla="*/ 121 h 581"/>
                    <a:gd name="T102" fmla="*/ 1581 w 1900"/>
                    <a:gd name="T103" fmla="*/ 114 h 581"/>
                    <a:gd name="T104" fmla="*/ 1438 w 1900"/>
                    <a:gd name="T105" fmla="*/ 95 h 581"/>
                    <a:gd name="T106" fmla="*/ 1220 w 1900"/>
                    <a:gd name="T107" fmla="*/ 86 h 581"/>
                    <a:gd name="T108" fmla="*/ 1089 w 1900"/>
                    <a:gd name="T109" fmla="*/ 82 h 581"/>
                    <a:gd name="T110" fmla="*/ 957 w 1900"/>
                    <a:gd name="T111" fmla="*/ 63 h 581"/>
                    <a:gd name="T112" fmla="*/ 890 w 1900"/>
                    <a:gd name="T113" fmla="*/ 55 h 581"/>
                    <a:gd name="T114" fmla="*/ 874 w 1900"/>
                    <a:gd name="T115" fmla="*/ 33 h 581"/>
                    <a:gd name="T116" fmla="*/ 737 w 1900"/>
                    <a:gd name="T117" fmla="*/ 0 h 581"/>
                    <a:gd name="T118" fmla="*/ 609 w 1900"/>
                    <a:gd name="T119" fmla="*/ 51 h 581"/>
                    <a:gd name="T120" fmla="*/ 512 w 1900"/>
                    <a:gd name="T121" fmla="*/ 8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0" h="581">
                      <a:moveTo>
                        <a:pt x="499" y="74"/>
                      </a:moveTo>
                      <a:lnTo>
                        <a:pt x="486" y="89"/>
                      </a:lnTo>
                      <a:lnTo>
                        <a:pt x="505" y="99"/>
                      </a:lnTo>
                      <a:lnTo>
                        <a:pt x="505" y="112"/>
                      </a:lnTo>
                      <a:lnTo>
                        <a:pt x="512" y="121"/>
                      </a:lnTo>
                      <a:lnTo>
                        <a:pt x="524" y="125"/>
                      </a:lnTo>
                      <a:lnTo>
                        <a:pt x="536" y="143"/>
                      </a:lnTo>
                      <a:lnTo>
                        <a:pt x="525" y="155"/>
                      </a:lnTo>
                      <a:lnTo>
                        <a:pt x="508" y="163"/>
                      </a:lnTo>
                      <a:lnTo>
                        <a:pt x="492" y="157"/>
                      </a:lnTo>
                      <a:lnTo>
                        <a:pt x="511" y="147"/>
                      </a:lnTo>
                      <a:lnTo>
                        <a:pt x="512" y="128"/>
                      </a:lnTo>
                      <a:lnTo>
                        <a:pt x="498" y="122"/>
                      </a:lnTo>
                      <a:lnTo>
                        <a:pt x="482" y="92"/>
                      </a:lnTo>
                      <a:lnTo>
                        <a:pt x="470" y="86"/>
                      </a:lnTo>
                      <a:lnTo>
                        <a:pt x="470" y="68"/>
                      </a:lnTo>
                      <a:lnTo>
                        <a:pt x="454" y="63"/>
                      </a:lnTo>
                      <a:lnTo>
                        <a:pt x="445" y="57"/>
                      </a:lnTo>
                      <a:lnTo>
                        <a:pt x="435" y="60"/>
                      </a:lnTo>
                      <a:lnTo>
                        <a:pt x="419" y="89"/>
                      </a:lnTo>
                      <a:lnTo>
                        <a:pt x="428" y="100"/>
                      </a:lnTo>
                      <a:lnTo>
                        <a:pt x="429" y="112"/>
                      </a:lnTo>
                      <a:lnTo>
                        <a:pt x="461" y="125"/>
                      </a:lnTo>
                      <a:lnTo>
                        <a:pt x="460" y="133"/>
                      </a:lnTo>
                      <a:lnTo>
                        <a:pt x="336" y="100"/>
                      </a:lnTo>
                      <a:lnTo>
                        <a:pt x="333" y="105"/>
                      </a:lnTo>
                      <a:lnTo>
                        <a:pt x="368" y="122"/>
                      </a:lnTo>
                      <a:lnTo>
                        <a:pt x="356" y="128"/>
                      </a:lnTo>
                      <a:lnTo>
                        <a:pt x="358" y="133"/>
                      </a:lnTo>
                      <a:lnTo>
                        <a:pt x="349" y="131"/>
                      </a:lnTo>
                      <a:lnTo>
                        <a:pt x="346" y="122"/>
                      </a:lnTo>
                      <a:lnTo>
                        <a:pt x="305" y="130"/>
                      </a:lnTo>
                      <a:lnTo>
                        <a:pt x="302" y="136"/>
                      </a:lnTo>
                      <a:lnTo>
                        <a:pt x="288" y="122"/>
                      </a:lnTo>
                      <a:lnTo>
                        <a:pt x="229" y="143"/>
                      </a:lnTo>
                      <a:lnTo>
                        <a:pt x="231" y="152"/>
                      </a:lnTo>
                      <a:lnTo>
                        <a:pt x="222" y="155"/>
                      </a:lnTo>
                      <a:lnTo>
                        <a:pt x="193" y="147"/>
                      </a:lnTo>
                      <a:lnTo>
                        <a:pt x="210" y="140"/>
                      </a:lnTo>
                      <a:lnTo>
                        <a:pt x="204" y="133"/>
                      </a:lnTo>
                      <a:lnTo>
                        <a:pt x="168" y="128"/>
                      </a:lnTo>
                      <a:lnTo>
                        <a:pt x="180" y="133"/>
                      </a:lnTo>
                      <a:lnTo>
                        <a:pt x="180" y="150"/>
                      </a:lnTo>
                      <a:lnTo>
                        <a:pt x="188" y="153"/>
                      </a:lnTo>
                      <a:lnTo>
                        <a:pt x="191" y="160"/>
                      </a:lnTo>
                      <a:lnTo>
                        <a:pt x="185" y="166"/>
                      </a:lnTo>
                      <a:lnTo>
                        <a:pt x="164" y="160"/>
                      </a:lnTo>
                      <a:lnTo>
                        <a:pt x="139" y="175"/>
                      </a:lnTo>
                      <a:lnTo>
                        <a:pt x="153" y="190"/>
                      </a:lnTo>
                      <a:lnTo>
                        <a:pt x="108" y="181"/>
                      </a:lnTo>
                      <a:lnTo>
                        <a:pt x="102" y="185"/>
                      </a:lnTo>
                      <a:lnTo>
                        <a:pt x="123" y="192"/>
                      </a:lnTo>
                      <a:lnTo>
                        <a:pt x="124" y="200"/>
                      </a:lnTo>
                      <a:lnTo>
                        <a:pt x="110" y="200"/>
                      </a:lnTo>
                      <a:lnTo>
                        <a:pt x="83" y="190"/>
                      </a:lnTo>
                      <a:lnTo>
                        <a:pt x="79" y="168"/>
                      </a:lnTo>
                      <a:lnTo>
                        <a:pt x="47" y="150"/>
                      </a:lnTo>
                      <a:lnTo>
                        <a:pt x="121" y="166"/>
                      </a:lnTo>
                      <a:lnTo>
                        <a:pt x="152" y="156"/>
                      </a:lnTo>
                      <a:lnTo>
                        <a:pt x="146" y="143"/>
                      </a:lnTo>
                      <a:lnTo>
                        <a:pt x="95" y="124"/>
                      </a:lnTo>
                      <a:lnTo>
                        <a:pt x="48" y="111"/>
                      </a:lnTo>
                      <a:lnTo>
                        <a:pt x="25" y="112"/>
                      </a:lnTo>
                      <a:lnTo>
                        <a:pt x="6" y="122"/>
                      </a:lnTo>
                      <a:lnTo>
                        <a:pt x="2" y="124"/>
                      </a:lnTo>
                      <a:lnTo>
                        <a:pt x="3" y="133"/>
                      </a:lnTo>
                      <a:lnTo>
                        <a:pt x="19" y="141"/>
                      </a:lnTo>
                      <a:lnTo>
                        <a:pt x="13" y="152"/>
                      </a:lnTo>
                      <a:lnTo>
                        <a:pt x="25" y="168"/>
                      </a:lnTo>
                      <a:lnTo>
                        <a:pt x="23" y="184"/>
                      </a:lnTo>
                      <a:lnTo>
                        <a:pt x="35" y="195"/>
                      </a:lnTo>
                      <a:lnTo>
                        <a:pt x="32" y="203"/>
                      </a:lnTo>
                      <a:lnTo>
                        <a:pt x="48" y="219"/>
                      </a:lnTo>
                      <a:lnTo>
                        <a:pt x="7" y="254"/>
                      </a:lnTo>
                      <a:lnTo>
                        <a:pt x="16" y="254"/>
                      </a:lnTo>
                      <a:lnTo>
                        <a:pt x="28" y="263"/>
                      </a:lnTo>
                      <a:lnTo>
                        <a:pt x="13" y="271"/>
                      </a:lnTo>
                      <a:lnTo>
                        <a:pt x="12" y="279"/>
                      </a:lnTo>
                      <a:lnTo>
                        <a:pt x="0" y="281"/>
                      </a:lnTo>
                      <a:lnTo>
                        <a:pt x="12" y="295"/>
                      </a:lnTo>
                      <a:lnTo>
                        <a:pt x="9" y="300"/>
                      </a:lnTo>
                      <a:lnTo>
                        <a:pt x="22" y="324"/>
                      </a:lnTo>
                      <a:lnTo>
                        <a:pt x="58" y="334"/>
                      </a:lnTo>
                      <a:lnTo>
                        <a:pt x="60" y="349"/>
                      </a:lnTo>
                      <a:lnTo>
                        <a:pt x="75" y="365"/>
                      </a:lnTo>
                      <a:lnTo>
                        <a:pt x="86" y="369"/>
                      </a:lnTo>
                      <a:lnTo>
                        <a:pt x="80" y="376"/>
                      </a:lnTo>
                      <a:lnTo>
                        <a:pt x="67" y="376"/>
                      </a:lnTo>
                      <a:lnTo>
                        <a:pt x="77" y="392"/>
                      </a:lnTo>
                      <a:lnTo>
                        <a:pt x="102" y="388"/>
                      </a:lnTo>
                      <a:lnTo>
                        <a:pt x="112" y="398"/>
                      </a:lnTo>
                      <a:lnTo>
                        <a:pt x="111" y="406"/>
                      </a:lnTo>
                      <a:lnTo>
                        <a:pt x="123" y="407"/>
                      </a:lnTo>
                      <a:lnTo>
                        <a:pt x="131" y="420"/>
                      </a:lnTo>
                      <a:lnTo>
                        <a:pt x="156" y="420"/>
                      </a:lnTo>
                      <a:lnTo>
                        <a:pt x="166" y="429"/>
                      </a:lnTo>
                      <a:lnTo>
                        <a:pt x="196" y="436"/>
                      </a:lnTo>
                      <a:lnTo>
                        <a:pt x="191" y="446"/>
                      </a:lnTo>
                      <a:lnTo>
                        <a:pt x="196" y="449"/>
                      </a:lnTo>
                      <a:lnTo>
                        <a:pt x="191" y="449"/>
                      </a:lnTo>
                      <a:lnTo>
                        <a:pt x="194" y="465"/>
                      </a:lnTo>
                      <a:lnTo>
                        <a:pt x="183" y="465"/>
                      </a:lnTo>
                      <a:lnTo>
                        <a:pt x="175" y="470"/>
                      </a:lnTo>
                      <a:lnTo>
                        <a:pt x="175" y="480"/>
                      </a:lnTo>
                      <a:lnTo>
                        <a:pt x="191" y="480"/>
                      </a:lnTo>
                      <a:lnTo>
                        <a:pt x="171" y="486"/>
                      </a:lnTo>
                      <a:lnTo>
                        <a:pt x="178" y="493"/>
                      </a:lnTo>
                      <a:lnTo>
                        <a:pt x="168" y="509"/>
                      </a:lnTo>
                      <a:lnTo>
                        <a:pt x="162" y="511"/>
                      </a:lnTo>
                      <a:lnTo>
                        <a:pt x="162" y="514"/>
                      </a:lnTo>
                      <a:lnTo>
                        <a:pt x="164" y="514"/>
                      </a:lnTo>
                      <a:lnTo>
                        <a:pt x="210" y="541"/>
                      </a:lnTo>
                      <a:lnTo>
                        <a:pt x="250" y="547"/>
                      </a:lnTo>
                      <a:lnTo>
                        <a:pt x="266" y="556"/>
                      </a:lnTo>
                      <a:lnTo>
                        <a:pt x="283" y="554"/>
                      </a:lnTo>
                      <a:lnTo>
                        <a:pt x="302" y="568"/>
                      </a:lnTo>
                      <a:lnTo>
                        <a:pt x="317" y="581"/>
                      </a:lnTo>
                      <a:lnTo>
                        <a:pt x="326" y="581"/>
                      </a:lnTo>
                      <a:lnTo>
                        <a:pt x="333" y="569"/>
                      </a:lnTo>
                      <a:lnTo>
                        <a:pt x="315" y="549"/>
                      </a:lnTo>
                      <a:lnTo>
                        <a:pt x="314" y="537"/>
                      </a:lnTo>
                      <a:lnTo>
                        <a:pt x="301" y="519"/>
                      </a:lnTo>
                      <a:lnTo>
                        <a:pt x="309" y="498"/>
                      </a:lnTo>
                      <a:lnTo>
                        <a:pt x="318" y="500"/>
                      </a:lnTo>
                      <a:lnTo>
                        <a:pt x="327" y="492"/>
                      </a:lnTo>
                      <a:lnTo>
                        <a:pt x="317" y="487"/>
                      </a:lnTo>
                      <a:lnTo>
                        <a:pt x="324" y="484"/>
                      </a:lnTo>
                      <a:lnTo>
                        <a:pt x="311" y="468"/>
                      </a:lnTo>
                      <a:lnTo>
                        <a:pt x="301" y="468"/>
                      </a:lnTo>
                      <a:lnTo>
                        <a:pt x="293" y="458"/>
                      </a:lnTo>
                      <a:lnTo>
                        <a:pt x="286" y="455"/>
                      </a:lnTo>
                      <a:lnTo>
                        <a:pt x="292" y="420"/>
                      </a:lnTo>
                      <a:lnTo>
                        <a:pt x="307" y="433"/>
                      </a:lnTo>
                      <a:lnTo>
                        <a:pt x="311" y="429"/>
                      </a:lnTo>
                      <a:lnTo>
                        <a:pt x="305" y="420"/>
                      </a:lnTo>
                      <a:lnTo>
                        <a:pt x="315" y="410"/>
                      </a:lnTo>
                      <a:lnTo>
                        <a:pt x="330" y="401"/>
                      </a:lnTo>
                      <a:lnTo>
                        <a:pt x="345" y="403"/>
                      </a:lnTo>
                      <a:lnTo>
                        <a:pt x="350" y="398"/>
                      </a:lnTo>
                      <a:lnTo>
                        <a:pt x="368" y="403"/>
                      </a:lnTo>
                      <a:lnTo>
                        <a:pt x="387" y="420"/>
                      </a:lnTo>
                      <a:lnTo>
                        <a:pt x="387" y="411"/>
                      </a:lnTo>
                      <a:lnTo>
                        <a:pt x="401" y="420"/>
                      </a:lnTo>
                      <a:lnTo>
                        <a:pt x="413" y="411"/>
                      </a:lnTo>
                      <a:lnTo>
                        <a:pt x="434" y="410"/>
                      </a:lnTo>
                      <a:lnTo>
                        <a:pt x="451" y="417"/>
                      </a:lnTo>
                      <a:lnTo>
                        <a:pt x="473" y="417"/>
                      </a:lnTo>
                      <a:lnTo>
                        <a:pt x="477" y="406"/>
                      </a:lnTo>
                      <a:lnTo>
                        <a:pt x="454" y="398"/>
                      </a:lnTo>
                      <a:lnTo>
                        <a:pt x="464" y="391"/>
                      </a:lnTo>
                      <a:lnTo>
                        <a:pt x="460" y="382"/>
                      </a:lnTo>
                      <a:lnTo>
                        <a:pt x="463" y="379"/>
                      </a:lnTo>
                      <a:lnTo>
                        <a:pt x="466" y="369"/>
                      </a:lnTo>
                      <a:lnTo>
                        <a:pt x="460" y="369"/>
                      </a:lnTo>
                      <a:lnTo>
                        <a:pt x="457" y="362"/>
                      </a:lnTo>
                      <a:lnTo>
                        <a:pt x="476" y="363"/>
                      </a:lnTo>
                      <a:lnTo>
                        <a:pt x="518" y="350"/>
                      </a:lnTo>
                      <a:lnTo>
                        <a:pt x="544" y="346"/>
                      </a:lnTo>
                      <a:lnTo>
                        <a:pt x="552" y="337"/>
                      </a:lnTo>
                      <a:lnTo>
                        <a:pt x="577" y="340"/>
                      </a:lnTo>
                      <a:lnTo>
                        <a:pt x="587" y="350"/>
                      </a:lnTo>
                      <a:lnTo>
                        <a:pt x="588" y="359"/>
                      </a:lnTo>
                      <a:lnTo>
                        <a:pt x="600" y="354"/>
                      </a:lnTo>
                      <a:lnTo>
                        <a:pt x="606" y="362"/>
                      </a:lnTo>
                      <a:lnTo>
                        <a:pt x="622" y="360"/>
                      </a:lnTo>
                      <a:lnTo>
                        <a:pt x="623" y="369"/>
                      </a:lnTo>
                      <a:lnTo>
                        <a:pt x="636" y="369"/>
                      </a:lnTo>
                      <a:lnTo>
                        <a:pt x="647" y="359"/>
                      </a:lnTo>
                      <a:lnTo>
                        <a:pt x="660" y="354"/>
                      </a:lnTo>
                      <a:lnTo>
                        <a:pt x="660" y="362"/>
                      </a:lnTo>
                      <a:lnTo>
                        <a:pt x="683" y="373"/>
                      </a:lnTo>
                      <a:lnTo>
                        <a:pt x="730" y="414"/>
                      </a:lnTo>
                      <a:lnTo>
                        <a:pt x="734" y="407"/>
                      </a:lnTo>
                      <a:lnTo>
                        <a:pt x="747" y="417"/>
                      </a:lnTo>
                      <a:lnTo>
                        <a:pt x="774" y="413"/>
                      </a:lnTo>
                      <a:lnTo>
                        <a:pt x="807" y="436"/>
                      </a:lnTo>
                      <a:lnTo>
                        <a:pt x="822" y="438"/>
                      </a:lnTo>
                      <a:lnTo>
                        <a:pt x="826" y="433"/>
                      </a:lnTo>
                      <a:lnTo>
                        <a:pt x="836" y="444"/>
                      </a:lnTo>
                      <a:lnTo>
                        <a:pt x="835" y="452"/>
                      </a:lnTo>
                      <a:lnTo>
                        <a:pt x="847" y="446"/>
                      </a:lnTo>
                      <a:lnTo>
                        <a:pt x="849" y="438"/>
                      </a:lnTo>
                      <a:lnTo>
                        <a:pt x="890" y="420"/>
                      </a:lnTo>
                      <a:lnTo>
                        <a:pt x="922" y="422"/>
                      </a:lnTo>
                      <a:lnTo>
                        <a:pt x="940" y="430"/>
                      </a:lnTo>
                      <a:lnTo>
                        <a:pt x="974" y="429"/>
                      </a:lnTo>
                      <a:lnTo>
                        <a:pt x="974" y="417"/>
                      </a:lnTo>
                      <a:lnTo>
                        <a:pt x="965" y="404"/>
                      </a:lnTo>
                      <a:lnTo>
                        <a:pt x="976" y="392"/>
                      </a:lnTo>
                      <a:lnTo>
                        <a:pt x="1017" y="403"/>
                      </a:lnTo>
                      <a:lnTo>
                        <a:pt x="1041" y="422"/>
                      </a:lnTo>
                      <a:lnTo>
                        <a:pt x="1076" y="420"/>
                      </a:lnTo>
                      <a:lnTo>
                        <a:pt x="1147" y="442"/>
                      </a:lnTo>
                      <a:lnTo>
                        <a:pt x="1184" y="436"/>
                      </a:lnTo>
                      <a:lnTo>
                        <a:pt x="1201" y="425"/>
                      </a:lnTo>
                      <a:lnTo>
                        <a:pt x="1227" y="430"/>
                      </a:lnTo>
                      <a:lnTo>
                        <a:pt x="1249" y="436"/>
                      </a:lnTo>
                      <a:lnTo>
                        <a:pt x="1262" y="427"/>
                      </a:lnTo>
                      <a:lnTo>
                        <a:pt x="1258" y="403"/>
                      </a:lnTo>
                      <a:lnTo>
                        <a:pt x="1262" y="398"/>
                      </a:lnTo>
                      <a:lnTo>
                        <a:pt x="1248" y="382"/>
                      </a:lnTo>
                      <a:lnTo>
                        <a:pt x="1252" y="376"/>
                      </a:lnTo>
                      <a:lnTo>
                        <a:pt x="1281" y="371"/>
                      </a:lnTo>
                      <a:lnTo>
                        <a:pt x="1321" y="382"/>
                      </a:lnTo>
                      <a:lnTo>
                        <a:pt x="1362" y="414"/>
                      </a:lnTo>
                      <a:lnTo>
                        <a:pt x="1381" y="436"/>
                      </a:lnTo>
                      <a:lnTo>
                        <a:pt x="1405" y="438"/>
                      </a:lnTo>
                      <a:lnTo>
                        <a:pt x="1432" y="449"/>
                      </a:lnTo>
                      <a:lnTo>
                        <a:pt x="1451" y="468"/>
                      </a:lnTo>
                      <a:lnTo>
                        <a:pt x="1464" y="468"/>
                      </a:lnTo>
                      <a:lnTo>
                        <a:pt x="1493" y="455"/>
                      </a:lnTo>
                      <a:lnTo>
                        <a:pt x="1502" y="470"/>
                      </a:lnTo>
                      <a:lnTo>
                        <a:pt x="1497" y="476"/>
                      </a:lnTo>
                      <a:lnTo>
                        <a:pt x="1503" y="514"/>
                      </a:lnTo>
                      <a:lnTo>
                        <a:pt x="1487" y="512"/>
                      </a:lnTo>
                      <a:lnTo>
                        <a:pt x="1480" y="521"/>
                      </a:lnTo>
                      <a:lnTo>
                        <a:pt x="1496" y="544"/>
                      </a:lnTo>
                      <a:lnTo>
                        <a:pt x="1497" y="557"/>
                      </a:lnTo>
                      <a:lnTo>
                        <a:pt x="1502" y="557"/>
                      </a:lnTo>
                      <a:lnTo>
                        <a:pt x="1505" y="546"/>
                      </a:lnTo>
                      <a:lnTo>
                        <a:pt x="1530" y="556"/>
                      </a:lnTo>
                      <a:lnTo>
                        <a:pt x="1549" y="543"/>
                      </a:lnTo>
                      <a:lnTo>
                        <a:pt x="1549" y="527"/>
                      </a:lnTo>
                      <a:lnTo>
                        <a:pt x="1560" y="503"/>
                      </a:lnTo>
                      <a:lnTo>
                        <a:pt x="1565" y="455"/>
                      </a:lnTo>
                      <a:lnTo>
                        <a:pt x="1538" y="413"/>
                      </a:lnTo>
                      <a:lnTo>
                        <a:pt x="1521" y="373"/>
                      </a:lnTo>
                      <a:lnTo>
                        <a:pt x="1484" y="359"/>
                      </a:lnTo>
                      <a:lnTo>
                        <a:pt x="1474" y="359"/>
                      </a:lnTo>
                      <a:lnTo>
                        <a:pt x="1474" y="366"/>
                      </a:lnTo>
                      <a:lnTo>
                        <a:pt x="1465" y="369"/>
                      </a:lnTo>
                      <a:lnTo>
                        <a:pt x="1458" y="357"/>
                      </a:lnTo>
                      <a:lnTo>
                        <a:pt x="1452" y="359"/>
                      </a:lnTo>
                      <a:lnTo>
                        <a:pt x="1454" y="366"/>
                      </a:lnTo>
                      <a:lnTo>
                        <a:pt x="1441" y="350"/>
                      </a:lnTo>
                      <a:lnTo>
                        <a:pt x="1417" y="346"/>
                      </a:lnTo>
                      <a:lnTo>
                        <a:pt x="1430" y="330"/>
                      </a:lnTo>
                      <a:lnTo>
                        <a:pt x="1446" y="279"/>
                      </a:lnTo>
                      <a:lnTo>
                        <a:pt x="1462" y="273"/>
                      </a:lnTo>
                      <a:lnTo>
                        <a:pt x="1528" y="276"/>
                      </a:lnTo>
                      <a:lnTo>
                        <a:pt x="1522" y="267"/>
                      </a:lnTo>
                      <a:lnTo>
                        <a:pt x="1528" y="267"/>
                      </a:lnTo>
                      <a:lnTo>
                        <a:pt x="1553" y="270"/>
                      </a:lnTo>
                      <a:lnTo>
                        <a:pt x="1566" y="281"/>
                      </a:lnTo>
                      <a:lnTo>
                        <a:pt x="1608" y="276"/>
                      </a:lnTo>
                      <a:lnTo>
                        <a:pt x="1591" y="270"/>
                      </a:lnTo>
                      <a:lnTo>
                        <a:pt x="1586" y="263"/>
                      </a:lnTo>
                      <a:lnTo>
                        <a:pt x="1589" y="238"/>
                      </a:lnTo>
                      <a:lnTo>
                        <a:pt x="1626" y="232"/>
                      </a:lnTo>
                      <a:lnTo>
                        <a:pt x="1632" y="242"/>
                      </a:lnTo>
                      <a:lnTo>
                        <a:pt x="1648" y="254"/>
                      </a:lnTo>
                      <a:lnTo>
                        <a:pt x="1655" y="238"/>
                      </a:lnTo>
                      <a:lnTo>
                        <a:pt x="1661" y="235"/>
                      </a:lnTo>
                      <a:lnTo>
                        <a:pt x="1649" y="223"/>
                      </a:lnTo>
                      <a:lnTo>
                        <a:pt x="1668" y="223"/>
                      </a:lnTo>
                      <a:lnTo>
                        <a:pt x="1664" y="226"/>
                      </a:lnTo>
                      <a:lnTo>
                        <a:pt x="1683" y="249"/>
                      </a:lnTo>
                      <a:lnTo>
                        <a:pt x="1671" y="257"/>
                      </a:lnTo>
                      <a:lnTo>
                        <a:pt x="1667" y="295"/>
                      </a:lnTo>
                      <a:lnTo>
                        <a:pt x="1654" y="299"/>
                      </a:lnTo>
                      <a:lnTo>
                        <a:pt x="1664" y="312"/>
                      </a:lnTo>
                      <a:lnTo>
                        <a:pt x="1658" y="315"/>
                      </a:lnTo>
                      <a:lnTo>
                        <a:pt x="1675" y="340"/>
                      </a:lnTo>
                      <a:lnTo>
                        <a:pt x="1757" y="413"/>
                      </a:lnTo>
                      <a:lnTo>
                        <a:pt x="1763" y="401"/>
                      </a:lnTo>
                      <a:lnTo>
                        <a:pt x="1754" y="382"/>
                      </a:lnTo>
                      <a:lnTo>
                        <a:pt x="1757" y="376"/>
                      </a:lnTo>
                      <a:lnTo>
                        <a:pt x="1767" y="376"/>
                      </a:lnTo>
                      <a:lnTo>
                        <a:pt x="1753" y="360"/>
                      </a:lnTo>
                      <a:lnTo>
                        <a:pt x="1754" y="354"/>
                      </a:lnTo>
                      <a:lnTo>
                        <a:pt x="1769" y="353"/>
                      </a:lnTo>
                      <a:lnTo>
                        <a:pt x="1770" y="349"/>
                      </a:lnTo>
                      <a:lnTo>
                        <a:pt x="1747" y="327"/>
                      </a:lnTo>
                      <a:lnTo>
                        <a:pt x="1763" y="325"/>
                      </a:lnTo>
                      <a:lnTo>
                        <a:pt x="1744" y="315"/>
                      </a:lnTo>
                      <a:lnTo>
                        <a:pt x="1735" y="300"/>
                      </a:lnTo>
                      <a:lnTo>
                        <a:pt x="1721" y="299"/>
                      </a:lnTo>
                      <a:lnTo>
                        <a:pt x="1712" y="293"/>
                      </a:lnTo>
                      <a:lnTo>
                        <a:pt x="1709" y="279"/>
                      </a:lnTo>
                      <a:lnTo>
                        <a:pt x="1699" y="265"/>
                      </a:lnTo>
                      <a:lnTo>
                        <a:pt x="1716" y="265"/>
                      </a:lnTo>
                      <a:lnTo>
                        <a:pt x="1725" y="257"/>
                      </a:lnTo>
                      <a:lnTo>
                        <a:pt x="1735" y="267"/>
                      </a:lnTo>
                      <a:lnTo>
                        <a:pt x="1737" y="260"/>
                      </a:lnTo>
                      <a:lnTo>
                        <a:pt x="1747" y="254"/>
                      </a:lnTo>
                      <a:lnTo>
                        <a:pt x="1783" y="264"/>
                      </a:lnTo>
                      <a:lnTo>
                        <a:pt x="1781" y="257"/>
                      </a:lnTo>
                      <a:lnTo>
                        <a:pt x="1804" y="230"/>
                      </a:lnTo>
                      <a:lnTo>
                        <a:pt x="1816" y="223"/>
                      </a:lnTo>
                      <a:lnTo>
                        <a:pt x="1846" y="226"/>
                      </a:lnTo>
                      <a:lnTo>
                        <a:pt x="1846" y="220"/>
                      </a:lnTo>
                      <a:lnTo>
                        <a:pt x="1776" y="187"/>
                      </a:lnTo>
                      <a:lnTo>
                        <a:pt x="1792" y="188"/>
                      </a:lnTo>
                      <a:lnTo>
                        <a:pt x="1800" y="182"/>
                      </a:lnTo>
                      <a:lnTo>
                        <a:pt x="1795" y="173"/>
                      </a:lnTo>
                      <a:lnTo>
                        <a:pt x="1781" y="168"/>
                      </a:lnTo>
                      <a:lnTo>
                        <a:pt x="1783" y="163"/>
                      </a:lnTo>
                      <a:lnTo>
                        <a:pt x="1808" y="175"/>
                      </a:lnTo>
                      <a:lnTo>
                        <a:pt x="1839" y="176"/>
                      </a:lnTo>
                      <a:lnTo>
                        <a:pt x="1900" y="195"/>
                      </a:lnTo>
                      <a:lnTo>
                        <a:pt x="1883" y="175"/>
                      </a:lnTo>
                      <a:lnTo>
                        <a:pt x="1896" y="175"/>
                      </a:lnTo>
                      <a:lnTo>
                        <a:pt x="1897" y="166"/>
                      </a:lnTo>
                      <a:lnTo>
                        <a:pt x="1856" y="155"/>
                      </a:lnTo>
                      <a:lnTo>
                        <a:pt x="1820" y="152"/>
                      </a:lnTo>
                      <a:lnTo>
                        <a:pt x="1713" y="121"/>
                      </a:lnTo>
                      <a:lnTo>
                        <a:pt x="1654" y="111"/>
                      </a:lnTo>
                      <a:lnTo>
                        <a:pt x="1585" y="106"/>
                      </a:lnTo>
                      <a:lnTo>
                        <a:pt x="1611" y="121"/>
                      </a:lnTo>
                      <a:lnTo>
                        <a:pt x="1601" y="125"/>
                      </a:lnTo>
                      <a:lnTo>
                        <a:pt x="1569" y="114"/>
                      </a:lnTo>
                      <a:lnTo>
                        <a:pt x="1581" y="114"/>
                      </a:lnTo>
                      <a:lnTo>
                        <a:pt x="1578" y="111"/>
                      </a:lnTo>
                      <a:lnTo>
                        <a:pt x="1562" y="108"/>
                      </a:lnTo>
                      <a:lnTo>
                        <a:pt x="1559" y="117"/>
                      </a:lnTo>
                      <a:lnTo>
                        <a:pt x="1484" y="114"/>
                      </a:lnTo>
                      <a:lnTo>
                        <a:pt x="1464" y="103"/>
                      </a:lnTo>
                      <a:lnTo>
                        <a:pt x="1438" y="95"/>
                      </a:lnTo>
                      <a:lnTo>
                        <a:pt x="1368" y="96"/>
                      </a:lnTo>
                      <a:lnTo>
                        <a:pt x="1314" y="77"/>
                      </a:lnTo>
                      <a:lnTo>
                        <a:pt x="1201" y="67"/>
                      </a:lnTo>
                      <a:lnTo>
                        <a:pt x="1198" y="71"/>
                      </a:lnTo>
                      <a:lnTo>
                        <a:pt x="1198" y="76"/>
                      </a:lnTo>
                      <a:lnTo>
                        <a:pt x="1220" y="86"/>
                      </a:lnTo>
                      <a:lnTo>
                        <a:pt x="1171" y="83"/>
                      </a:lnTo>
                      <a:lnTo>
                        <a:pt x="1160" y="89"/>
                      </a:lnTo>
                      <a:lnTo>
                        <a:pt x="1130" y="80"/>
                      </a:lnTo>
                      <a:lnTo>
                        <a:pt x="1138" y="92"/>
                      </a:lnTo>
                      <a:lnTo>
                        <a:pt x="1136" y="96"/>
                      </a:lnTo>
                      <a:lnTo>
                        <a:pt x="1089" y="82"/>
                      </a:lnTo>
                      <a:lnTo>
                        <a:pt x="1086" y="68"/>
                      </a:lnTo>
                      <a:lnTo>
                        <a:pt x="1064" y="61"/>
                      </a:lnTo>
                      <a:lnTo>
                        <a:pt x="997" y="55"/>
                      </a:lnTo>
                      <a:lnTo>
                        <a:pt x="1013" y="64"/>
                      </a:lnTo>
                      <a:lnTo>
                        <a:pt x="976" y="64"/>
                      </a:lnTo>
                      <a:lnTo>
                        <a:pt x="957" y="63"/>
                      </a:lnTo>
                      <a:lnTo>
                        <a:pt x="953" y="55"/>
                      </a:lnTo>
                      <a:lnTo>
                        <a:pt x="901" y="57"/>
                      </a:lnTo>
                      <a:lnTo>
                        <a:pt x="883" y="45"/>
                      </a:lnTo>
                      <a:lnTo>
                        <a:pt x="868" y="44"/>
                      </a:lnTo>
                      <a:lnTo>
                        <a:pt x="866" y="45"/>
                      </a:lnTo>
                      <a:lnTo>
                        <a:pt x="890" y="55"/>
                      </a:lnTo>
                      <a:lnTo>
                        <a:pt x="857" y="49"/>
                      </a:lnTo>
                      <a:lnTo>
                        <a:pt x="852" y="54"/>
                      </a:lnTo>
                      <a:lnTo>
                        <a:pt x="863" y="57"/>
                      </a:lnTo>
                      <a:lnTo>
                        <a:pt x="829" y="63"/>
                      </a:lnTo>
                      <a:lnTo>
                        <a:pt x="829" y="55"/>
                      </a:lnTo>
                      <a:lnTo>
                        <a:pt x="874" y="33"/>
                      </a:lnTo>
                      <a:lnTo>
                        <a:pt x="868" y="26"/>
                      </a:lnTo>
                      <a:lnTo>
                        <a:pt x="826" y="14"/>
                      </a:lnTo>
                      <a:lnTo>
                        <a:pt x="779" y="16"/>
                      </a:lnTo>
                      <a:lnTo>
                        <a:pt x="782" y="10"/>
                      </a:lnTo>
                      <a:lnTo>
                        <a:pt x="762" y="4"/>
                      </a:lnTo>
                      <a:lnTo>
                        <a:pt x="737" y="0"/>
                      </a:lnTo>
                      <a:lnTo>
                        <a:pt x="717" y="10"/>
                      </a:lnTo>
                      <a:lnTo>
                        <a:pt x="714" y="20"/>
                      </a:lnTo>
                      <a:lnTo>
                        <a:pt x="650" y="22"/>
                      </a:lnTo>
                      <a:lnTo>
                        <a:pt x="612" y="32"/>
                      </a:lnTo>
                      <a:lnTo>
                        <a:pt x="597" y="41"/>
                      </a:lnTo>
                      <a:lnTo>
                        <a:pt x="609" y="51"/>
                      </a:lnTo>
                      <a:lnTo>
                        <a:pt x="544" y="57"/>
                      </a:lnTo>
                      <a:lnTo>
                        <a:pt x="561" y="73"/>
                      </a:lnTo>
                      <a:lnTo>
                        <a:pt x="588" y="82"/>
                      </a:lnTo>
                      <a:lnTo>
                        <a:pt x="577" y="83"/>
                      </a:lnTo>
                      <a:lnTo>
                        <a:pt x="524" y="70"/>
                      </a:lnTo>
                      <a:lnTo>
                        <a:pt x="512" y="80"/>
                      </a:lnTo>
                      <a:lnTo>
                        <a:pt x="547" y="93"/>
                      </a:lnTo>
                      <a:lnTo>
                        <a:pt x="509" y="89"/>
                      </a:lnTo>
                      <a:lnTo>
                        <a:pt x="499" y="74"/>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95" name="Freeform 7394"/>
                <p:cNvSpPr>
                  <a:spLocks/>
                </p:cNvSpPr>
                <p:nvPr/>
              </p:nvSpPr>
              <p:spPr bwMode="gray">
                <a:xfrm>
                  <a:off x="6638003" y="2722342"/>
                  <a:ext cx="62218" cy="16725"/>
                </a:xfrm>
                <a:custGeom>
                  <a:avLst/>
                  <a:gdLst>
                    <a:gd name="T0" fmla="*/ 0 w 42"/>
                    <a:gd name="T1" fmla="*/ 10 h 11"/>
                    <a:gd name="T2" fmla="*/ 42 w 42"/>
                    <a:gd name="T3" fmla="*/ 11 h 11"/>
                    <a:gd name="T4" fmla="*/ 39 w 42"/>
                    <a:gd name="T5" fmla="*/ 1 h 11"/>
                    <a:gd name="T6" fmla="*/ 16 w 42"/>
                    <a:gd name="T7" fmla="*/ 0 h 11"/>
                    <a:gd name="T8" fmla="*/ 0 w 42"/>
                    <a:gd name="T9" fmla="*/ 10 h 11"/>
                  </a:gdLst>
                  <a:ahLst/>
                  <a:cxnLst>
                    <a:cxn ang="0">
                      <a:pos x="T0" y="T1"/>
                    </a:cxn>
                    <a:cxn ang="0">
                      <a:pos x="T2" y="T3"/>
                    </a:cxn>
                    <a:cxn ang="0">
                      <a:pos x="T4" y="T5"/>
                    </a:cxn>
                    <a:cxn ang="0">
                      <a:pos x="T6" y="T7"/>
                    </a:cxn>
                    <a:cxn ang="0">
                      <a:pos x="T8" y="T9"/>
                    </a:cxn>
                  </a:cxnLst>
                  <a:rect l="0" t="0" r="r" b="b"/>
                  <a:pathLst>
                    <a:path w="42" h="11">
                      <a:moveTo>
                        <a:pt x="0" y="10"/>
                      </a:moveTo>
                      <a:lnTo>
                        <a:pt x="42" y="11"/>
                      </a:lnTo>
                      <a:lnTo>
                        <a:pt x="39" y="1"/>
                      </a:lnTo>
                      <a:lnTo>
                        <a:pt x="16" y="0"/>
                      </a:lnTo>
                      <a:lnTo>
                        <a:pt x="0" y="10"/>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96" name="Freeform 7422"/>
                <p:cNvSpPr>
                  <a:spLocks/>
                </p:cNvSpPr>
                <p:nvPr/>
              </p:nvSpPr>
              <p:spPr bwMode="gray">
                <a:xfrm>
                  <a:off x="6371354" y="2915439"/>
                  <a:ext cx="88884" cy="45614"/>
                </a:xfrm>
                <a:custGeom>
                  <a:avLst/>
                  <a:gdLst>
                    <a:gd name="T0" fmla="*/ 13 w 60"/>
                    <a:gd name="T1" fmla="*/ 30 h 30"/>
                    <a:gd name="T2" fmla="*/ 9 w 60"/>
                    <a:gd name="T3" fmla="*/ 20 h 30"/>
                    <a:gd name="T4" fmla="*/ 1 w 60"/>
                    <a:gd name="T5" fmla="*/ 25 h 30"/>
                    <a:gd name="T6" fmla="*/ 0 w 60"/>
                    <a:gd name="T7" fmla="*/ 19 h 30"/>
                    <a:gd name="T8" fmla="*/ 13 w 60"/>
                    <a:gd name="T9" fmla="*/ 1 h 30"/>
                    <a:gd name="T10" fmla="*/ 22 w 60"/>
                    <a:gd name="T11" fmla="*/ 0 h 30"/>
                    <a:gd name="T12" fmla="*/ 48 w 60"/>
                    <a:gd name="T13" fmla="*/ 1 h 30"/>
                    <a:gd name="T14" fmla="*/ 53 w 60"/>
                    <a:gd name="T15" fmla="*/ 11 h 30"/>
                    <a:gd name="T16" fmla="*/ 60 w 60"/>
                    <a:gd name="T17" fmla="*/ 11 h 30"/>
                    <a:gd name="T18" fmla="*/ 55 w 60"/>
                    <a:gd name="T19" fmla="*/ 22 h 30"/>
                    <a:gd name="T20" fmla="*/ 47 w 60"/>
                    <a:gd name="T21" fmla="*/ 20 h 30"/>
                    <a:gd name="T22" fmla="*/ 41 w 60"/>
                    <a:gd name="T23" fmla="*/ 28 h 30"/>
                    <a:gd name="T24" fmla="*/ 34 w 60"/>
                    <a:gd name="T25" fmla="*/ 22 h 30"/>
                    <a:gd name="T26" fmla="*/ 13 w 60"/>
                    <a:gd name="T2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30">
                      <a:moveTo>
                        <a:pt x="13" y="30"/>
                      </a:moveTo>
                      <a:lnTo>
                        <a:pt x="9" y="20"/>
                      </a:lnTo>
                      <a:lnTo>
                        <a:pt x="1" y="25"/>
                      </a:lnTo>
                      <a:lnTo>
                        <a:pt x="0" y="19"/>
                      </a:lnTo>
                      <a:lnTo>
                        <a:pt x="13" y="1"/>
                      </a:lnTo>
                      <a:lnTo>
                        <a:pt x="22" y="0"/>
                      </a:lnTo>
                      <a:lnTo>
                        <a:pt x="48" y="1"/>
                      </a:lnTo>
                      <a:lnTo>
                        <a:pt x="53" y="11"/>
                      </a:lnTo>
                      <a:lnTo>
                        <a:pt x="60" y="11"/>
                      </a:lnTo>
                      <a:lnTo>
                        <a:pt x="55" y="22"/>
                      </a:lnTo>
                      <a:lnTo>
                        <a:pt x="47" y="20"/>
                      </a:lnTo>
                      <a:lnTo>
                        <a:pt x="41" y="28"/>
                      </a:lnTo>
                      <a:lnTo>
                        <a:pt x="34" y="22"/>
                      </a:lnTo>
                      <a:lnTo>
                        <a:pt x="13" y="3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97" name="Freeform 7578"/>
                <p:cNvSpPr>
                  <a:spLocks/>
                </p:cNvSpPr>
                <p:nvPr/>
              </p:nvSpPr>
              <p:spPr bwMode="gray">
                <a:xfrm>
                  <a:off x="9449691" y="2717780"/>
                  <a:ext cx="31110" cy="15205"/>
                </a:xfrm>
                <a:custGeom>
                  <a:avLst/>
                  <a:gdLst>
                    <a:gd name="T0" fmla="*/ 0 w 21"/>
                    <a:gd name="T1" fmla="*/ 0 h 10"/>
                    <a:gd name="T2" fmla="*/ 21 w 21"/>
                    <a:gd name="T3" fmla="*/ 10 h 10"/>
                    <a:gd name="T4" fmla="*/ 0 w 21"/>
                    <a:gd name="T5" fmla="*/ 0 h 10"/>
                  </a:gdLst>
                  <a:ahLst/>
                  <a:cxnLst>
                    <a:cxn ang="0">
                      <a:pos x="T0" y="T1"/>
                    </a:cxn>
                    <a:cxn ang="0">
                      <a:pos x="T2" y="T3"/>
                    </a:cxn>
                    <a:cxn ang="0">
                      <a:pos x="T4" y="T5"/>
                    </a:cxn>
                  </a:cxnLst>
                  <a:rect l="0" t="0" r="r" b="b"/>
                  <a:pathLst>
                    <a:path w="21" h="10">
                      <a:moveTo>
                        <a:pt x="0" y="0"/>
                      </a:moveTo>
                      <a:lnTo>
                        <a:pt x="21" y="10"/>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98" name="Line 7579"/>
                <p:cNvSpPr>
                  <a:spLocks noChangeShapeType="1"/>
                </p:cNvSpPr>
                <p:nvPr/>
              </p:nvSpPr>
              <p:spPr bwMode="gray">
                <a:xfrm>
                  <a:off x="9449691" y="2717780"/>
                  <a:ext cx="31110" cy="15205"/>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799" name="Freeform 7580"/>
                <p:cNvSpPr>
                  <a:spLocks/>
                </p:cNvSpPr>
                <p:nvPr/>
              </p:nvSpPr>
              <p:spPr bwMode="gray">
                <a:xfrm>
                  <a:off x="9636346" y="2777077"/>
                  <a:ext cx="19258" cy="4562"/>
                </a:xfrm>
                <a:custGeom>
                  <a:avLst/>
                  <a:gdLst>
                    <a:gd name="T0" fmla="*/ 0 w 13"/>
                    <a:gd name="T1" fmla="*/ 0 h 3"/>
                    <a:gd name="T2" fmla="*/ 13 w 13"/>
                    <a:gd name="T3" fmla="*/ 3 h 3"/>
                    <a:gd name="T4" fmla="*/ 0 w 13"/>
                    <a:gd name="T5" fmla="*/ 0 h 3"/>
                  </a:gdLst>
                  <a:ahLst/>
                  <a:cxnLst>
                    <a:cxn ang="0">
                      <a:pos x="T0" y="T1"/>
                    </a:cxn>
                    <a:cxn ang="0">
                      <a:pos x="T2" y="T3"/>
                    </a:cxn>
                    <a:cxn ang="0">
                      <a:pos x="T4" y="T5"/>
                    </a:cxn>
                  </a:cxnLst>
                  <a:rect l="0" t="0" r="r" b="b"/>
                  <a:pathLst>
                    <a:path w="13" h="3">
                      <a:moveTo>
                        <a:pt x="0" y="0"/>
                      </a:moveTo>
                      <a:lnTo>
                        <a:pt x="13" y="3"/>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00" name="Freeform 7581"/>
                <p:cNvSpPr>
                  <a:spLocks/>
                </p:cNvSpPr>
                <p:nvPr/>
              </p:nvSpPr>
              <p:spPr bwMode="gray">
                <a:xfrm>
                  <a:off x="9636346" y="2777077"/>
                  <a:ext cx="19258" cy="4562"/>
                </a:xfrm>
                <a:custGeom>
                  <a:avLst/>
                  <a:gdLst>
                    <a:gd name="T0" fmla="*/ 0 w 13"/>
                    <a:gd name="T1" fmla="*/ 0 h 3"/>
                    <a:gd name="T2" fmla="*/ 13 w 13"/>
                    <a:gd name="T3" fmla="*/ 3 h 3"/>
                    <a:gd name="T4" fmla="*/ 0 w 13"/>
                    <a:gd name="T5" fmla="*/ 0 h 3"/>
                  </a:gdLst>
                  <a:ahLst/>
                  <a:cxnLst>
                    <a:cxn ang="0">
                      <a:pos x="T0" y="T1"/>
                    </a:cxn>
                    <a:cxn ang="0">
                      <a:pos x="T2" y="T3"/>
                    </a:cxn>
                    <a:cxn ang="0">
                      <a:pos x="T4" y="T5"/>
                    </a:cxn>
                  </a:cxnLst>
                  <a:rect l="0" t="0" r="r" b="b"/>
                  <a:pathLst>
                    <a:path w="13" h="3">
                      <a:moveTo>
                        <a:pt x="0" y="0"/>
                      </a:moveTo>
                      <a:lnTo>
                        <a:pt x="13" y="3"/>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01" name="Freeform 7596"/>
                <p:cNvSpPr>
                  <a:spLocks/>
                </p:cNvSpPr>
                <p:nvPr/>
              </p:nvSpPr>
              <p:spPr bwMode="gray">
                <a:xfrm>
                  <a:off x="9623013" y="2511000"/>
                  <a:ext cx="60737" cy="15205"/>
                </a:xfrm>
                <a:custGeom>
                  <a:avLst/>
                  <a:gdLst>
                    <a:gd name="T0" fmla="*/ 0 w 41"/>
                    <a:gd name="T1" fmla="*/ 0 h 10"/>
                    <a:gd name="T2" fmla="*/ 7 w 41"/>
                    <a:gd name="T3" fmla="*/ 6 h 10"/>
                    <a:gd name="T4" fmla="*/ 35 w 41"/>
                    <a:gd name="T5" fmla="*/ 10 h 10"/>
                    <a:gd name="T6" fmla="*/ 41 w 41"/>
                    <a:gd name="T7" fmla="*/ 6 h 10"/>
                    <a:gd name="T8" fmla="*/ 0 w 41"/>
                    <a:gd name="T9" fmla="*/ 0 h 10"/>
                  </a:gdLst>
                  <a:ahLst/>
                  <a:cxnLst>
                    <a:cxn ang="0">
                      <a:pos x="T0" y="T1"/>
                    </a:cxn>
                    <a:cxn ang="0">
                      <a:pos x="T2" y="T3"/>
                    </a:cxn>
                    <a:cxn ang="0">
                      <a:pos x="T4" y="T5"/>
                    </a:cxn>
                    <a:cxn ang="0">
                      <a:pos x="T6" y="T7"/>
                    </a:cxn>
                    <a:cxn ang="0">
                      <a:pos x="T8" y="T9"/>
                    </a:cxn>
                  </a:cxnLst>
                  <a:rect l="0" t="0" r="r" b="b"/>
                  <a:pathLst>
                    <a:path w="41" h="10">
                      <a:moveTo>
                        <a:pt x="0" y="0"/>
                      </a:moveTo>
                      <a:lnTo>
                        <a:pt x="7" y="6"/>
                      </a:lnTo>
                      <a:lnTo>
                        <a:pt x="35" y="10"/>
                      </a:lnTo>
                      <a:lnTo>
                        <a:pt x="41" y="6"/>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02" name="Freeform 7597"/>
                <p:cNvSpPr>
                  <a:spLocks/>
                </p:cNvSpPr>
                <p:nvPr/>
              </p:nvSpPr>
              <p:spPr bwMode="gray">
                <a:xfrm>
                  <a:off x="9623013" y="2511000"/>
                  <a:ext cx="60737" cy="15205"/>
                </a:xfrm>
                <a:custGeom>
                  <a:avLst/>
                  <a:gdLst>
                    <a:gd name="T0" fmla="*/ 0 w 41"/>
                    <a:gd name="T1" fmla="*/ 0 h 10"/>
                    <a:gd name="T2" fmla="*/ 7 w 41"/>
                    <a:gd name="T3" fmla="*/ 6 h 10"/>
                    <a:gd name="T4" fmla="*/ 35 w 41"/>
                    <a:gd name="T5" fmla="*/ 10 h 10"/>
                    <a:gd name="T6" fmla="*/ 41 w 41"/>
                    <a:gd name="T7" fmla="*/ 6 h 10"/>
                  </a:gdLst>
                  <a:ahLst/>
                  <a:cxnLst>
                    <a:cxn ang="0">
                      <a:pos x="T0" y="T1"/>
                    </a:cxn>
                    <a:cxn ang="0">
                      <a:pos x="T2" y="T3"/>
                    </a:cxn>
                    <a:cxn ang="0">
                      <a:pos x="T4" y="T5"/>
                    </a:cxn>
                    <a:cxn ang="0">
                      <a:pos x="T6" y="T7"/>
                    </a:cxn>
                  </a:cxnLst>
                  <a:rect l="0" t="0" r="r" b="b"/>
                  <a:pathLst>
                    <a:path w="41" h="10">
                      <a:moveTo>
                        <a:pt x="0" y="0"/>
                      </a:moveTo>
                      <a:lnTo>
                        <a:pt x="7" y="6"/>
                      </a:lnTo>
                      <a:lnTo>
                        <a:pt x="35" y="10"/>
                      </a:lnTo>
                      <a:lnTo>
                        <a:pt x="41" y="6"/>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03" name="Freeform 7600"/>
                <p:cNvSpPr>
                  <a:spLocks/>
                </p:cNvSpPr>
                <p:nvPr/>
              </p:nvSpPr>
              <p:spPr bwMode="gray">
                <a:xfrm>
                  <a:off x="9623013" y="2511000"/>
                  <a:ext cx="60737" cy="7602"/>
                </a:xfrm>
                <a:custGeom>
                  <a:avLst/>
                  <a:gdLst>
                    <a:gd name="T0" fmla="*/ 41 w 41"/>
                    <a:gd name="T1" fmla="*/ 5 h 5"/>
                    <a:gd name="T2" fmla="*/ 0 w 41"/>
                    <a:gd name="T3" fmla="*/ 0 h 5"/>
                    <a:gd name="T4" fmla="*/ 41 w 41"/>
                    <a:gd name="T5" fmla="*/ 5 h 5"/>
                  </a:gdLst>
                  <a:ahLst/>
                  <a:cxnLst>
                    <a:cxn ang="0">
                      <a:pos x="T0" y="T1"/>
                    </a:cxn>
                    <a:cxn ang="0">
                      <a:pos x="T2" y="T3"/>
                    </a:cxn>
                    <a:cxn ang="0">
                      <a:pos x="T4" y="T5"/>
                    </a:cxn>
                  </a:cxnLst>
                  <a:rect l="0" t="0" r="r" b="b"/>
                  <a:pathLst>
                    <a:path w="41" h="5">
                      <a:moveTo>
                        <a:pt x="41" y="5"/>
                      </a:moveTo>
                      <a:lnTo>
                        <a:pt x="0" y="0"/>
                      </a:lnTo>
                      <a:lnTo>
                        <a:pt x="41" y="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04" name="Line 7601"/>
                <p:cNvSpPr>
                  <a:spLocks noChangeShapeType="1"/>
                </p:cNvSpPr>
                <p:nvPr/>
              </p:nvSpPr>
              <p:spPr bwMode="gray">
                <a:xfrm flipH="1" flipV="1">
                  <a:off x="9623013" y="2511000"/>
                  <a:ext cx="60737" cy="7602"/>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05" name="Freeform 7637"/>
                <p:cNvSpPr>
                  <a:spLocks/>
                </p:cNvSpPr>
                <p:nvPr/>
              </p:nvSpPr>
              <p:spPr bwMode="gray">
                <a:xfrm>
                  <a:off x="8688254" y="3651333"/>
                  <a:ext cx="50368" cy="47134"/>
                </a:xfrm>
                <a:custGeom>
                  <a:avLst/>
                  <a:gdLst>
                    <a:gd name="T0" fmla="*/ 0 w 34"/>
                    <a:gd name="T1" fmla="*/ 12 h 31"/>
                    <a:gd name="T2" fmla="*/ 5 w 34"/>
                    <a:gd name="T3" fmla="*/ 27 h 31"/>
                    <a:gd name="T4" fmla="*/ 18 w 34"/>
                    <a:gd name="T5" fmla="*/ 31 h 31"/>
                    <a:gd name="T6" fmla="*/ 30 w 34"/>
                    <a:gd name="T7" fmla="*/ 22 h 31"/>
                    <a:gd name="T8" fmla="*/ 34 w 34"/>
                    <a:gd name="T9" fmla="*/ 0 h 31"/>
                    <a:gd name="T10" fmla="*/ 12 w 34"/>
                    <a:gd name="T11" fmla="*/ 2 h 31"/>
                    <a:gd name="T12" fmla="*/ 0 w 34"/>
                    <a:gd name="T13" fmla="*/ 12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0" y="12"/>
                      </a:moveTo>
                      <a:lnTo>
                        <a:pt x="5" y="27"/>
                      </a:lnTo>
                      <a:lnTo>
                        <a:pt x="18" y="31"/>
                      </a:lnTo>
                      <a:lnTo>
                        <a:pt x="30" y="22"/>
                      </a:lnTo>
                      <a:lnTo>
                        <a:pt x="34" y="0"/>
                      </a:lnTo>
                      <a:lnTo>
                        <a:pt x="12" y="2"/>
                      </a:lnTo>
                      <a:lnTo>
                        <a:pt x="0" y="12"/>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06" name="Freeform 7640"/>
                <p:cNvSpPr>
                  <a:spLocks/>
                </p:cNvSpPr>
                <p:nvPr/>
              </p:nvSpPr>
              <p:spPr bwMode="gray">
                <a:xfrm>
                  <a:off x="9067491" y="3283386"/>
                  <a:ext cx="57774" cy="72981"/>
                </a:xfrm>
                <a:custGeom>
                  <a:avLst/>
                  <a:gdLst>
                    <a:gd name="T0" fmla="*/ 0 w 39"/>
                    <a:gd name="T1" fmla="*/ 10 h 48"/>
                    <a:gd name="T2" fmla="*/ 7 w 39"/>
                    <a:gd name="T3" fmla="*/ 18 h 48"/>
                    <a:gd name="T4" fmla="*/ 13 w 39"/>
                    <a:gd name="T5" fmla="*/ 18 h 48"/>
                    <a:gd name="T6" fmla="*/ 13 w 39"/>
                    <a:gd name="T7" fmla="*/ 12 h 48"/>
                    <a:gd name="T8" fmla="*/ 19 w 39"/>
                    <a:gd name="T9" fmla="*/ 18 h 48"/>
                    <a:gd name="T10" fmla="*/ 23 w 39"/>
                    <a:gd name="T11" fmla="*/ 44 h 48"/>
                    <a:gd name="T12" fmla="*/ 32 w 39"/>
                    <a:gd name="T13" fmla="*/ 48 h 48"/>
                    <a:gd name="T14" fmla="*/ 39 w 39"/>
                    <a:gd name="T15" fmla="*/ 41 h 48"/>
                    <a:gd name="T16" fmla="*/ 39 w 39"/>
                    <a:gd name="T17" fmla="*/ 16 h 48"/>
                    <a:gd name="T18" fmla="*/ 29 w 39"/>
                    <a:gd name="T19" fmla="*/ 3 h 48"/>
                    <a:gd name="T20" fmla="*/ 10 w 39"/>
                    <a:gd name="T21" fmla="*/ 0 h 48"/>
                    <a:gd name="T22" fmla="*/ 0 w 39"/>
                    <a:gd name="T23"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8">
                      <a:moveTo>
                        <a:pt x="0" y="10"/>
                      </a:moveTo>
                      <a:lnTo>
                        <a:pt x="7" y="18"/>
                      </a:lnTo>
                      <a:lnTo>
                        <a:pt x="13" y="18"/>
                      </a:lnTo>
                      <a:lnTo>
                        <a:pt x="13" y="12"/>
                      </a:lnTo>
                      <a:lnTo>
                        <a:pt x="19" y="18"/>
                      </a:lnTo>
                      <a:lnTo>
                        <a:pt x="23" y="44"/>
                      </a:lnTo>
                      <a:lnTo>
                        <a:pt x="32" y="48"/>
                      </a:lnTo>
                      <a:lnTo>
                        <a:pt x="39" y="41"/>
                      </a:lnTo>
                      <a:lnTo>
                        <a:pt x="39" y="16"/>
                      </a:lnTo>
                      <a:lnTo>
                        <a:pt x="29" y="3"/>
                      </a:lnTo>
                      <a:lnTo>
                        <a:pt x="10" y="0"/>
                      </a:lnTo>
                      <a:lnTo>
                        <a:pt x="0" y="10"/>
                      </a:lnTo>
                      <a:close/>
                    </a:path>
                  </a:pathLst>
                </a:custGeom>
                <a:grp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07" name="Freeform 7641"/>
                <p:cNvSpPr>
                  <a:spLocks/>
                </p:cNvSpPr>
                <p:nvPr/>
              </p:nvSpPr>
              <p:spPr bwMode="gray">
                <a:xfrm>
                  <a:off x="9067491" y="3283386"/>
                  <a:ext cx="57774" cy="72981"/>
                </a:xfrm>
                <a:custGeom>
                  <a:avLst/>
                  <a:gdLst>
                    <a:gd name="T0" fmla="*/ 0 w 39"/>
                    <a:gd name="T1" fmla="*/ 10 h 48"/>
                    <a:gd name="T2" fmla="*/ 7 w 39"/>
                    <a:gd name="T3" fmla="*/ 18 h 48"/>
                    <a:gd name="T4" fmla="*/ 13 w 39"/>
                    <a:gd name="T5" fmla="*/ 18 h 48"/>
                    <a:gd name="T6" fmla="*/ 13 w 39"/>
                    <a:gd name="T7" fmla="*/ 12 h 48"/>
                    <a:gd name="T8" fmla="*/ 19 w 39"/>
                    <a:gd name="T9" fmla="*/ 18 h 48"/>
                    <a:gd name="T10" fmla="*/ 23 w 39"/>
                    <a:gd name="T11" fmla="*/ 44 h 48"/>
                    <a:gd name="T12" fmla="*/ 32 w 39"/>
                    <a:gd name="T13" fmla="*/ 48 h 48"/>
                    <a:gd name="T14" fmla="*/ 39 w 39"/>
                    <a:gd name="T15" fmla="*/ 41 h 48"/>
                    <a:gd name="T16" fmla="*/ 39 w 39"/>
                    <a:gd name="T17" fmla="*/ 16 h 48"/>
                    <a:gd name="T18" fmla="*/ 29 w 39"/>
                    <a:gd name="T19" fmla="*/ 3 h 48"/>
                    <a:gd name="T20" fmla="*/ 10 w 39"/>
                    <a:gd name="T21" fmla="*/ 0 h 48"/>
                    <a:gd name="T22" fmla="*/ 0 w 39"/>
                    <a:gd name="T23"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8">
                      <a:moveTo>
                        <a:pt x="0" y="10"/>
                      </a:moveTo>
                      <a:lnTo>
                        <a:pt x="7" y="18"/>
                      </a:lnTo>
                      <a:lnTo>
                        <a:pt x="13" y="18"/>
                      </a:lnTo>
                      <a:lnTo>
                        <a:pt x="13" y="12"/>
                      </a:lnTo>
                      <a:lnTo>
                        <a:pt x="19" y="18"/>
                      </a:lnTo>
                      <a:lnTo>
                        <a:pt x="23" y="44"/>
                      </a:lnTo>
                      <a:lnTo>
                        <a:pt x="32" y="48"/>
                      </a:lnTo>
                      <a:lnTo>
                        <a:pt x="39" y="41"/>
                      </a:lnTo>
                      <a:lnTo>
                        <a:pt x="39" y="16"/>
                      </a:lnTo>
                      <a:lnTo>
                        <a:pt x="29" y="3"/>
                      </a:lnTo>
                      <a:lnTo>
                        <a:pt x="10" y="0"/>
                      </a:lnTo>
                      <a:lnTo>
                        <a:pt x="0" y="10"/>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08" name="Freeform 7642"/>
                <p:cNvSpPr>
                  <a:spLocks/>
                </p:cNvSpPr>
                <p:nvPr/>
              </p:nvSpPr>
              <p:spPr bwMode="gray">
                <a:xfrm>
                  <a:off x="9125265" y="3269702"/>
                  <a:ext cx="50368" cy="41052"/>
                </a:xfrm>
                <a:custGeom>
                  <a:avLst/>
                  <a:gdLst>
                    <a:gd name="T0" fmla="*/ 0 w 34"/>
                    <a:gd name="T1" fmla="*/ 16 h 27"/>
                    <a:gd name="T2" fmla="*/ 15 w 34"/>
                    <a:gd name="T3" fmla="*/ 27 h 27"/>
                    <a:gd name="T4" fmla="*/ 16 w 34"/>
                    <a:gd name="T5" fmla="*/ 16 h 27"/>
                    <a:gd name="T6" fmla="*/ 22 w 34"/>
                    <a:gd name="T7" fmla="*/ 15 h 27"/>
                    <a:gd name="T8" fmla="*/ 28 w 34"/>
                    <a:gd name="T9" fmla="*/ 19 h 27"/>
                    <a:gd name="T10" fmla="*/ 34 w 34"/>
                    <a:gd name="T11" fmla="*/ 9 h 27"/>
                    <a:gd name="T12" fmla="*/ 29 w 34"/>
                    <a:gd name="T13" fmla="*/ 2 h 27"/>
                    <a:gd name="T14" fmla="*/ 15 w 34"/>
                    <a:gd name="T15" fmla="*/ 0 h 27"/>
                    <a:gd name="T16" fmla="*/ 13 w 34"/>
                    <a:gd name="T17" fmla="*/ 6 h 27"/>
                    <a:gd name="T18" fmla="*/ 5 w 34"/>
                    <a:gd name="T19" fmla="*/ 5 h 27"/>
                    <a:gd name="T20" fmla="*/ 0 w 34"/>
                    <a:gd name="T21"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27">
                      <a:moveTo>
                        <a:pt x="0" y="16"/>
                      </a:moveTo>
                      <a:lnTo>
                        <a:pt x="15" y="27"/>
                      </a:lnTo>
                      <a:lnTo>
                        <a:pt x="16" y="16"/>
                      </a:lnTo>
                      <a:lnTo>
                        <a:pt x="22" y="15"/>
                      </a:lnTo>
                      <a:lnTo>
                        <a:pt x="28" y="19"/>
                      </a:lnTo>
                      <a:lnTo>
                        <a:pt x="34" y="9"/>
                      </a:lnTo>
                      <a:lnTo>
                        <a:pt x="29" y="2"/>
                      </a:lnTo>
                      <a:lnTo>
                        <a:pt x="15" y="0"/>
                      </a:lnTo>
                      <a:lnTo>
                        <a:pt x="13" y="6"/>
                      </a:lnTo>
                      <a:lnTo>
                        <a:pt x="5" y="5"/>
                      </a:lnTo>
                      <a:lnTo>
                        <a:pt x="0" y="16"/>
                      </a:lnTo>
                      <a:close/>
                    </a:path>
                  </a:pathLst>
                </a:custGeom>
                <a:grp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09" name="Freeform 7643"/>
                <p:cNvSpPr>
                  <a:spLocks/>
                </p:cNvSpPr>
                <p:nvPr/>
              </p:nvSpPr>
              <p:spPr bwMode="gray">
                <a:xfrm>
                  <a:off x="9125265" y="3269702"/>
                  <a:ext cx="50368" cy="41052"/>
                </a:xfrm>
                <a:custGeom>
                  <a:avLst/>
                  <a:gdLst>
                    <a:gd name="T0" fmla="*/ 0 w 34"/>
                    <a:gd name="T1" fmla="*/ 16 h 27"/>
                    <a:gd name="T2" fmla="*/ 15 w 34"/>
                    <a:gd name="T3" fmla="*/ 27 h 27"/>
                    <a:gd name="T4" fmla="*/ 16 w 34"/>
                    <a:gd name="T5" fmla="*/ 16 h 27"/>
                    <a:gd name="T6" fmla="*/ 22 w 34"/>
                    <a:gd name="T7" fmla="*/ 15 h 27"/>
                    <a:gd name="T8" fmla="*/ 28 w 34"/>
                    <a:gd name="T9" fmla="*/ 19 h 27"/>
                    <a:gd name="T10" fmla="*/ 34 w 34"/>
                    <a:gd name="T11" fmla="*/ 9 h 27"/>
                    <a:gd name="T12" fmla="*/ 29 w 34"/>
                    <a:gd name="T13" fmla="*/ 2 h 27"/>
                    <a:gd name="T14" fmla="*/ 15 w 34"/>
                    <a:gd name="T15" fmla="*/ 0 h 27"/>
                    <a:gd name="T16" fmla="*/ 13 w 34"/>
                    <a:gd name="T17" fmla="*/ 6 h 27"/>
                    <a:gd name="T18" fmla="*/ 5 w 34"/>
                    <a:gd name="T19" fmla="*/ 5 h 27"/>
                    <a:gd name="T20" fmla="*/ 0 w 34"/>
                    <a:gd name="T21"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27">
                      <a:moveTo>
                        <a:pt x="0" y="16"/>
                      </a:moveTo>
                      <a:lnTo>
                        <a:pt x="15" y="27"/>
                      </a:lnTo>
                      <a:lnTo>
                        <a:pt x="16" y="16"/>
                      </a:lnTo>
                      <a:lnTo>
                        <a:pt x="22" y="15"/>
                      </a:lnTo>
                      <a:lnTo>
                        <a:pt x="28" y="19"/>
                      </a:lnTo>
                      <a:lnTo>
                        <a:pt x="34" y="9"/>
                      </a:lnTo>
                      <a:lnTo>
                        <a:pt x="29" y="2"/>
                      </a:lnTo>
                      <a:lnTo>
                        <a:pt x="15" y="0"/>
                      </a:lnTo>
                      <a:lnTo>
                        <a:pt x="13" y="6"/>
                      </a:lnTo>
                      <a:lnTo>
                        <a:pt x="5" y="5"/>
                      </a:lnTo>
                      <a:lnTo>
                        <a:pt x="0" y="16"/>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10" name="Freeform 7644"/>
                <p:cNvSpPr>
                  <a:spLocks/>
                </p:cNvSpPr>
                <p:nvPr/>
              </p:nvSpPr>
              <p:spPr bwMode="gray">
                <a:xfrm>
                  <a:off x="9086749" y="3076604"/>
                  <a:ext cx="198507" cy="217423"/>
                </a:xfrm>
                <a:custGeom>
                  <a:avLst/>
                  <a:gdLst>
                    <a:gd name="T0" fmla="*/ 0 w 134"/>
                    <a:gd name="T1" fmla="*/ 126 h 143"/>
                    <a:gd name="T2" fmla="*/ 3 w 134"/>
                    <a:gd name="T3" fmla="*/ 133 h 143"/>
                    <a:gd name="T4" fmla="*/ 20 w 134"/>
                    <a:gd name="T5" fmla="*/ 133 h 143"/>
                    <a:gd name="T6" fmla="*/ 22 w 134"/>
                    <a:gd name="T7" fmla="*/ 127 h 143"/>
                    <a:gd name="T8" fmla="*/ 50 w 134"/>
                    <a:gd name="T9" fmla="*/ 117 h 143"/>
                    <a:gd name="T10" fmla="*/ 66 w 134"/>
                    <a:gd name="T11" fmla="*/ 119 h 143"/>
                    <a:gd name="T12" fmla="*/ 67 w 134"/>
                    <a:gd name="T13" fmla="*/ 133 h 143"/>
                    <a:gd name="T14" fmla="*/ 79 w 134"/>
                    <a:gd name="T15" fmla="*/ 143 h 143"/>
                    <a:gd name="T16" fmla="*/ 86 w 134"/>
                    <a:gd name="T17" fmla="*/ 126 h 143"/>
                    <a:gd name="T18" fmla="*/ 82 w 134"/>
                    <a:gd name="T19" fmla="*/ 120 h 143"/>
                    <a:gd name="T20" fmla="*/ 82 w 134"/>
                    <a:gd name="T21" fmla="*/ 114 h 143"/>
                    <a:gd name="T22" fmla="*/ 92 w 134"/>
                    <a:gd name="T23" fmla="*/ 122 h 143"/>
                    <a:gd name="T24" fmla="*/ 105 w 134"/>
                    <a:gd name="T25" fmla="*/ 122 h 143"/>
                    <a:gd name="T26" fmla="*/ 109 w 134"/>
                    <a:gd name="T27" fmla="*/ 113 h 143"/>
                    <a:gd name="T28" fmla="*/ 115 w 134"/>
                    <a:gd name="T29" fmla="*/ 122 h 143"/>
                    <a:gd name="T30" fmla="*/ 114 w 134"/>
                    <a:gd name="T31" fmla="*/ 110 h 143"/>
                    <a:gd name="T32" fmla="*/ 123 w 134"/>
                    <a:gd name="T33" fmla="*/ 105 h 143"/>
                    <a:gd name="T34" fmla="*/ 127 w 134"/>
                    <a:gd name="T35" fmla="*/ 116 h 143"/>
                    <a:gd name="T36" fmla="*/ 133 w 134"/>
                    <a:gd name="T37" fmla="*/ 111 h 143"/>
                    <a:gd name="T38" fmla="*/ 134 w 134"/>
                    <a:gd name="T39" fmla="*/ 101 h 143"/>
                    <a:gd name="T40" fmla="*/ 117 w 134"/>
                    <a:gd name="T41" fmla="*/ 60 h 143"/>
                    <a:gd name="T42" fmla="*/ 118 w 134"/>
                    <a:gd name="T43" fmla="*/ 56 h 143"/>
                    <a:gd name="T44" fmla="*/ 124 w 134"/>
                    <a:gd name="T45" fmla="*/ 56 h 143"/>
                    <a:gd name="T46" fmla="*/ 121 w 134"/>
                    <a:gd name="T47" fmla="*/ 43 h 143"/>
                    <a:gd name="T48" fmla="*/ 95 w 134"/>
                    <a:gd name="T49" fmla="*/ 3 h 143"/>
                    <a:gd name="T50" fmla="*/ 83 w 134"/>
                    <a:gd name="T51" fmla="*/ 0 h 143"/>
                    <a:gd name="T52" fmla="*/ 93 w 134"/>
                    <a:gd name="T53" fmla="*/ 11 h 143"/>
                    <a:gd name="T54" fmla="*/ 82 w 134"/>
                    <a:gd name="T55" fmla="*/ 5 h 143"/>
                    <a:gd name="T56" fmla="*/ 93 w 134"/>
                    <a:gd name="T57" fmla="*/ 44 h 143"/>
                    <a:gd name="T58" fmla="*/ 89 w 134"/>
                    <a:gd name="T59" fmla="*/ 72 h 143"/>
                    <a:gd name="T60" fmla="*/ 72 w 134"/>
                    <a:gd name="T61" fmla="*/ 84 h 143"/>
                    <a:gd name="T62" fmla="*/ 67 w 134"/>
                    <a:gd name="T63" fmla="*/ 70 h 143"/>
                    <a:gd name="T64" fmla="*/ 64 w 134"/>
                    <a:gd name="T65" fmla="*/ 75 h 143"/>
                    <a:gd name="T66" fmla="*/ 66 w 134"/>
                    <a:gd name="T67" fmla="*/ 103 h 143"/>
                    <a:gd name="T68" fmla="*/ 63 w 134"/>
                    <a:gd name="T69" fmla="*/ 105 h 143"/>
                    <a:gd name="T70" fmla="*/ 54 w 134"/>
                    <a:gd name="T71" fmla="*/ 101 h 143"/>
                    <a:gd name="T72" fmla="*/ 19 w 134"/>
                    <a:gd name="T73" fmla="*/ 105 h 143"/>
                    <a:gd name="T74" fmla="*/ 0 w 134"/>
                    <a:gd name="T75"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143">
                      <a:moveTo>
                        <a:pt x="0" y="126"/>
                      </a:moveTo>
                      <a:lnTo>
                        <a:pt x="3" y="133"/>
                      </a:lnTo>
                      <a:lnTo>
                        <a:pt x="20" y="133"/>
                      </a:lnTo>
                      <a:lnTo>
                        <a:pt x="22" y="127"/>
                      </a:lnTo>
                      <a:lnTo>
                        <a:pt x="50" y="117"/>
                      </a:lnTo>
                      <a:lnTo>
                        <a:pt x="66" y="119"/>
                      </a:lnTo>
                      <a:lnTo>
                        <a:pt x="67" y="133"/>
                      </a:lnTo>
                      <a:lnTo>
                        <a:pt x="79" y="143"/>
                      </a:lnTo>
                      <a:lnTo>
                        <a:pt x="86" y="126"/>
                      </a:lnTo>
                      <a:lnTo>
                        <a:pt x="82" y="120"/>
                      </a:lnTo>
                      <a:lnTo>
                        <a:pt x="82" y="114"/>
                      </a:lnTo>
                      <a:lnTo>
                        <a:pt x="92" y="122"/>
                      </a:lnTo>
                      <a:lnTo>
                        <a:pt x="105" y="122"/>
                      </a:lnTo>
                      <a:lnTo>
                        <a:pt x="109" y="113"/>
                      </a:lnTo>
                      <a:lnTo>
                        <a:pt x="115" y="122"/>
                      </a:lnTo>
                      <a:lnTo>
                        <a:pt x="114" y="110"/>
                      </a:lnTo>
                      <a:lnTo>
                        <a:pt x="123" y="105"/>
                      </a:lnTo>
                      <a:lnTo>
                        <a:pt x="127" y="116"/>
                      </a:lnTo>
                      <a:lnTo>
                        <a:pt x="133" y="111"/>
                      </a:lnTo>
                      <a:lnTo>
                        <a:pt x="134" y="101"/>
                      </a:lnTo>
                      <a:lnTo>
                        <a:pt x="117" y="60"/>
                      </a:lnTo>
                      <a:lnTo>
                        <a:pt x="118" y="56"/>
                      </a:lnTo>
                      <a:lnTo>
                        <a:pt x="124" y="56"/>
                      </a:lnTo>
                      <a:lnTo>
                        <a:pt x="121" y="43"/>
                      </a:lnTo>
                      <a:lnTo>
                        <a:pt x="95" y="3"/>
                      </a:lnTo>
                      <a:lnTo>
                        <a:pt x="83" y="0"/>
                      </a:lnTo>
                      <a:lnTo>
                        <a:pt x="93" y="11"/>
                      </a:lnTo>
                      <a:lnTo>
                        <a:pt x="82" y="5"/>
                      </a:lnTo>
                      <a:lnTo>
                        <a:pt x="93" y="44"/>
                      </a:lnTo>
                      <a:lnTo>
                        <a:pt x="89" y="72"/>
                      </a:lnTo>
                      <a:lnTo>
                        <a:pt x="72" y="84"/>
                      </a:lnTo>
                      <a:lnTo>
                        <a:pt x="67" y="70"/>
                      </a:lnTo>
                      <a:lnTo>
                        <a:pt x="64" y="75"/>
                      </a:lnTo>
                      <a:lnTo>
                        <a:pt x="66" y="103"/>
                      </a:lnTo>
                      <a:lnTo>
                        <a:pt x="63" y="105"/>
                      </a:lnTo>
                      <a:lnTo>
                        <a:pt x="54" y="101"/>
                      </a:lnTo>
                      <a:lnTo>
                        <a:pt x="19" y="105"/>
                      </a:lnTo>
                      <a:lnTo>
                        <a:pt x="0" y="12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11" name="Freeform 7645"/>
                <p:cNvSpPr>
                  <a:spLocks/>
                </p:cNvSpPr>
                <p:nvPr/>
              </p:nvSpPr>
              <p:spPr bwMode="gray">
                <a:xfrm>
                  <a:off x="9086749" y="3076604"/>
                  <a:ext cx="198507" cy="217423"/>
                </a:xfrm>
                <a:custGeom>
                  <a:avLst/>
                  <a:gdLst>
                    <a:gd name="T0" fmla="*/ 0 w 134"/>
                    <a:gd name="T1" fmla="*/ 126 h 143"/>
                    <a:gd name="T2" fmla="*/ 3 w 134"/>
                    <a:gd name="T3" fmla="*/ 133 h 143"/>
                    <a:gd name="T4" fmla="*/ 20 w 134"/>
                    <a:gd name="T5" fmla="*/ 133 h 143"/>
                    <a:gd name="T6" fmla="*/ 22 w 134"/>
                    <a:gd name="T7" fmla="*/ 127 h 143"/>
                    <a:gd name="T8" fmla="*/ 50 w 134"/>
                    <a:gd name="T9" fmla="*/ 117 h 143"/>
                    <a:gd name="T10" fmla="*/ 66 w 134"/>
                    <a:gd name="T11" fmla="*/ 119 h 143"/>
                    <a:gd name="T12" fmla="*/ 67 w 134"/>
                    <a:gd name="T13" fmla="*/ 133 h 143"/>
                    <a:gd name="T14" fmla="*/ 79 w 134"/>
                    <a:gd name="T15" fmla="*/ 143 h 143"/>
                    <a:gd name="T16" fmla="*/ 86 w 134"/>
                    <a:gd name="T17" fmla="*/ 126 h 143"/>
                    <a:gd name="T18" fmla="*/ 82 w 134"/>
                    <a:gd name="T19" fmla="*/ 120 h 143"/>
                    <a:gd name="T20" fmla="*/ 82 w 134"/>
                    <a:gd name="T21" fmla="*/ 114 h 143"/>
                    <a:gd name="T22" fmla="*/ 92 w 134"/>
                    <a:gd name="T23" fmla="*/ 122 h 143"/>
                    <a:gd name="T24" fmla="*/ 105 w 134"/>
                    <a:gd name="T25" fmla="*/ 122 h 143"/>
                    <a:gd name="T26" fmla="*/ 109 w 134"/>
                    <a:gd name="T27" fmla="*/ 113 h 143"/>
                    <a:gd name="T28" fmla="*/ 115 w 134"/>
                    <a:gd name="T29" fmla="*/ 122 h 143"/>
                    <a:gd name="T30" fmla="*/ 114 w 134"/>
                    <a:gd name="T31" fmla="*/ 110 h 143"/>
                    <a:gd name="T32" fmla="*/ 123 w 134"/>
                    <a:gd name="T33" fmla="*/ 105 h 143"/>
                    <a:gd name="T34" fmla="*/ 127 w 134"/>
                    <a:gd name="T35" fmla="*/ 116 h 143"/>
                    <a:gd name="T36" fmla="*/ 133 w 134"/>
                    <a:gd name="T37" fmla="*/ 111 h 143"/>
                    <a:gd name="T38" fmla="*/ 134 w 134"/>
                    <a:gd name="T39" fmla="*/ 101 h 143"/>
                    <a:gd name="T40" fmla="*/ 117 w 134"/>
                    <a:gd name="T41" fmla="*/ 60 h 143"/>
                    <a:gd name="T42" fmla="*/ 118 w 134"/>
                    <a:gd name="T43" fmla="*/ 56 h 143"/>
                    <a:gd name="T44" fmla="*/ 124 w 134"/>
                    <a:gd name="T45" fmla="*/ 56 h 143"/>
                    <a:gd name="T46" fmla="*/ 121 w 134"/>
                    <a:gd name="T47" fmla="*/ 43 h 143"/>
                    <a:gd name="T48" fmla="*/ 95 w 134"/>
                    <a:gd name="T49" fmla="*/ 3 h 143"/>
                    <a:gd name="T50" fmla="*/ 83 w 134"/>
                    <a:gd name="T51" fmla="*/ 0 h 143"/>
                    <a:gd name="T52" fmla="*/ 93 w 134"/>
                    <a:gd name="T53" fmla="*/ 11 h 143"/>
                    <a:gd name="T54" fmla="*/ 82 w 134"/>
                    <a:gd name="T55" fmla="*/ 5 h 143"/>
                    <a:gd name="T56" fmla="*/ 93 w 134"/>
                    <a:gd name="T57" fmla="*/ 44 h 143"/>
                    <a:gd name="T58" fmla="*/ 89 w 134"/>
                    <a:gd name="T59" fmla="*/ 72 h 143"/>
                    <a:gd name="T60" fmla="*/ 72 w 134"/>
                    <a:gd name="T61" fmla="*/ 84 h 143"/>
                    <a:gd name="T62" fmla="*/ 67 w 134"/>
                    <a:gd name="T63" fmla="*/ 70 h 143"/>
                    <a:gd name="T64" fmla="*/ 64 w 134"/>
                    <a:gd name="T65" fmla="*/ 75 h 143"/>
                    <a:gd name="T66" fmla="*/ 66 w 134"/>
                    <a:gd name="T67" fmla="*/ 103 h 143"/>
                    <a:gd name="T68" fmla="*/ 63 w 134"/>
                    <a:gd name="T69" fmla="*/ 105 h 143"/>
                    <a:gd name="T70" fmla="*/ 54 w 134"/>
                    <a:gd name="T71" fmla="*/ 101 h 143"/>
                    <a:gd name="T72" fmla="*/ 19 w 134"/>
                    <a:gd name="T73" fmla="*/ 105 h 143"/>
                    <a:gd name="T74" fmla="*/ 0 w 134"/>
                    <a:gd name="T75"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143">
                      <a:moveTo>
                        <a:pt x="0" y="126"/>
                      </a:moveTo>
                      <a:lnTo>
                        <a:pt x="3" y="133"/>
                      </a:lnTo>
                      <a:lnTo>
                        <a:pt x="20" y="133"/>
                      </a:lnTo>
                      <a:lnTo>
                        <a:pt x="22" y="127"/>
                      </a:lnTo>
                      <a:lnTo>
                        <a:pt x="50" y="117"/>
                      </a:lnTo>
                      <a:lnTo>
                        <a:pt x="66" y="119"/>
                      </a:lnTo>
                      <a:lnTo>
                        <a:pt x="67" y="133"/>
                      </a:lnTo>
                      <a:lnTo>
                        <a:pt x="79" y="143"/>
                      </a:lnTo>
                      <a:lnTo>
                        <a:pt x="86" y="126"/>
                      </a:lnTo>
                      <a:lnTo>
                        <a:pt x="82" y="120"/>
                      </a:lnTo>
                      <a:lnTo>
                        <a:pt x="82" y="114"/>
                      </a:lnTo>
                      <a:lnTo>
                        <a:pt x="92" y="122"/>
                      </a:lnTo>
                      <a:lnTo>
                        <a:pt x="105" y="122"/>
                      </a:lnTo>
                      <a:lnTo>
                        <a:pt x="109" y="113"/>
                      </a:lnTo>
                      <a:lnTo>
                        <a:pt x="115" y="122"/>
                      </a:lnTo>
                      <a:lnTo>
                        <a:pt x="114" y="110"/>
                      </a:lnTo>
                      <a:lnTo>
                        <a:pt x="123" y="105"/>
                      </a:lnTo>
                      <a:lnTo>
                        <a:pt x="127" y="116"/>
                      </a:lnTo>
                      <a:lnTo>
                        <a:pt x="133" y="111"/>
                      </a:lnTo>
                      <a:lnTo>
                        <a:pt x="134" y="101"/>
                      </a:lnTo>
                      <a:lnTo>
                        <a:pt x="117" y="60"/>
                      </a:lnTo>
                      <a:lnTo>
                        <a:pt x="118" y="56"/>
                      </a:lnTo>
                      <a:lnTo>
                        <a:pt x="124" y="56"/>
                      </a:lnTo>
                      <a:lnTo>
                        <a:pt x="121" y="43"/>
                      </a:lnTo>
                      <a:lnTo>
                        <a:pt x="95" y="3"/>
                      </a:lnTo>
                      <a:lnTo>
                        <a:pt x="83" y="0"/>
                      </a:lnTo>
                      <a:lnTo>
                        <a:pt x="93" y="11"/>
                      </a:lnTo>
                      <a:lnTo>
                        <a:pt x="82" y="5"/>
                      </a:lnTo>
                      <a:lnTo>
                        <a:pt x="93" y="44"/>
                      </a:lnTo>
                      <a:lnTo>
                        <a:pt x="89" y="72"/>
                      </a:lnTo>
                      <a:lnTo>
                        <a:pt x="72" y="84"/>
                      </a:lnTo>
                      <a:lnTo>
                        <a:pt x="67" y="70"/>
                      </a:lnTo>
                      <a:lnTo>
                        <a:pt x="64" y="75"/>
                      </a:lnTo>
                      <a:lnTo>
                        <a:pt x="66" y="103"/>
                      </a:lnTo>
                      <a:lnTo>
                        <a:pt x="63" y="105"/>
                      </a:lnTo>
                      <a:lnTo>
                        <a:pt x="54" y="101"/>
                      </a:lnTo>
                      <a:lnTo>
                        <a:pt x="19" y="105"/>
                      </a:lnTo>
                      <a:lnTo>
                        <a:pt x="0" y="126"/>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13" name="Freeform 7646"/>
                <p:cNvSpPr>
                  <a:spLocks/>
                </p:cNvSpPr>
                <p:nvPr/>
              </p:nvSpPr>
              <p:spPr bwMode="gray">
                <a:xfrm>
                  <a:off x="9166744" y="2970175"/>
                  <a:ext cx="121474" cy="109472"/>
                </a:xfrm>
                <a:custGeom>
                  <a:avLst/>
                  <a:gdLst>
                    <a:gd name="T0" fmla="*/ 6 w 82"/>
                    <a:gd name="T1" fmla="*/ 51 h 72"/>
                    <a:gd name="T2" fmla="*/ 19 w 82"/>
                    <a:gd name="T3" fmla="*/ 72 h 72"/>
                    <a:gd name="T4" fmla="*/ 29 w 82"/>
                    <a:gd name="T5" fmla="*/ 65 h 72"/>
                    <a:gd name="T6" fmla="*/ 13 w 82"/>
                    <a:gd name="T7" fmla="*/ 53 h 72"/>
                    <a:gd name="T8" fmla="*/ 23 w 82"/>
                    <a:gd name="T9" fmla="*/ 56 h 72"/>
                    <a:gd name="T10" fmla="*/ 34 w 82"/>
                    <a:gd name="T11" fmla="*/ 51 h 72"/>
                    <a:gd name="T12" fmla="*/ 60 w 82"/>
                    <a:gd name="T13" fmla="*/ 62 h 72"/>
                    <a:gd name="T14" fmla="*/ 63 w 82"/>
                    <a:gd name="T15" fmla="*/ 43 h 72"/>
                    <a:gd name="T16" fmla="*/ 72 w 82"/>
                    <a:gd name="T17" fmla="*/ 46 h 72"/>
                    <a:gd name="T18" fmla="*/ 82 w 82"/>
                    <a:gd name="T19" fmla="*/ 37 h 72"/>
                    <a:gd name="T20" fmla="*/ 74 w 82"/>
                    <a:gd name="T21" fmla="*/ 38 h 72"/>
                    <a:gd name="T22" fmla="*/ 66 w 82"/>
                    <a:gd name="T23" fmla="*/ 31 h 72"/>
                    <a:gd name="T24" fmla="*/ 64 w 82"/>
                    <a:gd name="T25" fmla="*/ 22 h 72"/>
                    <a:gd name="T26" fmla="*/ 60 w 82"/>
                    <a:gd name="T27" fmla="*/ 29 h 72"/>
                    <a:gd name="T28" fmla="*/ 41 w 82"/>
                    <a:gd name="T29" fmla="*/ 24 h 72"/>
                    <a:gd name="T30" fmla="*/ 3 w 82"/>
                    <a:gd name="T31" fmla="*/ 0 h 72"/>
                    <a:gd name="T32" fmla="*/ 0 w 82"/>
                    <a:gd name="T33" fmla="*/ 5 h 72"/>
                    <a:gd name="T34" fmla="*/ 9 w 82"/>
                    <a:gd name="T35" fmla="*/ 13 h 72"/>
                    <a:gd name="T36" fmla="*/ 19 w 82"/>
                    <a:gd name="T37" fmla="*/ 41 h 72"/>
                    <a:gd name="T38" fmla="*/ 6 w 82"/>
                    <a:gd name="T39" fmla="*/ 40 h 72"/>
                    <a:gd name="T40" fmla="*/ 10 w 82"/>
                    <a:gd name="T41" fmla="*/ 46 h 72"/>
                    <a:gd name="T42" fmla="*/ 6 w 82"/>
                    <a:gd name="T43" fmla="*/ 5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 h="72">
                      <a:moveTo>
                        <a:pt x="6" y="51"/>
                      </a:moveTo>
                      <a:lnTo>
                        <a:pt x="19" y="72"/>
                      </a:lnTo>
                      <a:lnTo>
                        <a:pt x="29" y="65"/>
                      </a:lnTo>
                      <a:lnTo>
                        <a:pt x="13" y="53"/>
                      </a:lnTo>
                      <a:lnTo>
                        <a:pt x="23" y="56"/>
                      </a:lnTo>
                      <a:lnTo>
                        <a:pt x="34" y="51"/>
                      </a:lnTo>
                      <a:lnTo>
                        <a:pt x="60" y="62"/>
                      </a:lnTo>
                      <a:lnTo>
                        <a:pt x="63" y="43"/>
                      </a:lnTo>
                      <a:lnTo>
                        <a:pt x="72" y="46"/>
                      </a:lnTo>
                      <a:lnTo>
                        <a:pt x="82" y="37"/>
                      </a:lnTo>
                      <a:lnTo>
                        <a:pt x="74" y="38"/>
                      </a:lnTo>
                      <a:lnTo>
                        <a:pt x="66" y="31"/>
                      </a:lnTo>
                      <a:lnTo>
                        <a:pt x="64" y="22"/>
                      </a:lnTo>
                      <a:lnTo>
                        <a:pt x="60" y="29"/>
                      </a:lnTo>
                      <a:lnTo>
                        <a:pt x="41" y="24"/>
                      </a:lnTo>
                      <a:lnTo>
                        <a:pt x="3" y="0"/>
                      </a:lnTo>
                      <a:lnTo>
                        <a:pt x="0" y="5"/>
                      </a:lnTo>
                      <a:lnTo>
                        <a:pt x="9" y="13"/>
                      </a:lnTo>
                      <a:lnTo>
                        <a:pt x="19" y="41"/>
                      </a:lnTo>
                      <a:lnTo>
                        <a:pt x="6" y="40"/>
                      </a:lnTo>
                      <a:lnTo>
                        <a:pt x="10" y="46"/>
                      </a:lnTo>
                      <a:lnTo>
                        <a:pt x="6" y="5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14" name="Freeform 7647"/>
                <p:cNvSpPr>
                  <a:spLocks/>
                </p:cNvSpPr>
                <p:nvPr/>
              </p:nvSpPr>
              <p:spPr bwMode="gray">
                <a:xfrm>
                  <a:off x="9166744" y="2970175"/>
                  <a:ext cx="121474" cy="109472"/>
                </a:xfrm>
                <a:custGeom>
                  <a:avLst/>
                  <a:gdLst>
                    <a:gd name="T0" fmla="*/ 6 w 82"/>
                    <a:gd name="T1" fmla="*/ 51 h 72"/>
                    <a:gd name="T2" fmla="*/ 19 w 82"/>
                    <a:gd name="T3" fmla="*/ 72 h 72"/>
                    <a:gd name="T4" fmla="*/ 29 w 82"/>
                    <a:gd name="T5" fmla="*/ 65 h 72"/>
                    <a:gd name="T6" fmla="*/ 13 w 82"/>
                    <a:gd name="T7" fmla="*/ 53 h 72"/>
                    <a:gd name="T8" fmla="*/ 23 w 82"/>
                    <a:gd name="T9" fmla="*/ 56 h 72"/>
                    <a:gd name="T10" fmla="*/ 34 w 82"/>
                    <a:gd name="T11" fmla="*/ 51 h 72"/>
                    <a:gd name="T12" fmla="*/ 60 w 82"/>
                    <a:gd name="T13" fmla="*/ 62 h 72"/>
                    <a:gd name="T14" fmla="*/ 63 w 82"/>
                    <a:gd name="T15" fmla="*/ 43 h 72"/>
                    <a:gd name="T16" fmla="*/ 72 w 82"/>
                    <a:gd name="T17" fmla="*/ 46 h 72"/>
                    <a:gd name="T18" fmla="*/ 82 w 82"/>
                    <a:gd name="T19" fmla="*/ 37 h 72"/>
                    <a:gd name="T20" fmla="*/ 74 w 82"/>
                    <a:gd name="T21" fmla="*/ 38 h 72"/>
                    <a:gd name="T22" fmla="*/ 66 w 82"/>
                    <a:gd name="T23" fmla="*/ 31 h 72"/>
                    <a:gd name="T24" fmla="*/ 64 w 82"/>
                    <a:gd name="T25" fmla="*/ 22 h 72"/>
                    <a:gd name="T26" fmla="*/ 60 w 82"/>
                    <a:gd name="T27" fmla="*/ 29 h 72"/>
                    <a:gd name="T28" fmla="*/ 41 w 82"/>
                    <a:gd name="T29" fmla="*/ 24 h 72"/>
                    <a:gd name="T30" fmla="*/ 3 w 82"/>
                    <a:gd name="T31" fmla="*/ 0 h 72"/>
                    <a:gd name="T32" fmla="*/ 0 w 82"/>
                    <a:gd name="T33" fmla="*/ 5 h 72"/>
                    <a:gd name="T34" fmla="*/ 9 w 82"/>
                    <a:gd name="T35" fmla="*/ 13 h 72"/>
                    <a:gd name="T36" fmla="*/ 19 w 82"/>
                    <a:gd name="T37" fmla="*/ 41 h 72"/>
                    <a:gd name="T38" fmla="*/ 6 w 82"/>
                    <a:gd name="T39" fmla="*/ 40 h 72"/>
                    <a:gd name="T40" fmla="*/ 10 w 82"/>
                    <a:gd name="T41" fmla="*/ 46 h 72"/>
                    <a:gd name="T42" fmla="*/ 6 w 82"/>
                    <a:gd name="T43" fmla="*/ 5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 h="72">
                      <a:moveTo>
                        <a:pt x="6" y="51"/>
                      </a:moveTo>
                      <a:lnTo>
                        <a:pt x="19" y="72"/>
                      </a:lnTo>
                      <a:lnTo>
                        <a:pt x="29" y="65"/>
                      </a:lnTo>
                      <a:lnTo>
                        <a:pt x="13" y="53"/>
                      </a:lnTo>
                      <a:lnTo>
                        <a:pt x="23" y="56"/>
                      </a:lnTo>
                      <a:lnTo>
                        <a:pt x="34" y="51"/>
                      </a:lnTo>
                      <a:lnTo>
                        <a:pt x="60" y="62"/>
                      </a:lnTo>
                      <a:lnTo>
                        <a:pt x="63" y="43"/>
                      </a:lnTo>
                      <a:lnTo>
                        <a:pt x="72" y="46"/>
                      </a:lnTo>
                      <a:lnTo>
                        <a:pt x="82" y="37"/>
                      </a:lnTo>
                      <a:lnTo>
                        <a:pt x="74" y="38"/>
                      </a:lnTo>
                      <a:lnTo>
                        <a:pt x="66" y="31"/>
                      </a:lnTo>
                      <a:lnTo>
                        <a:pt x="64" y="22"/>
                      </a:lnTo>
                      <a:lnTo>
                        <a:pt x="60" y="29"/>
                      </a:lnTo>
                      <a:lnTo>
                        <a:pt x="41" y="24"/>
                      </a:lnTo>
                      <a:lnTo>
                        <a:pt x="3" y="0"/>
                      </a:lnTo>
                      <a:lnTo>
                        <a:pt x="0" y="5"/>
                      </a:lnTo>
                      <a:lnTo>
                        <a:pt x="9" y="13"/>
                      </a:lnTo>
                      <a:lnTo>
                        <a:pt x="19" y="41"/>
                      </a:lnTo>
                      <a:lnTo>
                        <a:pt x="6" y="40"/>
                      </a:lnTo>
                      <a:lnTo>
                        <a:pt x="10" y="46"/>
                      </a:lnTo>
                      <a:lnTo>
                        <a:pt x="6" y="51"/>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18" name="Freeform 7648"/>
                <p:cNvSpPr>
                  <a:spLocks/>
                </p:cNvSpPr>
                <p:nvPr/>
              </p:nvSpPr>
              <p:spPr bwMode="gray">
                <a:xfrm>
                  <a:off x="9086749" y="3470399"/>
                  <a:ext cx="5926" cy="16725"/>
                </a:xfrm>
                <a:custGeom>
                  <a:avLst/>
                  <a:gdLst>
                    <a:gd name="T0" fmla="*/ 0 w 4"/>
                    <a:gd name="T1" fmla="*/ 11 h 11"/>
                    <a:gd name="T2" fmla="*/ 4 w 4"/>
                    <a:gd name="T3" fmla="*/ 0 h 11"/>
                    <a:gd name="T4" fmla="*/ 0 w 4"/>
                    <a:gd name="T5" fmla="*/ 11 h 11"/>
                  </a:gdLst>
                  <a:ahLst/>
                  <a:cxnLst>
                    <a:cxn ang="0">
                      <a:pos x="T0" y="T1"/>
                    </a:cxn>
                    <a:cxn ang="0">
                      <a:pos x="T2" y="T3"/>
                    </a:cxn>
                    <a:cxn ang="0">
                      <a:pos x="T4" y="T5"/>
                    </a:cxn>
                  </a:cxnLst>
                  <a:rect l="0" t="0" r="r" b="b"/>
                  <a:pathLst>
                    <a:path w="4" h="11">
                      <a:moveTo>
                        <a:pt x="0" y="11"/>
                      </a:moveTo>
                      <a:lnTo>
                        <a:pt x="4" y="0"/>
                      </a:lnTo>
                      <a:lnTo>
                        <a:pt x="0" y="11"/>
                      </a:lnTo>
                      <a:close/>
                    </a:path>
                  </a:pathLst>
                </a:custGeom>
                <a:grp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820" name="Line 7649"/>
                <p:cNvSpPr>
                  <a:spLocks noChangeShapeType="1"/>
                </p:cNvSpPr>
                <p:nvPr/>
              </p:nvSpPr>
              <p:spPr bwMode="gray">
                <a:xfrm flipV="1">
                  <a:off x="9086749" y="3470399"/>
                  <a:ext cx="5926" cy="16725"/>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493" name="Freeform 7650"/>
                <p:cNvSpPr>
                  <a:spLocks/>
                </p:cNvSpPr>
                <p:nvPr/>
              </p:nvSpPr>
              <p:spPr bwMode="gray">
                <a:xfrm>
                  <a:off x="9108970" y="3426307"/>
                  <a:ext cx="5926" cy="7602"/>
                </a:xfrm>
                <a:custGeom>
                  <a:avLst/>
                  <a:gdLst>
                    <a:gd name="T0" fmla="*/ 0 w 4"/>
                    <a:gd name="T1" fmla="*/ 5 h 5"/>
                    <a:gd name="T2" fmla="*/ 4 w 4"/>
                    <a:gd name="T3" fmla="*/ 0 h 5"/>
                    <a:gd name="T4" fmla="*/ 0 w 4"/>
                    <a:gd name="T5" fmla="*/ 5 h 5"/>
                  </a:gdLst>
                  <a:ahLst/>
                  <a:cxnLst>
                    <a:cxn ang="0">
                      <a:pos x="T0" y="T1"/>
                    </a:cxn>
                    <a:cxn ang="0">
                      <a:pos x="T2" y="T3"/>
                    </a:cxn>
                    <a:cxn ang="0">
                      <a:pos x="T4" y="T5"/>
                    </a:cxn>
                  </a:cxnLst>
                  <a:rect l="0" t="0" r="r" b="b"/>
                  <a:pathLst>
                    <a:path w="4" h="5">
                      <a:moveTo>
                        <a:pt x="0" y="5"/>
                      </a:moveTo>
                      <a:lnTo>
                        <a:pt x="4" y="0"/>
                      </a:lnTo>
                      <a:lnTo>
                        <a:pt x="0" y="5"/>
                      </a:lnTo>
                      <a:close/>
                    </a:path>
                  </a:pathLst>
                </a:custGeom>
                <a:grp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494" name="Line 7651"/>
                <p:cNvSpPr>
                  <a:spLocks noChangeShapeType="1"/>
                </p:cNvSpPr>
                <p:nvPr/>
              </p:nvSpPr>
              <p:spPr bwMode="gray">
                <a:xfrm flipV="1">
                  <a:off x="9108970" y="3426307"/>
                  <a:ext cx="5926" cy="7602"/>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495" name="Freeform 7652"/>
                <p:cNvSpPr>
                  <a:spLocks/>
                </p:cNvSpPr>
                <p:nvPr/>
              </p:nvSpPr>
              <p:spPr bwMode="gray">
                <a:xfrm>
                  <a:off x="9274886" y="3002103"/>
                  <a:ext cx="4444" cy="12164"/>
                </a:xfrm>
                <a:custGeom>
                  <a:avLst/>
                  <a:gdLst>
                    <a:gd name="T0" fmla="*/ 0 w 3"/>
                    <a:gd name="T1" fmla="*/ 8 h 8"/>
                    <a:gd name="T2" fmla="*/ 3 w 3"/>
                    <a:gd name="T3" fmla="*/ 0 h 8"/>
                    <a:gd name="T4" fmla="*/ 0 w 3"/>
                    <a:gd name="T5" fmla="*/ 8 h 8"/>
                  </a:gdLst>
                  <a:ahLst/>
                  <a:cxnLst>
                    <a:cxn ang="0">
                      <a:pos x="T0" y="T1"/>
                    </a:cxn>
                    <a:cxn ang="0">
                      <a:pos x="T2" y="T3"/>
                    </a:cxn>
                    <a:cxn ang="0">
                      <a:pos x="T4" y="T5"/>
                    </a:cxn>
                  </a:cxnLst>
                  <a:rect l="0" t="0" r="r" b="b"/>
                  <a:pathLst>
                    <a:path w="3" h="8">
                      <a:moveTo>
                        <a:pt x="0" y="8"/>
                      </a:moveTo>
                      <a:lnTo>
                        <a:pt x="3" y="0"/>
                      </a:lnTo>
                      <a:lnTo>
                        <a:pt x="0" y="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496" name="Line 7653"/>
                <p:cNvSpPr>
                  <a:spLocks noChangeShapeType="1"/>
                </p:cNvSpPr>
                <p:nvPr/>
              </p:nvSpPr>
              <p:spPr bwMode="gray">
                <a:xfrm flipV="1">
                  <a:off x="9274886" y="3002103"/>
                  <a:ext cx="4444" cy="12164"/>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497" name="Freeform 7654"/>
                <p:cNvSpPr>
                  <a:spLocks/>
                </p:cNvSpPr>
                <p:nvPr/>
              </p:nvSpPr>
              <p:spPr bwMode="gray">
                <a:xfrm>
                  <a:off x="9292663" y="2970175"/>
                  <a:ext cx="20739" cy="28889"/>
                </a:xfrm>
                <a:custGeom>
                  <a:avLst/>
                  <a:gdLst>
                    <a:gd name="T0" fmla="*/ 0 w 14"/>
                    <a:gd name="T1" fmla="*/ 19 h 19"/>
                    <a:gd name="T2" fmla="*/ 14 w 14"/>
                    <a:gd name="T3" fmla="*/ 0 h 19"/>
                    <a:gd name="T4" fmla="*/ 4 w 14"/>
                    <a:gd name="T5" fmla="*/ 3 h 19"/>
                    <a:gd name="T6" fmla="*/ 0 w 14"/>
                    <a:gd name="T7" fmla="*/ 19 h 19"/>
                  </a:gdLst>
                  <a:ahLst/>
                  <a:cxnLst>
                    <a:cxn ang="0">
                      <a:pos x="T0" y="T1"/>
                    </a:cxn>
                    <a:cxn ang="0">
                      <a:pos x="T2" y="T3"/>
                    </a:cxn>
                    <a:cxn ang="0">
                      <a:pos x="T4" y="T5"/>
                    </a:cxn>
                    <a:cxn ang="0">
                      <a:pos x="T6" y="T7"/>
                    </a:cxn>
                  </a:cxnLst>
                  <a:rect l="0" t="0" r="r" b="b"/>
                  <a:pathLst>
                    <a:path w="14" h="19">
                      <a:moveTo>
                        <a:pt x="0" y="19"/>
                      </a:moveTo>
                      <a:lnTo>
                        <a:pt x="14" y="0"/>
                      </a:lnTo>
                      <a:lnTo>
                        <a:pt x="4" y="3"/>
                      </a:lnTo>
                      <a:lnTo>
                        <a:pt x="0" y="1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498" name="Freeform 7655"/>
                <p:cNvSpPr>
                  <a:spLocks/>
                </p:cNvSpPr>
                <p:nvPr/>
              </p:nvSpPr>
              <p:spPr bwMode="gray">
                <a:xfrm>
                  <a:off x="9292663" y="2970175"/>
                  <a:ext cx="20739" cy="28889"/>
                </a:xfrm>
                <a:custGeom>
                  <a:avLst/>
                  <a:gdLst>
                    <a:gd name="T0" fmla="*/ 0 w 14"/>
                    <a:gd name="T1" fmla="*/ 19 h 19"/>
                    <a:gd name="T2" fmla="*/ 14 w 14"/>
                    <a:gd name="T3" fmla="*/ 0 h 19"/>
                    <a:gd name="T4" fmla="*/ 4 w 14"/>
                    <a:gd name="T5" fmla="*/ 3 h 19"/>
                    <a:gd name="T6" fmla="*/ 0 w 14"/>
                    <a:gd name="T7" fmla="*/ 19 h 19"/>
                  </a:gdLst>
                  <a:ahLst/>
                  <a:cxnLst>
                    <a:cxn ang="0">
                      <a:pos x="T0" y="T1"/>
                    </a:cxn>
                    <a:cxn ang="0">
                      <a:pos x="T2" y="T3"/>
                    </a:cxn>
                    <a:cxn ang="0">
                      <a:pos x="T4" y="T5"/>
                    </a:cxn>
                    <a:cxn ang="0">
                      <a:pos x="T6" y="T7"/>
                    </a:cxn>
                  </a:cxnLst>
                  <a:rect l="0" t="0" r="r" b="b"/>
                  <a:pathLst>
                    <a:path w="14" h="19">
                      <a:moveTo>
                        <a:pt x="0" y="19"/>
                      </a:moveTo>
                      <a:lnTo>
                        <a:pt x="14" y="0"/>
                      </a:lnTo>
                      <a:lnTo>
                        <a:pt x="4" y="3"/>
                      </a:lnTo>
                      <a:lnTo>
                        <a:pt x="0" y="19"/>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499" name="Freeform 7656"/>
                <p:cNvSpPr>
                  <a:spLocks/>
                </p:cNvSpPr>
                <p:nvPr/>
              </p:nvSpPr>
              <p:spPr bwMode="gray">
                <a:xfrm>
                  <a:off x="9325253" y="2950408"/>
                  <a:ext cx="7407" cy="15205"/>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lnTo>
                        <a:pt x="5" y="0"/>
                      </a:lnTo>
                      <a:lnTo>
                        <a:pt x="0" y="1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00" name="Freeform 7657"/>
                <p:cNvSpPr>
                  <a:spLocks/>
                </p:cNvSpPr>
                <p:nvPr/>
              </p:nvSpPr>
              <p:spPr bwMode="gray">
                <a:xfrm>
                  <a:off x="9325253" y="2950408"/>
                  <a:ext cx="7407" cy="15205"/>
                </a:xfrm>
                <a:custGeom>
                  <a:avLst/>
                  <a:gdLst>
                    <a:gd name="T0" fmla="*/ 0 w 5"/>
                    <a:gd name="T1" fmla="*/ 10 h 10"/>
                    <a:gd name="T2" fmla="*/ 5 w 5"/>
                    <a:gd name="T3" fmla="*/ 0 h 10"/>
                    <a:gd name="T4" fmla="*/ 0 w 5"/>
                    <a:gd name="T5" fmla="*/ 10 h 10"/>
                  </a:gdLst>
                  <a:ahLst/>
                  <a:cxnLst>
                    <a:cxn ang="0">
                      <a:pos x="T0" y="T1"/>
                    </a:cxn>
                    <a:cxn ang="0">
                      <a:pos x="T2" y="T3"/>
                    </a:cxn>
                    <a:cxn ang="0">
                      <a:pos x="T4" y="T5"/>
                    </a:cxn>
                  </a:cxnLst>
                  <a:rect l="0" t="0" r="r" b="b"/>
                  <a:pathLst>
                    <a:path w="5" h="10">
                      <a:moveTo>
                        <a:pt x="0" y="10"/>
                      </a:moveTo>
                      <a:lnTo>
                        <a:pt x="5" y="0"/>
                      </a:lnTo>
                      <a:lnTo>
                        <a:pt x="0" y="1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01" name="Freeform 7658"/>
                <p:cNvSpPr>
                  <a:spLocks/>
                </p:cNvSpPr>
                <p:nvPr/>
              </p:nvSpPr>
              <p:spPr bwMode="gray">
                <a:xfrm>
                  <a:off x="9350437" y="2929122"/>
                  <a:ext cx="2962" cy="7602"/>
                </a:xfrm>
                <a:custGeom>
                  <a:avLst/>
                  <a:gdLst>
                    <a:gd name="T0" fmla="*/ 0 w 2"/>
                    <a:gd name="T1" fmla="*/ 5 h 5"/>
                    <a:gd name="T2" fmla="*/ 2 w 2"/>
                    <a:gd name="T3" fmla="*/ 0 h 5"/>
                    <a:gd name="T4" fmla="*/ 0 w 2"/>
                    <a:gd name="T5" fmla="*/ 5 h 5"/>
                  </a:gdLst>
                  <a:ahLst/>
                  <a:cxnLst>
                    <a:cxn ang="0">
                      <a:pos x="T0" y="T1"/>
                    </a:cxn>
                    <a:cxn ang="0">
                      <a:pos x="T2" y="T3"/>
                    </a:cxn>
                    <a:cxn ang="0">
                      <a:pos x="T4" y="T5"/>
                    </a:cxn>
                  </a:cxnLst>
                  <a:rect l="0" t="0" r="r" b="b"/>
                  <a:pathLst>
                    <a:path w="2" h="5">
                      <a:moveTo>
                        <a:pt x="0" y="5"/>
                      </a:moveTo>
                      <a:lnTo>
                        <a:pt x="2" y="0"/>
                      </a:lnTo>
                      <a:lnTo>
                        <a:pt x="0" y="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02" name="Line 7659"/>
                <p:cNvSpPr>
                  <a:spLocks noChangeShapeType="1"/>
                </p:cNvSpPr>
                <p:nvPr/>
              </p:nvSpPr>
              <p:spPr bwMode="gray">
                <a:xfrm flipV="1">
                  <a:off x="9350437" y="2929122"/>
                  <a:ext cx="2962" cy="7602"/>
                </a:xfrm>
                <a:prstGeom prst="line">
                  <a:avLst/>
                </a:pr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03" name="Freeform 7660"/>
                <p:cNvSpPr>
                  <a:spLocks/>
                </p:cNvSpPr>
                <p:nvPr/>
              </p:nvSpPr>
              <p:spPr bwMode="gray">
                <a:xfrm>
                  <a:off x="9354882" y="2834855"/>
                  <a:ext cx="14814" cy="18245"/>
                </a:xfrm>
                <a:custGeom>
                  <a:avLst/>
                  <a:gdLst>
                    <a:gd name="T0" fmla="*/ 0 w 10"/>
                    <a:gd name="T1" fmla="*/ 8 h 12"/>
                    <a:gd name="T2" fmla="*/ 3 w 10"/>
                    <a:gd name="T3" fmla="*/ 12 h 12"/>
                    <a:gd name="T4" fmla="*/ 10 w 10"/>
                    <a:gd name="T5" fmla="*/ 9 h 12"/>
                    <a:gd name="T6" fmla="*/ 4 w 10"/>
                    <a:gd name="T7" fmla="*/ 0 h 12"/>
                    <a:gd name="T8" fmla="*/ 0 w 10"/>
                    <a:gd name="T9" fmla="*/ 8 h 12"/>
                  </a:gdLst>
                  <a:ahLst/>
                  <a:cxnLst>
                    <a:cxn ang="0">
                      <a:pos x="T0" y="T1"/>
                    </a:cxn>
                    <a:cxn ang="0">
                      <a:pos x="T2" y="T3"/>
                    </a:cxn>
                    <a:cxn ang="0">
                      <a:pos x="T4" y="T5"/>
                    </a:cxn>
                    <a:cxn ang="0">
                      <a:pos x="T6" y="T7"/>
                    </a:cxn>
                    <a:cxn ang="0">
                      <a:pos x="T8" y="T9"/>
                    </a:cxn>
                  </a:cxnLst>
                  <a:rect l="0" t="0" r="r" b="b"/>
                  <a:pathLst>
                    <a:path w="10" h="12">
                      <a:moveTo>
                        <a:pt x="0" y="8"/>
                      </a:moveTo>
                      <a:lnTo>
                        <a:pt x="3" y="12"/>
                      </a:lnTo>
                      <a:lnTo>
                        <a:pt x="10" y="9"/>
                      </a:lnTo>
                      <a:lnTo>
                        <a:pt x="4" y="0"/>
                      </a:lnTo>
                      <a:lnTo>
                        <a:pt x="0" y="8"/>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04" name="Freeform 7661"/>
                <p:cNvSpPr>
                  <a:spLocks/>
                </p:cNvSpPr>
                <p:nvPr/>
              </p:nvSpPr>
              <p:spPr bwMode="gray">
                <a:xfrm>
                  <a:off x="9354882" y="2834855"/>
                  <a:ext cx="14814" cy="18245"/>
                </a:xfrm>
                <a:custGeom>
                  <a:avLst/>
                  <a:gdLst>
                    <a:gd name="T0" fmla="*/ 0 w 10"/>
                    <a:gd name="T1" fmla="*/ 8 h 12"/>
                    <a:gd name="T2" fmla="*/ 3 w 10"/>
                    <a:gd name="T3" fmla="*/ 12 h 12"/>
                    <a:gd name="T4" fmla="*/ 10 w 10"/>
                    <a:gd name="T5" fmla="*/ 9 h 12"/>
                    <a:gd name="T6" fmla="*/ 4 w 10"/>
                    <a:gd name="T7" fmla="*/ 0 h 12"/>
                    <a:gd name="T8" fmla="*/ 0 w 10"/>
                    <a:gd name="T9" fmla="*/ 8 h 12"/>
                  </a:gdLst>
                  <a:ahLst/>
                  <a:cxnLst>
                    <a:cxn ang="0">
                      <a:pos x="T0" y="T1"/>
                    </a:cxn>
                    <a:cxn ang="0">
                      <a:pos x="T2" y="T3"/>
                    </a:cxn>
                    <a:cxn ang="0">
                      <a:pos x="T4" y="T5"/>
                    </a:cxn>
                    <a:cxn ang="0">
                      <a:pos x="T6" y="T7"/>
                    </a:cxn>
                    <a:cxn ang="0">
                      <a:pos x="T8" y="T9"/>
                    </a:cxn>
                  </a:cxnLst>
                  <a:rect l="0" t="0" r="r" b="b"/>
                  <a:pathLst>
                    <a:path w="10" h="12">
                      <a:moveTo>
                        <a:pt x="0" y="8"/>
                      </a:moveTo>
                      <a:lnTo>
                        <a:pt x="3" y="12"/>
                      </a:lnTo>
                      <a:lnTo>
                        <a:pt x="10" y="9"/>
                      </a:lnTo>
                      <a:lnTo>
                        <a:pt x="4" y="0"/>
                      </a:lnTo>
                      <a:lnTo>
                        <a:pt x="0" y="8"/>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05" name="Freeform 7662"/>
                <p:cNvSpPr>
                  <a:spLocks/>
                </p:cNvSpPr>
                <p:nvPr/>
              </p:nvSpPr>
              <p:spPr bwMode="gray">
                <a:xfrm>
                  <a:off x="9313403" y="2620472"/>
                  <a:ext cx="13333" cy="16725"/>
                </a:xfrm>
                <a:custGeom>
                  <a:avLst/>
                  <a:gdLst>
                    <a:gd name="T0" fmla="*/ 5 w 9"/>
                    <a:gd name="T1" fmla="*/ 11 h 11"/>
                    <a:gd name="T2" fmla="*/ 9 w 9"/>
                    <a:gd name="T3" fmla="*/ 5 h 11"/>
                    <a:gd name="T4" fmla="*/ 3 w 9"/>
                    <a:gd name="T5" fmla="*/ 0 h 11"/>
                    <a:gd name="T6" fmla="*/ 0 w 9"/>
                    <a:gd name="T7" fmla="*/ 3 h 11"/>
                    <a:gd name="T8" fmla="*/ 5 w 9"/>
                    <a:gd name="T9" fmla="*/ 11 h 11"/>
                  </a:gdLst>
                  <a:ahLst/>
                  <a:cxnLst>
                    <a:cxn ang="0">
                      <a:pos x="T0" y="T1"/>
                    </a:cxn>
                    <a:cxn ang="0">
                      <a:pos x="T2" y="T3"/>
                    </a:cxn>
                    <a:cxn ang="0">
                      <a:pos x="T4" y="T5"/>
                    </a:cxn>
                    <a:cxn ang="0">
                      <a:pos x="T6" y="T7"/>
                    </a:cxn>
                    <a:cxn ang="0">
                      <a:pos x="T8" y="T9"/>
                    </a:cxn>
                  </a:cxnLst>
                  <a:rect l="0" t="0" r="r" b="b"/>
                  <a:pathLst>
                    <a:path w="9" h="11">
                      <a:moveTo>
                        <a:pt x="5" y="11"/>
                      </a:moveTo>
                      <a:lnTo>
                        <a:pt x="9" y="5"/>
                      </a:lnTo>
                      <a:lnTo>
                        <a:pt x="3" y="0"/>
                      </a:lnTo>
                      <a:lnTo>
                        <a:pt x="0" y="3"/>
                      </a:lnTo>
                      <a:lnTo>
                        <a:pt x="5" y="1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06" name="Freeform 7663"/>
                <p:cNvSpPr>
                  <a:spLocks/>
                </p:cNvSpPr>
                <p:nvPr/>
              </p:nvSpPr>
              <p:spPr bwMode="gray">
                <a:xfrm>
                  <a:off x="9313403" y="2620472"/>
                  <a:ext cx="13333" cy="16725"/>
                </a:xfrm>
                <a:custGeom>
                  <a:avLst/>
                  <a:gdLst>
                    <a:gd name="T0" fmla="*/ 5 w 9"/>
                    <a:gd name="T1" fmla="*/ 11 h 11"/>
                    <a:gd name="T2" fmla="*/ 9 w 9"/>
                    <a:gd name="T3" fmla="*/ 5 h 11"/>
                    <a:gd name="T4" fmla="*/ 3 w 9"/>
                    <a:gd name="T5" fmla="*/ 0 h 11"/>
                    <a:gd name="T6" fmla="*/ 0 w 9"/>
                    <a:gd name="T7" fmla="*/ 3 h 11"/>
                    <a:gd name="T8" fmla="*/ 5 w 9"/>
                    <a:gd name="T9" fmla="*/ 11 h 11"/>
                  </a:gdLst>
                  <a:ahLst/>
                  <a:cxnLst>
                    <a:cxn ang="0">
                      <a:pos x="T0" y="T1"/>
                    </a:cxn>
                    <a:cxn ang="0">
                      <a:pos x="T2" y="T3"/>
                    </a:cxn>
                    <a:cxn ang="0">
                      <a:pos x="T4" y="T5"/>
                    </a:cxn>
                    <a:cxn ang="0">
                      <a:pos x="T6" y="T7"/>
                    </a:cxn>
                    <a:cxn ang="0">
                      <a:pos x="T8" y="T9"/>
                    </a:cxn>
                  </a:cxnLst>
                  <a:rect l="0" t="0" r="r" b="b"/>
                  <a:pathLst>
                    <a:path w="9" h="11">
                      <a:moveTo>
                        <a:pt x="5" y="11"/>
                      </a:moveTo>
                      <a:lnTo>
                        <a:pt x="9" y="5"/>
                      </a:lnTo>
                      <a:lnTo>
                        <a:pt x="3" y="0"/>
                      </a:lnTo>
                      <a:lnTo>
                        <a:pt x="0" y="3"/>
                      </a:lnTo>
                      <a:lnTo>
                        <a:pt x="5" y="11"/>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07" name="Freeform 7664"/>
                <p:cNvSpPr>
                  <a:spLocks/>
                </p:cNvSpPr>
                <p:nvPr/>
              </p:nvSpPr>
              <p:spPr bwMode="gray">
                <a:xfrm>
                  <a:off x="9214149" y="2331588"/>
                  <a:ext cx="28146" cy="10643"/>
                </a:xfrm>
                <a:custGeom>
                  <a:avLst/>
                  <a:gdLst>
                    <a:gd name="T0" fmla="*/ 5 w 19"/>
                    <a:gd name="T1" fmla="*/ 0 h 7"/>
                    <a:gd name="T2" fmla="*/ 0 w 19"/>
                    <a:gd name="T3" fmla="*/ 6 h 7"/>
                    <a:gd name="T4" fmla="*/ 19 w 19"/>
                    <a:gd name="T5" fmla="*/ 7 h 7"/>
                    <a:gd name="T6" fmla="*/ 5 w 19"/>
                    <a:gd name="T7" fmla="*/ 0 h 7"/>
                  </a:gdLst>
                  <a:ahLst/>
                  <a:cxnLst>
                    <a:cxn ang="0">
                      <a:pos x="T0" y="T1"/>
                    </a:cxn>
                    <a:cxn ang="0">
                      <a:pos x="T2" y="T3"/>
                    </a:cxn>
                    <a:cxn ang="0">
                      <a:pos x="T4" y="T5"/>
                    </a:cxn>
                    <a:cxn ang="0">
                      <a:pos x="T6" y="T7"/>
                    </a:cxn>
                  </a:cxnLst>
                  <a:rect l="0" t="0" r="r" b="b"/>
                  <a:pathLst>
                    <a:path w="19" h="7">
                      <a:moveTo>
                        <a:pt x="5" y="0"/>
                      </a:moveTo>
                      <a:lnTo>
                        <a:pt x="0" y="6"/>
                      </a:lnTo>
                      <a:lnTo>
                        <a:pt x="19" y="7"/>
                      </a:lnTo>
                      <a:lnTo>
                        <a:pt x="5"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08" name="Freeform 7665"/>
                <p:cNvSpPr>
                  <a:spLocks/>
                </p:cNvSpPr>
                <p:nvPr/>
              </p:nvSpPr>
              <p:spPr bwMode="gray">
                <a:xfrm>
                  <a:off x="9214149" y="2331588"/>
                  <a:ext cx="28146" cy="10643"/>
                </a:xfrm>
                <a:custGeom>
                  <a:avLst/>
                  <a:gdLst>
                    <a:gd name="T0" fmla="*/ 5 w 19"/>
                    <a:gd name="T1" fmla="*/ 0 h 7"/>
                    <a:gd name="T2" fmla="*/ 0 w 19"/>
                    <a:gd name="T3" fmla="*/ 6 h 7"/>
                    <a:gd name="T4" fmla="*/ 19 w 19"/>
                    <a:gd name="T5" fmla="*/ 7 h 7"/>
                  </a:gdLst>
                  <a:ahLst/>
                  <a:cxnLst>
                    <a:cxn ang="0">
                      <a:pos x="T0" y="T1"/>
                    </a:cxn>
                    <a:cxn ang="0">
                      <a:pos x="T2" y="T3"/>
                    </a:cxn>
                    <a:cxn ang="0">
                      <a:pos x="T4" y="T5"/>
                    </a:cxn>
                  </a:cxnLst>
                  <a:rect l="0" t="0" r="r" b="b"/>
                  <a:pathLst>
                    <a:path w="19" h="7">
                      <a:moveTo>
                        <a:pt x="5" y="0"/>
                      </a:moveTo>
                      <a:lnTo>
                        <a:pt x="0" y="6"/>
                      </a:lnTo>
                      <a:lnTo>
                        <a:pt x="19" y="7"/>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09" name="Freeform 7666"/>
                <p:cNvSpPr>
                  <a:spLocks/>
                </p:cNvSpPr>
                <p:nvPr/>
              </p:nvSpPr>
              <p:spPr bwMode="gray">
                <a:xfrm>
                  <a:off x="9221556" y="2331588"/>
                  <a:ext cx="54812" cy="10643"/>
                </a:xfrm>
                <a:custGeom>
                  <a:avLst/>
                  <a:gdLst>
                    <a:gd name="T0" fmla="*/ 14 w 37"/>
                    <a:gd name="T1" fmla="*/ 7 h 7"/>
                    <a:gd name="T2" fmla="*/ 37 w 37"/>
                    <a:gd name="T3" fmla="*/ 4 h 7"/>
                    <a:gd name="T4" fmla="*/ 0 w 37"/>
                    <a:gd name="T5" fmla="*/ 0 h 7"/>
                    <a:gd name="T6" fmla="*/ 14 w 37"/>
                    <a:gd name="T7" fmla="*/ 7 h 7"/>
                  </a:gdLst>
                  <a:ahLst/>
                  <a:cxnLst>
                    <a:cxn ang="0">
                      <a:pos x="T0" y="T1"/>
                    </a:cxn>
                    <a:cxn ang="0">
                      <a:pos x="T2" y="T3"/>
                    </a:cxn>
                    <a:cxn ang="0">
                      <a:pos x="T4" y="T5"/>
                    </a:cxn>
                    <a:cxn ang="0">
                      <a:pos x="T6" y="T7"/>
                    </a:cxn>
                  </a:cxnLst>
                  <a:rect l="0" t="0" r="r" b="b"/>
                  <a:pathLst>
                    <a:path w="37" h="7">
                      <a:moveTo>
                        <a:pt x="14" y="7"/>
                      </a:moveTo>
                      <a:lnTo>
                        <a:pt x="37" y="4"/>
                      </a:lnTo>
                      <a:lnTo>
                        <a:pt x="0" y="0"/>
                      </a:lnTo>
                      <a:lnTo>
                        <a:pt x="14" y="7"/>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10" name="Freeform 7667"/>
                <p:cNvSpPr>
                  <a:spLocks/>
                </p:cNvSpPr>
                <p:nvPr/>
              </p:nvSpPr>
              <p:spPr bwMode="gray">
                <a:xfrm>
                  <a:off x="9221556" y="2331588"/>
                  <a:ext cx="54812" cy="10643"/>
                </a:xfrm>
                <a:custGeom>
                  <a:avLst/>
                  <a:gdLst>
                    <a:gd name="T0" fmla="*/ 14 w 37"/>
                    <a:gd name="T1" fmla="*/ 7 h 7"/>
                    <a:gd name="T2" fmla="*/ 37 w 37"/>
                    <a:gd name="T3" fmla="*/ 4 h 7"/>
                    <a:gd name="T4" fmla="*/ 0 w 37"/>
                    <a:gd name="T5" fmla="*/ 0 h 7"/>
                  </a:gdLst>
                  <a:ahLst/>
                  <a:cxnLst>
                    <a:cxn ang="0">
                      <a:pos x="T0" y="T1"/>
                    </a:cxn>
                    <a:cxn ang="0">
                      <a:pos x="T2" y="T3"/>
                    </a:cxn>
                    <a:cxn ang="0">
                      <a:pos x="T4" y="T5"/>
                    </a:cxn>
                  </a:cxnLst>
                  <a:rect l="0" t="0" r="r" b="b"/>
                  <a:pathLst>
                    <a:path w="37" h="7">
                      <a:moveTo>
                        <a:pt x="14" y="7"/>
                      </a:moveTo>
                      <a:lnTo>
                        <a:pt x="37" y="4"/>
                      </a:lnTo>
                      <a:lnTo>
                        <a:pt x="0" y="0"/>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11" name="Freeform 7668"/>
                <p:cNvSpPr>
                  <a:spLocks/>
                </p:cNvSpPr>
                <p:nvPr/>
              </p:nvSpPr>
              <p:spPr bwMode="gray">
                <a:xfrm>
                  <a:off x="8525301" y="2278372"/>
                  <a:ext cx="56293" cy="18245"/>
                </a:xfrm>
                <a:custGeom>
                  <a:avLst/>
                  <a:gdLst>
                    <a:gd name="T0" fmla="*/ 1 w 38"/>
                    <a:gd name="T1" fmla="*/ 6 h 12"/>
                    <a:gd name="T2" fmla="*/ 38 w 38"/>
                    <a:gd name="T3" fmla="*/ 12 h 12"/>
                    <a:gd name="T4" fmla="*/ 11 w 38"/>
                    <a:gd name="T5" fmla="*/ 0 h 12"/>
                    <a:gd name="T6" fmla="*/ 0 w 38"/>
                    <a:gd name="T7" fmla="*/ 1 h 12"/>
                    <a:gd name="T8" fmla="*/ 1 w 38"/>
                    <a:gd name="T9" fmla="*/ 6 h 12"/>
                  </a:gdLst>
                  <a:ahLst/>
                  <a:cxnLst>
                    <a:cxn ang="0">
                      <a:pos x="T0" y="T1"/>
                    </a:cxn>
                    <a:cxn ang="0">
                      <a:pos x="T2" y="T3"/>
                    </a:cxn>
                    <a:cxn ang="0">
                      <a:pos x="T4" y="T5"/>
                    </a:cxn>
                    <a:cxn ang="0">
                      <a:pos x="T6" y="T7"/>
                    </a:cxn>
                    <a:cxn ang="0">
                      <a:pos x="T8" y="T9"/>
                    </a:cxn>
                  </a:cxnLst>
                  <a:rect l="0" t="0" r="r" b="b"/>
                  <a:pathLst>
                    <a:path w="38" h="12">
                      <a:moveTo>
                        <a:pt x="1" y="6"/>
                      </a:moveTo>
                      <a:lnTo>
                        <a:pt x="38" y="12"/>
                      </a:lnTo>
                      <a:lnTo>
                        <a:pt x="11" y="0"/>
                      </a:lnTo>
                      <a:lnTo>
                        <a:pt x="0" y="1"/>
                      </a:lnTo>
                      <a:lnTo>
                        <a:pt x="1" y="6"/>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12" name="Freeform 7669"/>
                <p:cNvSpPr>
                  <a:spLocks/>
                </p:cNvSpPr>
                <p:nvPr/>
              </p:nvSpPr>
              <p:spPr bwMode="gray">
                <a:xfrm>
                  <a:off x="8525301" y="2278372"/>
                  <a:ext cx="56293" cy="18245"/>
                </a:xfrm>
                <a:custGeom>
                  <a:avLst/>
                  <a:gdLst>
                    <a:gd name="T0" fmla="*/ 1 w 38"/>
                    <a:gd name="T1" fmla="*/ 6 h 12"/>
                    <a:gd name="T2" fmla="*/ 38 w 38"/>
                    <a:gd name="T3" fmla="*/ 12 h 12"/>
                    <a:gd name="T4" fmla="*/ 11 w 38"/>
                    <a:gd name="T5" fmla="*/ 0 h 12"/>
                    <a:gd name="T6" fmla="*/ 0 w 38"/>
                    <a:gd name="T7" fmla="*/ 1 h 12"/>
                    <a:gd name="T8" fmla="*/ 1 w 38"/>
                    <a:gd name="T9" fmla="*/ 6 h 12"/>
                  </a:gdLst>
                  <a:ahLst/>
                  <a:cxnLst>
                    <a:cxn ang="0">
                      <a:pos x="T0" y="T1"/>
                    </a:cxn>
                    <a:cxn ang="0">
                      <a:pos x="T2" y="T3"/>
                    </a:cxn>
                    <a:cxn ang="0">
                      <a:pos x="T4" y="T5"/>
                    </a:cxn>
                    <a:cxn ang="0">
                      <a:pos x="T6" y="T7"/>
                    </a:cxn>
                    <a:cxn ang="0">
                      <a:pos x="T8" y="T9"/>
                    </a:cxn>
                  </a:cxnLst>
                  <a:rect l="0" t="0" r="r" b="b"/>
                  <a:pathLst>
                    <a:path w="38" h="12">
                      <a:moveTo>
                        <a:pt x="1" y="6"/>
                      </a:moveTo>
                      <a:lnTo>
                        <a:pt x="38" y="12"/>
                      </a:lnTo>
                      <a:lnTo>
                        <a:pt x="11" y="0"/>
                      </a:lnTo>
                      <a:lnTo>
                        <a:pt x="0" y="1"/>
                      </a:lnTo>
                      <a:lnTo>
                        <a:pt x="1" y="6"/>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13" name="Freeform 7670"/>
                <p:cNvSpPr>
                  <a:spLocks/>
                </p:cNvSpPr>
                <p:nvPr/>
              </p:nvSpPr>
              <p:spPr bwMode="gray">
                <a:xfrm>
                  <a:off x="8501598" y="2270771"/>
                  <a:ext cx="19258" cy="4562"/>
                </a:xfrm>
                <a:custGeom>
                  <a:avLst/>
                  <a:gdLst>
                    <a:gd name="T0" fmla="*/ 0 w 13"/>
                    <a:gd name="T1" fmla="*/ 0 h 3"/>
                    <a:gd name="T2" fmla="*/ 13 w 13"/>
                    <a:gd name="T3" fmla="*/ 3 h 3"/>
                    <a:gd name="T4" fmla="*/ 0 w 13"/>
                    <a:gd name="T5" fmla="*/ 0 h 3"/>
                  </a:gdLst>
                  <a:ahLst/>
                  <a:cxnLst>
                    <a:cxn ang="0">
                      <a:pos x="T0" y="T1"/>
                    </a:cxn>
                    <a:cxn ang="0">
                      <a:pos x="T2" y="T3"/>
                    </a:cxn>
                    <a:cxn ang="0">
                      <a:pos x="T4" y="T5"/>
                    </a:cxn>
                  </a:cxnLst>
                  <a:rect l="0" t="0" r="r" b="b"/>
                  <a:pathLst>
                    <a:path w="13" h="3">
                      <a:moveTo>
                        <a:pt x="0" y="0"/>
                      </a:moveTo>
                      <a:lnTo>
                        <a:pt x="13" y="3"/>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14" name="Freeform 7671"/>
                <p:cNvSpPr>
                  <a:spLocks/>
                </p:cNvSpPr>
                <p:nvPr/>
              </p:nvSpPr>
              <p:spPr bwMode="gray">
                <a:xfrm>
                  <a:off x="8501598" y="2270771"/>
                  <a:ext cx="19258" cy="4562"/>
                </a:xfrm>
                <a:custGeom>
                  <a:avLst/>
                  <a:gdLst>
                    <a:gd name="T0" fmla="*/ 0 w 13"/>
                    <a:gd name="T1" fmla="*/ 0 h 3"/>
                    <a:gd name="T2" fmla="*/ 13 w 13"/>
                    <a:gd name="T3" fmla="*/ 3 h 3"/>
                    <a:gd name="T4" fmla="*/ 0 w 13"/>
                    <a:gd name="T5" fmla="*/ 0 h 3"/>
                  </a:gdLst>
                  <a:ahLst/>
                  <a:cxnLst>
                    <a:cxn ang="0">
                      <a:pos x="T0" y="T1"/>
                    </a:cxn>
                    <a:cxn ang="0">
                      <a:pos x="T2" y="T3"/>
                    </a:cxn>
                    <a:cxn ang="0">
                      <a:pos x="T4" y="T5"/>
                    </a:cxn>
                  </a:cxnLst>
                  <a:rect l="0" t="0" r="r" b="b"/>
                  <a:pathLst>
                    <a:path w="13" h="3">
                      <a:moveTo>
                        <a:pt x="0" y="0"/>
                      </a:moveTo>
                      <a:lnTo>
                        <a:pt x="13" y="3"/>
                      </a:lnTo>
                      <a:lnTo>
                        <a:pt x="0" y="0"/>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15" name="Freeform 7672"/>
                <p:cNvSpPr>
                  <a:spLocks/>
                </p:cNvSpPr>
                <p:nvPr/>
              </p:nvSpPr>
              <p:spPr bwMode="gray">
                <a:xfrm>
                  <a:off x="8559372" y="2244922"/>
                  <a:ext cx="88884" cy="18245"/>
                </a:xfrm>
                <a:custGeom>
                  <a:avLst/>
                  <a:gdLst>
                    <a:gd name="T0" fmla="*/ 0 w 60"/>
                    <a:gd name="T1" fmla="*/ 0 h 12"/>
                    <a:gd name="T2" fmla="*/ 60 w 60"/>
                    <a:gd name="T3" fmla="*/ 12 h 12"/>
                    <a:gd name="T4" fmla="*/ 55 w 60"/>
                    <a:gd name="T5" fmla="*/ 4 h 12"/>
                    <a:gd name="T6" fmla="*/ 0 w 60"/>
                    <a:gd name="T7" fmla="*/ 0 h 12"/>
                  </a:gdLst>
                  <a:ahLst/>
                  <a:cxnLst>
                    <a:cxn ang="0">
                      <a:pos x="T0" y="T1"/>
                    </a:cxn>
                    <a:cxn ang="0">
                      <a:pos x="T2" y="T3"/>
                    </a:cxn>
                    <a:cxn ang="0">
                      <a:pos x="T4" y="T5"/>
                    </a:cxn>
                    <a:cxn ang="0">
                      <a:pos x="T6" y="T7"/>
                    </a:cxn>
                  </a:cxnLst>
                  <a:rect l="0" t="0" r="r" b="b"/>
                  <a:pathLst>
                    <a:path w="60" h="12">
                      <a:moveTo>
                        <a:pt x="0" y="0"/>
                      </a:moveTo>
                      <a:lnTo>
                        <a:pt x="60" y="12"/>
                      </a:lnTo>
                      <a:lnTo>
                        <a:pt x="55" y="4"/>
                      </a:lnTo>
                      <a:lnTo>
                        <a:pt x="0" y="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16" name="Freeform 7673"/>
                <p:cNvSpPr>
                  <a:spLocks/>
                </p:cNvSpPr>
                <p:nvPr/>
              </p:nvSpPr>
              <p:spPr bwMode="gray">
                <a:xfrm>
                  <a:off x="8559372" y="2244922"/>
                  <a:ext cx="88884" cy="18245"/>
                </a:xfrm>
                <a:custGeom>
                  <a:avLst/>
                  <a:gdLst>
                    <a:gd name="T0" fmla="*/ 0 w 60"/>
                    <a:gd name="T1" fmla="*/ 0 h 12"/>
                    <a:gd name="T2" fmla="*/ 60 w 60"/>
                    <a:gd name="T3" fmla="*/ 12 h 12"/>
                    <a:gd name="T4" fmla="*/ 55 w 60"/>
                    <a:gd name="T5" fmla="*/ 4 h 12"/>
                    <a:gd name="T6" fmla="*/ 0 w 60"/>
                    <a:gd name="T7" fmla="*/ 0 h 12"/>
                  </a:gdLst>
                  <a:ahLst/>
                  <a:cxnLst>
                    <a:cxn ang="0">
                      <a:pos x="T0" y="T1"/>
                    </a:cxn>
                    <a:cxn ang="0">
                      <a:pos x="T2" y="T3"/>
                    </a:cxn>
                    <a:cxn ang="0">
                      <a:pos x="T4" y="T5"/>
                    </a:cxn>
                    <a:cxn ang="0">
                      <a:pos x="T6" y="T7"/>
                    </a:cxn>
                  </a:cxnLst>
                  <a:rect l="0" t="0" r="r" b="b"/>
                  <a:pathLst>
                    <a:path w="60" h="12">
                      <a:moveTo>
                        <a:pt x="0" y="0"/>
                      </a:moveTo>
                      <a:lnTo>
                        <a:pt x="60" y="12"/>
                      </a:lnTo>
                      <a:lnTo>
                        <a:pt x="55" y="4"/>
                      </a:lnTo>
                      <a:lnTo>
                        <a:pt x="0" y="0"/>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17" name="Freeform 7674"/>
                <p:cNvSpPr>
                  <a:spLocks/>
                </p:cNvSpPr>
                <p:nvPr/>
              </p:nvSpPr>
              <p:spPr bwMode="gray">
                <a:xfrm>
                  <a:off x="8409751" y="2231238"/>
                  <a:ext cx="131844" cy="31930"/>
                </a:xfrm>
                <a:custGeom>
                  <a:avLst/>
                  <a:gdLst>
                    <a:gd name="T0" fmla="*/ 10 w 89"/>
                    <a:gd name="T1" fmla="*/ 13 h 21"/>
                    <a:gd name="T2" fmla="*/ 43 w 89"/>
                    <a:gd name="T3" fmla="*/ 21 h 21"/>
                    <a:gd name="T4" fmla="*/ 78 w 89"/>
                    <a:gd name="T5" fmla="*/ 19 h 21"/>
                    <a:gd name="T6" fmla="*/ 89 w 89"/>
                    <a:gd name="T7" fmla="*/ 12 h 21"/>
                    <a:gd name="T8" fmla="*/ 43 w 89"/>
                    <a:gd name="T9" fmla="*/ 0 h 21"/>
                    <a:gd name="T10" fmla="*/ 40 w 89"/>
                    <a:gd name="T11" fmla="*/ 6 h 21"/>
                    <a:gd name="T12" fmla="*/ 12 w 89"/>
                    <a:gd name="T13" fmla="*/ 0 h 21"/>
                    <a:gd name="T14" fmla="*/ 0 w 89"/>
                    <a:gd name="T15" fmla="*/ 5 h 21"/>
                    <a:gd name="T16" fmla="*/ 10 w 89"/>
                    <a:gd name="T17"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21">
                      <a:moveTo>
                        <a:pt x="10" y="13"/>
                      </a:moveTo>
                      <a:lnTo>
                        <a:pt x="43" y="21"/>
                      </a:lnTo>
                      <a:lnTo>
                        <a:pt x="78" y="19"/>
                      </a:lnTo>
                      <a:lnTo>
                        <a:pt x="89" y="12"/>
                      </a:lnTo>
                      <a:lnTo>
                        <a:pt x="43" y="0"/>
                      </a:lnTo>
                      <a:lnTo>
                        <a:pt x="40" y="6"/>
                      </a:lnTo>
                      <a:lnTo>
                        <a:pt x="12" y="0"/>
                      </a:lnTo>
                      <a:lnTo>
                        <a:pt x="0" y="5"/>
                      </a:lnTo>
                      <a:lnTo>
                        <a:pt x="10" y="1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18" name="Freeform 7675"/>
                <p:cNvSpPr>
                  <a:spLocks/>
                </p:cNvSpPr>
                <p:nvPr/>
              </p:nvSpPr>
              <p:spPr bwMode="gray">
                <a:xfrm>
                  <a:off x="8409751" y="2231238"/>
                  <a:ext cx="131844" cy="31930"/>
                </a:xfrm>
                <a:custGeom>
                  <a:avLst/>
                  <a:gdLst>
                    <a:gd name="T0" fmla="*/ 10 w 89"/>
                    <a:gd name="T1" fmla="*/ 13 h 21"/>
                    <a:gd name="T2" fmla="*/ 43 w 89"/>
                    <a:gd name="T3" fmla="*/ 21 h 21"/>
                    <a:gd name="T4" fmla="*/ 78 w 89"/>
                    <a:gd name="T5" fmla="*/ 19 h 21"/>
                    <a:gd name="T6" fmla="*/ 89 w 89"/>
                    <a:gd name="T7" fmla="*/ 12 h 21"/>
                    <a:gd name="T8" fmla="*/ 43 w 89"/>
                    <a:gd name="T9" fmla="*/ 0 h 21"/>
                    <a:gd name="T10" fmla="*/ 40 w 89"/>
                    <a:gd name="T11" fmla="*/ 6 h 21"/>
                    <a:gd name="T12" fmla="*/ 12 w 89"/>
                    <a:gd name="T13" fmla="*/ 0 h 21"/>
                    <a:gd name="T14" fmla="*/ 0 w 89"/>
                    <a:gd name="T15" fmla="*/ 5 h 21"/>
                    <a:gd name="T16" fmla="*/ 10 w 89"/>
                    <a:gd name="T17"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21">
                      <a:moveTo>
                        <a:pt x="10" y="13"/>
                      </a:moveTo>
                      <a:lnTo>
                        <a:pt x="43" y="21"/>
                      </a:lnTo>
                      <a:lnTo>
                        <a:pt x="78" y="19"/>
                      </a:lnTo>
                      <a:lnTo>
                        <a:pt x="89" y="12"/>
                      </a:lnTo>
                      <a:lnTo>
                        <a:pt x="43" y="0"/>
                      </a:lnTo>
                      <a:lnTo>
                        <a:pt x="40" y="6"/>
                      </a:lnTo>
                      <a:lnTo>
                        <a:pt x="12" y="0"/>
                      </a:lnTo>
                      <a:lnTo>
                        <a:pt x="0" y="5"/>
                      </a:lnTo>
                      <a:lnTo>
                        <a:pt x="10" y="13"/>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19" name="Freeform 7676"/>
                <p:cNvSpPr>
                  <a:spLocks/>
                </p:cNvSpPr>
                <p:nvPr/>
              </p:nvSpPr>
              <p:spPr bwMode="gray">
                <a:xfrm>
                  <a:off x="7783122" y="2167380"/>
                  <a:ext cx="75551" cy="28889"/>
                </a:xfrm>
                <a:custGeom>
                  <a:avLst/>
                  <a:gdLst>
                    <a:gd name="T0" fmla="*/ 1 w 51"/>
                    <a:gd name="T1" fmla="*/ 19 h 19"/>
                    <a:gd name="T2" fmla="*/ 51 w 51"/>
                    <a:gd name="T3" fmla="*/ 14 h 19"/>
                    <a:gd name="T4" fmla="*/ 44 w 51"/>
                    <a:gd name="T5" fmla="*/ 7 h 19"/>
                    <a:gd name="T6" fmla="*/ 9 w 51"/>
                    <a:gd name="T7" fmla="*/ 0 h 19"/>
                    <a:gd name="T8" fmla="*/ 0 w 51"/>
                    <a:gd name="T9" fmla="*/ 3 h 19"/>
                    <a:gd name="T10" fmla="*/ 1 w 51"/>
                    <a:gd name="T11" fmla="*/ 19 h 19"/>
                  </a:gdLst>
                  <a:ahLst/>
                  <a:cxnLst>
                    <a:cxn ang="0">
                      <a:pos x="T0" y="T1"/>
                    </a:cxn>
                    <a:cxn ang="0">
                      <a:pos x="T2" y="T3"/>
                    </a:cxn>
                    <a:cxn ang="0">
                      <a:pos x="T4" y="T5"/>
                    </a:cxn>
                    <a:cxn ang="0">
                      <a:pos x="T6" y="T7"/>
                    </a:cxn>
                    <a:cxn ang="0">
                      <a:pos x="T8" y="T9"/>
                    </a:cxn>
                    <a:cxn ang="0">
                      <a:pos x="T10" y="T11"/>
                    </a:cxn>
                  </a:cxnLst>
                  <a:rect l="0" t="0" r="r" b="b"/>
                  <a:pathLst>
                    <a:path w="51" h="19">
                      <a:moveTo>
                        <a:pt x="1" y="19"/>
                      </a:moveTo>
                      <a:lnTo>
                        <a:pt x="51" y="14"/>
                      </a:lnTo>
                      <a:lnTo>
                        <a:pt x="44" y="7"/>
                      </a:lnTo>
                      <a:lnTo>
                        <a:pt x="9" y="0"/>
                      </a:lnTo>
                      <a:lnTo>
                        <a:pt x="0" y="3"/>
                      </a:lnTo>
                      <a:lnTo>
                        <a:pt x="1" y="19"/>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20" name="Freeform 7677"/>
                <p:cNvSpPr>
                  <a:spLocks/>
                </p:cNvSpPr>
                <p:nvPr/>
              </p:nvSpPr>
              <p:spPr bwMode="gray">
                <a:xfrm>
                  <a:off x="7783122" y="2167380"/>
                  <a:ext cx="75551" cy="28889"/>
                </a:xfrm>
                <a:custGeom>
                  <a:avLst/>
                  <a:gdLst>
                    <a:gd name="T0" fmla="*/ 1 w 51"/>
                    <a:gd name="T1" fmla="*/ 19 h 19"/>
                    <a:gd name="T2" fmla="*/ 51 w 51"/>
                    <a:gd name="T3" fmla="*/ 14 h 19"/>
                    <a:gd name="T4" fmla="*/ 44 w 51"/>
                    <a:gd name="T5" fmla="*/ 7 h 19"/>
                    <a:gd name="T6" fmla="*/ 9 w 51"/>
                    <a:gd name="T7" fmla="*/ 0 h 19"/>
                    <a:gd name="T8" fmla="*/ 0 w 51"/>
                    <a:gd name="T9" fmla="*/ 3 h 19"/>
                    <a:gd name="T10" fmla="*/ 1 w 51"/>
                    <a:gd name="T11" fmla="*/ 19 h 19"/>
                  </a:gdLst>
                  <a:ahLst/>
                  <a:cxnLst>
                    <a:cxn ang="0">
                      <a:pos x="T0" y="T1"/>
                    </a:cxn>
                    <a:cxn ang="0">
                      <a:pos x="T2" y="T3"/>
                    </a:cxn>
                    <a:cxn ang="0">
                      <a:pos x="T4" y="T5"/>
                    </a:cxn>
                    <a:cxn ang="0">
                      <a:pos x="T6" y="T7"/>
                    </a:cxn>
                    <a:cxn ang="0">
                      <a:pos x="T8" y="T9"/>
                    </a:cxn>
                    <a:cxn ang="0">
                      <a:pos x="T10" y="T11"/>
                    </a:cxn>
                  </a:cxnLst>
                  <a:rect l="0" t="0" r="r" b="b"/>
                  <a:pathLst>
                    <a:path w="51" h="19">
                      <a:moveTo>
                        <a:pt x="1" y="19"/>
                      </a:moveTo>
                      <a:lnTo>
                        <a:pt x="51" y="14"/>
                      </a:lnTo>
                      <a:lnTo>
                        <a:pt x="44" y="7"/>
                      </a:lnTo>
                      <a:lnTo>
                        <a:pt x="9" y="0"/>
                      </a:lnTo>
                      <a:lnTo>
                        <a:pt x="0" y="3"/>
                      </a:lnTo>
                      <a:lnTo>
                        <a:pt x="1" y="19"/>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21" name="Freeform 7678"/>
                <p:cNvSpPr>
                  <a:spLocks/>
                </p:cNvSpPr>
                <p:nvPr/>
              </p:nvSpPr>
              <p:spPr bwMode="gray">
                <a:xfrm>
                  <a:off x="7621650" y="2135450"/>
                  <a:ext cx="151102" cy="42572"/>
                </a:xfrm>
                <a:custGeom>
                  <a:avLst/>
                  <a:gdLst>
                    <a:gd name="T0" fmla="*/ 0 w 102"/>
                    <a:gd name="T1" fmla="*/ 12 h 28"/>
                    <a:gd name="T2" fmla="*/ 48 w 102"/>
                    <a:gd name="T3" fmla="*/ 25 h 28"/>
                    <a:gd name="T4" fmla="*/ 102 w 102"/>
                    <a:gd name="T5" fmla="*/ 28 h 28"/>
                    <a:gd name="T6" fmla="*/ 93 w 102"/>
                    <a:gd name="T7" fmla="*/ 24 h 28"/>
                    <a:gd name="T8" fmla="*/ 93 w 102"/>
                    <a:gd name="T9" fmla="*/ 18 h 28"/>
                    <a:gd name="T10" fmla="*/ 26 w 102"/>
                    <a:gd name="T11" fmla="*/ 0 h 28"/>
                    <a:gd name="T12" fmla="*/ 8 w 102"/>
                    <a:gd name="T13" fmla="*/ 5 h 28"/>
                    <a:gd name="T14" fmla="*/ 8 w 102"/>
                    <a:gd name="T15" fmla="*/ 8 h 28"/>
                    <a:gd name="T16" fmla="*/ 0 w 102"/>
                    <a:gd name="T17"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28">
                      <a:moveTo>
                        <a:pt x="0" y="12"/>
                      </a:moveTo>
                      <a:lnTo>
                        <a:pt x="48" y="25"/>
                      </a:lnTo>
                      <a:lnTo>
                        <a:pt x="102" y="28"/>
                      </a:lnTo>
                      <a:lnTo>
                        <a:pt x="93" y="24"/>
                      </a:lnTo>
                      <a:lnTo>
                        <a:pt x="93" y="18"/>
                      </a:lnTo>
                      <a:lnTo>
                        <a:pt x="26" y="0"/>
                      </a:lnTo>
                      <a:lnTo>
                        <a:pt x="8" y="5"/>
                      </a:lnTo>
                      <a:lnTo>
                        <a:pt x="8" y="8"/>
                      </a:lnTo>
                      <a:lnTo>
                        <a:pt x="0" y="12"/>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22" name="Freeform 7679"/>
                <p:cNvSpPr>
                  <a:spLocks/>
                </p:cNvSpPr>
                <p:nvPr/>
              </p:nvSpPr>
              <p:spPr bwMode="gray">
                <a:xfrm>
                  <a:off x="7621650" y="2135450"/>
                  <a:ext cx="151102" cy="42572"/>
                </a:xfrm>
                <a:custGeom>
                  <a:avLst/>
                  <a:gdLst>
                    <a:gd name="T0" fmla="*/ 0 w 102"/>
                    <a:gd name="T1" fmla="*/ 12 h 28"/>
                    <a:gd name="T2" fmla="*/ 48 w 102"/>
                    <a:gd name="T3" fmla="*/ 25 h 28"/>
                    <a:gd name="T4" fmla="*/ 102 w 102"/>
                    <a:gd name="T5" fmla="*/ 28 h 28"/>
                    <a:gd name="T6" fmla="*/ 93 w 102"/>
                    <a:gd name="T7" fmla="*/ 24 h 28"/>
                    <a:gd name="T8" fmla="*/ 93 w 102"/>
                    <a:gd name="T9" fmla="*/ 18 h 28"/>
                    <a:gd name="T10" fmla="*/ 26 w 102"/>
                    <a:gd name="T11" fmla="*/ 0 h 28"/>
                    <a:gd name="T12" fmla="*/ 8 w 102"/>
                    <a:gd name="T13" fmla="*/ 5 h 28"/>
                    <a:gd name="T14" fmla="*/ 8 w 102"/>
                    <a:gd name="T15" fmla="*/ 8 h 28"/>
                    <a:gd name="T16" fmla="*/ 0 w 102"/>
                    <a:gd name="T17"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28">
                      <a:moveTo>
                        <a:pt x="0" y="12"/>
                      </a:moveTo>
                      <a:lnTo>
                        <a:pt x="48" y="25"/>
                      </a:lnTo>
                      <a:lnTo>
                        <a:pt x="102" y="28"/>
                      </a:lnTo>
                      <a:lnTo>
                        <a:pt x="93" y="24"/>
                      </a:lnTo>
                      <a:lnTo>
                        <a:pt x="93" y="18"/>
                      </a:lnTo>
                      <a:lnTo>
                        <a:pt x="26" y="0"/>
                      </a:lnTo>
                      <a:lnTo>
                        <a:pt x="8" y="5"/>
                      </a:lnTo>
                      <a:lnTo>
                        <a:pt x="8" y="8"/>
                      </a:lnTo>
                      <a:lnTo>
                        <a:pt x="0" y="12"/>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23" name="Freeform 7680"/>
                <p:cNvSpPr>
                  <a:spLocks/>
                </p:cNvSpPr>
                <p:nvPr/>
              </p:nvSpPr>
              <p:spPr bwMode="gray">
                <a:xfrm>
                  <a:off x="7129828" y="2216034"/>
                  <a:ext cx="223691" cy="130759"/>
                </a:xfrm>
                <a:custGeom>
                  <a:avLst/>
                  <a:gdLst>
                    <a:gd name="T0" fmla="*/ 2 w 151"/>
                    <a:gd name="T1" fmla="*/ 74 h 86"/>
                    <a:gd name="T2" fmla="*/ 29 w 151"/>
                    <a:gd name="T3" fmla="*/ 86 h 86"/>
                    <a:gd name="T4" fmla="*/ 75 w 151"/>
                    <a:gd name="T5" fmla="*/ 86 h 86"/>
                    <a:gd name="T6" fmla="*/ 48 w 151"/>
                    <a:gd name="T7" fmla="*/ 76 h 86"/>
                    <a:gd name="T8" fmla="*/ 40 w 151"/>
                    <a:gd name="T9" fmla="*/ 61 h 86"/>
                    <a:gd name="T10" fmla="*/ 44 w 151"/>
                    <a:gd name="T11" fmla="*/ 55 h 86"/>
                    <a:gd name="T12" fmla="*/ 78 w 151"/>
                    <a:gd name="T13" fmla="*/ 26 h 86"/>
                    <a:gd name="T14" fmla="*/ 151 w 151"/>
                    <a:gd name="T15" fmla="*/ 9 h 86"/>
                    <a:gd name="T16" fmla="*/ 149 w 151"/>
                    <a:gd name="T17" fmla="*/ 3 h 86"/>
                    <a:gd name="T18" fmla="*/ 133 w 151"/>
                    <a:gd name="T19" fmla="*/ 0 h 86"/>
                    <a:gd name="T20" fmla="*/ 113 w 151"/>
                    <a:gd name="T21" fmla="*/ 7 h 86"/>
                    <a:gd name="T22" fmla="*/ 72 w 151"/>
                    <a:gd name="T23" fmla="*/ 10 h 86"/>
                    <a:gd name="T24" fmla="*/ 25 w 151"/>
                    <a:gd name="T25" fmla="*/ 26 h 86"/>
                    <a:gd name="T26" fmla="*/ 22 w 151"/>
                    <a:gd name="T27" fmla="*/ 38 h 86"/>
                    <a:gd name="T28" fmla="*/ 13 w 151"/>
                    <a:gd name="T29" fmla="*/ 44 h 86"/>
                    <a:gd name="T30" fmla="*/ 21 w 151"/>
                    <a:gd name="T31" fmla="*/ 48 h 86"/>
                    <a:gd name="T32" fmla="*/ 5 w 151"/>
                    <a:gd name="T33" fmla="*/ 58 h 86"/>
                    <a:gd name="T34" fmla="*/ 10 w 151"/>
                    <a:gd name="T35" fmla="*/ 64 h 86"/>
                    <a:gd name="T36" fmla="*/ 0 w 151"/>
                    <a:gd name="T37" fmla="*/ 67 h 86"/>
                    <a:gd name="T38" fmla="*/ 2 w 151"/>
                    <a:gd name="T39"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86">
                      <a:moveTo>
                        <a:pt x="2" y="74"/>
                      </a:moveTo>
                      <a:lnTo>
                        <a:pt x="29" y="86"/>
                      </a:lnTo>
                      <a:lnTo>
                        <a:pt x="75" y="86"/>
                      </a:lnTo>
                      <a:lnTo>
                        <a:pt x="48" y="76"/>
                      </a:lnTo>
                      <a:lnTo>
                        <a:pt x="40" y="61"/>
                      </a:lnTo>
                      <a:lnTo>
                        <a:pt x="44" y="55"/>
                      </a:lnTo>
                      <a:lnTo>
                        <a:pt x="78" y="26"/>
                      </a:lnTo>
                      <a:lnTo>
                        <a:pt x="151" y="9"/>
                      </a:lnTo>
                      <a:lnTo>
                        <a:pt x="149" y="3"/>
                      </a:lnTo>
                      <a:lnTo>
                        <a:pt x="133" y="0"/>
                      </a:lnTo>
                      <a:lnTo>
                        <a:pt x="113" y="7"/>
                      </a:lnTo>
                      <a:lnTo>
                        <a:pt x="72" y="10"/>
                      </a:lnTo>
                      <a:lnTo>
                        <a:pt x="25" y="26"/>
                      </a:lnTo>
                      <a:lnTo>
                        <a:pt x="22" y="38"/>
                      </a:lnTo>
                      <a:lnTo>
                        <a:pt x="13" y="44"/>
                      </a:lnTo>
                      <a:lnTo>
                        <a:pt x="21" y="48"/>
                      </a:lnTo>
                      <a:lnTo>
                        <a:pt x="5" y="58"/>
                      </a:lnTo>
                      <a:lnTo>
                        <a:pt x="10" y="64"/>
                      </a:lnTo>
                      <a:lnTo>
                        <a:pt x="0" y="67"/>
                      </a:lnTo>
                      <a:lnTo>
                        <a:pt x="2" y="74"/>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24" name="Freeform 7681"/>
                <p:cNvSpPr>
                  <a:spLocks/>
                </p:cNvSpPr>
                <p:nvPr/>
              </p:nvSpPr>
              <p:spPr bwMode="gray">
                <a:xfrm>
                  <a:off x="7129828" y="2216034"/>
                  <a:ext cx="223691" cy="130759"/>
                </a:xfrm>
                <a:custGeom>
                  <a:avLst/>
                  <a:gdLst>
                    <a:gd name="T0" fmla="*/ 2 w 151"/>
                    <a:gd name="T1" fmla="*/ 74 h 86"/>
                    <a:gd name="T2" fmla="*/ 29 w 151"/>
                    <a:gd name="T3" fmla="*/ 86 h 86"/>
                    <a:gd name="T4" fmla="*/ 75 w 151"/>
                    <a:gd name="T5" fmla="*/ 86 h 86"/>
                    <a:gd name="T6" fmla="*/ 48 w 151"/>
                    <a:gd name="T7" fmla="*/ 76 h 86"/>
                    <a:gd name="T8" fmla="*/ 40 w 151"/>
                    <a:gd name="T9" fmla="*/ 61 h 86"/>
                    <a:gd name="T10" fmla="*/ 44 w 151"/>
                    <a:gd name="T11" fmla="*/ 55 h 86"/>
                    <a:gd name="T12" fmla="*/ 78 w 151"/>
                    <a:gd name="T13" fmla="*/ 26 h 86"/>
                    <a:gd name="T14" fmla="*/ 151 w 151"/>
                    <a:gd name="T15" fmla="*/ 9 h 86"/>
                    <a:gd name="T16" fmla="*/ 149 w 151"/>
                    <a:gd name="T17" fmla="*/ 3 h 86"/>
                    <a:gd name="T18" fmla="*/ 133 w 151"/>
                    <a:gd name="T19" fmla="*/ 0 h 86"/>
                    <a:gd name="T20" fmla="*/ 113 w 151"/>
                    <a:gd name="T21" fmla="*/ 7 h 86"/>
                    <a:gd name="T22" fmla="*/ 72 w 151"/>
                    <a:gd name="T23" fmla="*/ 10 h 86"/>
                    <a:gd name="T24" fmla="*/ 25 w 151"/>
                    <a:gd name="T25" fmla="*/ 26 h 86"/>
                    <a:gd name="T26" fmla="*/ 22 w 151"/>
                    <a:gd name="T27" fmla="*/ 38 h 86"/>
                    <a:gd name="T28" fmla="*/ 13 w 151"/>
                    <a:gd name="T29" fmla="*/ 44 h 86"/>
                    <a:gd name="T30" fmla="*/ 21 w 151"/>
                    <a:gd name="T31" fmla="*/ 48 h 86"/>
                    <a:gd name="T32" fmla="*/ 5 w 151"/>
                    <a:gd name="T33" fmla="*/ 58 h 86"/>
                    <a:gd name="T34" fmla="*/ 10 w 151"/>
                    <a:gd name="T35" fmla="*/ 64 h 86"/>
                    <a:gd name="T36" fmla="*/ 0 w 151"/>
                    <a:gd name="T37" fmla="*/ 67 h 86"/>
                    <a:gd name="T38" fmla="*/ 2 w 151"/>
                    <a:gd name="T39"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86">
                      <a:moveTo>
                        <a:pt x="2" y="74"/>
                      </a:moveTo>
                      <a:lnTo>
                        <a:pt x="29" y="86"/>
                      </a:lnTo>
                      <a:lnTo>
                        <a:pt x="75" y="86"/>
                      </a:lnTo>
                      <a:lnTo>
                        <a:pt x="48" y="76"/>
                      </a:lnTo>
                      <a:lnTo>
                        <a:pt x="40" y="61"/>
                      </a:lnTo>
                      <a:lnTo>
                        <a:pt x="44" y="55"/>
                      </a:lnTo>
                      <a:lnTo>
                        <a:pt x="78" y="26"/>
                      </a:lnTo>
                      <a:lnTo>
                        <a:pt x="151" y="9"/>
                      </a:lnTo>
                      <a:lnTo>
                        <a:pt x="149" y="3"/>
                      </a:lnTo>
                      <a:lnTo>
                        <a:pt x="133" y="0"/>
                      </a:lnTo>
                      <a:lnTo>
                        <a:pt x="113" y="7"/>
                      </a:lnTo>
                      <a:lnTo>
                        <a:pt x="72" y="10"/>
                      </a:lnTo>
                      <a:lnTo>
                        <a:pt x="25" y="26"/>
                      </a:lnTo>
                      <a:lnTo>
                        <a:pt x="22" y="38"/>
                      </a:lnTo>
                      <a:lnTo>
                        <a:pt x="13" y="44"/>
                      </a:lnTo>
                      <a:lnTo>
                        <a:pt x="21" y="48"/>
                      </a:lnTo>
                      <a:lnTo>
                        <a:pt x="5" y="58"/>
                      </a:lnTo>
                      <a:lnTo>
                        <a:pt x="10" y="64"/>
                      </a:lnTo>
                      <a:lnTo>
                        <a:pt x="0" y="67"/>
                      </a:lnTo>
                      <a:lnTo>
                        <a:pt x="2" y="74"/>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25" name="Freeform 7682"/>
                <p:cNvSpPr>
                  <a:spLocks/>
                </p:cNvSpPr>
                <p:nvPr/>
              </p:nvSpPr>
              <p:spPr bwMode="gray">
                <a:xfrm>
                  <a:off x="7097237" y="2374160"/>
                  <a:ext cx="32590" cy="16725"/>
                </a:xfrm>
                <a:custGeom>
                  <a:avLst/>
                  <a:gdLst>
                    <a:gd name="T0" fmla="*/ 6 w 22"/>
                    <a:gd name="T1" fmla="*/ 11 h 11"/>
                    <a:gd name="T2" fmla="*/ 19 w 22"/>
                    <a:gd name="T3" fmla="*/ 10 h 11"/>
                    <a:gd name="T4" fmla="*/ 22 w 22"/>
                    <a:gd name="T5" fmla="*/ 4 h 11"/>
                    <a:gd name="T6" fmla="*/ 8 w 22"/>
                    <a:gd name="T7" fmla="*/ 0 h 11"/>
                    <a:gd name="T8" fmla="*/ 0 w 22"/>
                    <a:gd name="T9" fmla="*/ 4 h 11"/>
                    <a:gd name="T10" fmla="*/ 6 w 22"/>
                    <a:gd name="T11" fmla="*/ 11 h 11"/>
                  </a:gdLst>
                  <a:ahLst/>
                  <a:cxnLst>
                    <a:cxn ang="0">
                      <a:pos x="T0" y="T1"/>
                    </a:cxn>
                    <a:cxn ang="0">
                      <a:pos x="T2" y="T3"/>
                    </a:cxn>
                    <a:cxn ang="0">
                      <a:pos x="T4" y="T5"/>
                    </a:cxn>
                    <a:cxn ang="0">
                      <a:pos x="T6" y="T7"/>
                    </a:cxn>
                    <a:cxn ang="0">
                      <a:pos x="T8" y="T9"/>
                    </a:cxn>
                    <a:cxn ang="0">
                      <a:pos x="T10" y="T11"/>
                    </a:cxn>
                  </a:cxnLst>
                  <a:rect l="0" t="0" r="r" b="b"/>
                  <a:pathLst>
                    <a:path w="22" h="11">
                      <a:moveTo>
                        <a:pt x="6" y="11"/>
                      </a:moveTo>
                      <a:lnTo>
                        <a:pt x="19" y="10"/>
                      </a:lnTo>
                      <a:lnTo>
                        <a:pt x="22" y="4"/>
                      </a:lnTo>
                      <a:lnTo>
                        <a:pt x="8" y="0"/>
                      </a:lnTo>
                      <a:lnTo>
                        <a:pt x="0" y="4"/>
                      </a:lnTo>
                      <a:lnTo>
                        <a:pt x="6" y="1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26" name="Freeform 7683"/>
                <p:cNvSpPr>
                  <a:spLocks/>
                </p:cNvSpPr>
                <p:nvPr/>
              </p:nvSpPr>
              <p:spPr bwMode="gray">
                <a:xfrm>
                  <a:off x="7097237" y="2374160"/>
                  <a:ext cx="32590" cy="16725"/>
                </a:xfrm>
                <a:custGeom>
                  <a:avLst/>
                  <a:gdLst>
                    <a:gd name="T0" fmla="*/ 6 w 22"/>
                    <a:gd name="T1" fmla="*/ 11 h 11"/>
                    <a:gd name="T2" fmla="*/ 19 w 22"/>
                    <a:gd name="T3" fmla="*/ 10 h 11"/>
                    <a:gd name="T4" fmla="*/ 22 w 22"/>
                    <a:gd name="T5" fmla="*/ 4 h 11"/>
                    <a:gd name="T6" fmla="*/ 8 w 22"/>
                    <a:gd name="T7" fmla="*/ 0 h 11"/>
                    <a:gd name="T8" fmla="*/ 0 w 22"/>
                    <a:gd name="T9" fmla="*/ 4 h 11"/>
                    <a:gd name="T10" fmla="*/ 6 w 22"/>
                    <a:gd name="T11" fmla="*/ 11 h 11"/>
                  </a:gdLst>
                  <a:ahLst/>
                  <a:cxnLst>
                    <a:cxn ang="0">
                      <a:pos x="T0" y="T1"/>
                    </a:cxn>
                    <a:cxn ang="0">
                      <a:pos x="T2" y="T3"/>
                    </a:cxn>
                    <a:cxn ang="0">
                      <a:pos x="T4" y="T5"/>
                    </a:cxn>
                    <a:cxn ang="0">
                      <a:pos x="T6" y="T7"/>
                    </a:cxn>
                    <a:cxn ang="0">
                      <a:pos x="T8" y="T9"/>
                    </a:cxn>
                    <a:cxn ang="0">
                      <a:pos x="T10" y="T11"/>
                    </a:cxn>
                  </a:cxnLst>
                  <a:rect l="0" t="0" r="r" b="b"/>
                  <a:pathLst>
                    <a:path w="22" h="11">
                      <a:moveTo>
                        <a:pt x="6" y="11"/>
                      </a:moveTo>
                      <a:lnTo>
                        <a:pt x="19" y="10"/>
                      </a:lnTo>
                      <a:lnTo>
                        <a:pt x="22" y="4"/>
                      </a:lnTo>
                      <a:lnTo>
                        <a:pt x="8" y="0"/>
                      </a:lnTo>
                      <a:lnTo>
                        <a:pt x="0" y="4"/>
                      </a:lnTo>
                      <a:lnTo>
                        <a:pt x="6" y="11"/>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27" name="Freeform 7684"/>
                <p:cNvSpPr>
                  <a:spLocks/>
                </p:cNvSpPr>
                <p:nvPr/>
              </p:nvSpPr>
              <p:spPr bwMode="gray">
                <a:xfrm>
                  <a:off x="7117977" y="2133931"/>
                  <a:ext cx="118511" cy="19765"/>
                </a:xfrm>
                <a:custGeom>
                  <a:avLst/>
                  <a:gdLst>
                    <a:gd name="T0" fmla="*/ 0 w 80"/>
                    <a:gd name="T1" fmla="*/ 13 h 13"/>
                    <a:gd name="T2" fmla="*/ 51 w 80"/>
                    <a:gd name="T3" fmla="*/ 12 h 13"/>
                    <a:gd name="T4" fmla="*/ 56 w 80"/>
                    <a:gd name="T5" fmla="*/ 9 h 13"/>
                    <a:gd name="T6" fmla="*/ 54 w 80"/>
                    <a:gd name="T7" fmla="*/ 6 h 13"/>
                    <a:gd name="T8" fmla="*/ 80 w 80"/>
                    <a:gd name="T9" fmla="*/ 4 h 13"/>
                    <a:gd name="T10" fmla="*/ 71 w 80"/>
                    <a:gd name="T11" fmla="*/ 0 h 13"/>
                    <a:gd name="T12" fmla="*/ 0 w 8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80" h="13">
                      <a:moveTo>
                        <a:pt x="0" y="13"/>
                      </a:moveTo>
                      <a:lnTo>
                        <a:pt x="51" y="12"/>
                      </a:lnTo>
                      <a:lnTo>
                        <a:pt x="56" y="9"/>
                      </a:lnTo>
                      <a:lnTo>
                        <a:pt x="54" y="6"/>
                      </a:lnTo>
                      <a:lnTo>
                        <a:pt x="80" y="4"/>
                      </a:lnTo>
                      <a:lnTo>
                        <a:pt x="71" y="0"/>
                      </a:lnTo>
                      <a:lnTo>
                        <a:pt x="0" y="1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28" name="Freeform 7685"/>
                <p:cNvSpPr>
                  <a:spLocks/>
                </p:cNvSpPr>
                <p:nvPr/>
              </p:nvSpPr>
              <p:spPr bwMode="gray">
                <a:xfrm>
                  <a:off x="7117977" y="2133931"/>
                  <a:ext cx="118511" cy="19765"/>
                </a:xfrm>
                <a:custGeom>
                  <a:avLst/>
                  <a:gdLst>
                    <a:gd name="T0" fmla="*/ 0 w 80"/>
                    <a:gd name="T1" fmla="*/ 13 h 13"/>
                    <a:gd name="T2" fmla="*/ 51 w 80"/>
                    <a:gd name="T3" fmla="*/ 12 h 13"/>
                    <a:gd name="T4" fmla="*/ 56 w 80"/>
                    <a:gd name="T5" fmla="*/ 9 h 13"/>
                    <a:gd name="T6" fmla="*/ 54 w 80"/>
                    <a:gd name="T7" fmla="*/ 6 h 13"/>
                    <a:gd name="T8" fmla="*/ 80 w 80"/>
                    <a:gd name="T9" fmla="*/ 4 h 13"/>
                    <a:gd name="T10" fmla="*/ 71 w 80"/>
                    <a:gd name="T11" fmla="*/ 0 h 13"/>
                    <a:gd name="T12" fmla="*/ 0 w 8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80" h="13">
                      <a:moveTo>
                        <a:pt x="0" y="13"/>
                      </a:moveTo>
                      <a:lnTo>
                        <a:pt x="51" y="12"/>
                      </a:lnTo>
                      <a:lnTo>
                        <a:pt x="56" y="9"/>
                      </a:lnTo>
                      <a:lnTo>
                        <a:pt x="54" y="6"/>
                      </a:lnTo>
                      <a:lnTo>
                        <a:pt x="80" y="4"/>
                      </a:lnTo>
                      <a:lnTo>
                        <a:pt x="71" y="0"/>
                      </a:lnTo>
                      <a:lnTo>
                        <a:pt x="0" y="13"/>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29" name="Freeform 7686"/>
                <p:cNvSpPr>
                  <a:spLocks/>
                </p:cNvSpPr>
                <p:nvPr/>
              </p:nvSpPr>
              <p:spPr bwMode="gray">
                <a:xfrm>
                  <a:off x="7085386" y="2127849"/>
                  <a:ext cx="59257" cy="15205"/>
                </a:xfrm>
                <a:custGeom>
                  <a:avLst/>
                  <a:gdLst>
                    <a:gd name="T0" fmla="*/ 0 w 40"/>
                    <a:gd name="T1" fmla="*/ 10 h 10"/>
                    <a:gd name="T2" fmla="*/ 40 w 40"/>
                    <a:gd name="T3" fmla="*/ 10 h 10"/>
                    <a:gd name="T4" fmla="*/ 30 w 40"/>
                    <a:gd name="T5" fmla="*/ 8 h 10"/>
                    <a:gd name="T6" fmla="*/ 39 w 40"/>
                    <a:gd name="T7" fmla="*/ 4 h 10"/>
                    <a:gd name="T8" fmla="*/ 32 w 40"/>
                    <a:gd name="T9" fmla="*/ 0 h 10"/>
                    <a:gd name="T10" fmla="*/ 16 w 40"/>
                    <a:gd name="T11" fmla="*/ 4 h 10"/>
                    <a:gd name="T12" fmla="*/ 19 w 40"/>
                    <a:gd name="T13" fmla="*/ 7 h 10"/>
                    <a:gd name="T14" fmla="*/ 0 w 40"/>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0">
                      <a:moveTo>
                        <a:pt x="0" y="10"/>
                      </a:moveTo>
                      <a:lnTo>
                        <a:pt x="40" y="10"/>
                      </a:lnTo>
                      <a:lnTo>
                        <a:pt x="30" y="8"/>
                      </a:lnTo>
                      <a:lnTo>
                        <a:pt x="39" y="4"/>
                      </a:lnTo>
                      <a:lnTo>
                        <a:pt x="32" y="0"/>
                      </a:lnTo>
                      <a:lnTo>
                        <a:pt x="16" y="4"/>
                      </a:lnTo>
                      <a:lnTo>
                        <a:pt x="19" y="7"/>
                      </a:lnTo>
                      <a:lnTo>
                        <a:pt x="0" y="10"/>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30" name="Freeform 7687"/>
                <p:cNvSpPr>
                  <a:spLocks/>
                </p:cNvSpPr>
                <p:nvPr/>
              </p:nvSpPr>
              <p:spPr bwMode="gray">
                <a:xfrm>
                  <a:off x="7085386" y="2127849"/>
                  <a:ext cx="59257" cy="15205"/>
                </a:xfrm>
                <a:custGeom>
                  <a:avLst/>
                  <a:gdLst>
                    <a:gd name="T0" fmla="*/ 0 w 40"/>
                    <a:gd name="T1" fmla="*/ 10 h 10"/>
                    <a:gd name="T2" fmla="*/ 40 w 40"/>
                    <a:gd name="T3" fmla="*/ 10 h 10"/>
                    <a:gd name="T4" fmla="*/ 30 w 40"/>
                    <a:gd name="T5" fmla="*/ 8 h 10"/>
                    <a:gd name="T6" fmla="*/ 39 w 40"/>
                    <a:gd name="T7" fmla="*/ 4 h 10"/>
                    <a:gd name="T8" fmla="*/ 32 w 40"/>
                    <a:gd name="T9" fmla="*/ 0 h 10"/>
                    <a:gd name="T10" fmla="*/ 16 w 40"/>
                    <a:gd name="T11" fmla="*/ 4 h 10"/>
                    <a:gd name="T12" fmla="*/ 19 w 40"/>
                    <a:gd name="T13" fmla="*/ 7 h 10"/>
                    <a:gd name="T14" fmla="*/ 0 w 40"/>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0">
                      <a:moveTo>
                        <a:pt x="0" y="10"/>
                      </a:moveTo>
                      <a:lnTo>
                        <a:pt x="40" y="10"/>
                      </a:lnTo>
                      <a:lnTo>
                        <a:pt x="30" y="8"/>
                      </a:lnTo>
                      <a:lnTo>
                        <a:pt x="39" y="4"/>
                      </a:lnTo>
                      <a:lnTo>
                        <a:pt x="32" y="0"/>
                      </a:lnTo>
                      <a:lnTo>
                        <a:pt x="16" y="4"/>
                      </a:lnTo>
                      <a:lnTo>
                        <a:pt x="19" y="7"/>
                      </a:lnTo>
                      <a:lnTo>
                        <a:pt x="0" y="10"/>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31" name="Freeform 7688"/>
                <p:cNvSpPr>
                  <a:spLocks/>
                </p:cNvSpPr>
                <p:nvPr/>
              </p:nvSpPr>
              <p:spPr bwMode="gray">
                <a:xfrm>
                  <a:off x="7073535" y="2152176"/>
                  <a:ext cx="26665" cy="1520"/>
                </a:xfrm>
                <a:custGeom>
                  <a:avLst/>
                  <a:gdLst>
                    <a:gd name="T0" fmla="*/ 0 w 18"/>
                    <a:gd name="T1" fmla="*/ 1 h 1"/>
                    <a:gd name="T2" fmla="*/ 18 w 18"/>
                    <a:gd name="T3" fmla="*/ 0 h 1"/>
                    <a:gd name="T4" fmla="*/ 0 w 18"/>
                    <a:gd name="T5" fmla="*/ 1 h 1"/>
                  </a:gdLst>
                  <a:ahLst/>
                  <a:cxnLst>
                    <a:cxn ang="0">
                      <a:pos x="T0" y="T1"/>
                    </a:cxn>
                    <a:cxn ang="0">
                      <a:pos x="T2" y="T3"/>
                    </a:cxn>
                    <a:cxn ang="0">
                      <a:pos x="T4" y="T5"/>
                    </a:cxn>
                  </a:cxnLst>
                  <a:rect l="0" t="0" r="r" b="b"/>
                  <a:pathLst>
                    <a:path w="18" h="1">
                      <a:moveTo>
                        <a:pt x="0" y="1"/>
                      </a:moveTo>
                      <a:lnTo>
                        <a:pt x="18" y="0"/>
                      </a:lnTo>
                      <a:lnTo>
                        <a:pt x="0" y="1"/>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32" name="Freeform 7689"/>
                <p:cNvSpPr>
                  <a:spLocks/>
                </p:cNvSpPr>
                <p:nvPr/>
              </p:nvSpPr>
              <p:spPr bwMode="gray">
                <a:xfrm>
                  <a:off x="7073535" y="2152176"/>
                  <a:ext cx="26665" cy="1520"/>
                </a:xfrm>
                <a:custGeom>
                  <a:avLst/>
                  <a:gdLst>
                    <a:gd name="T0" fmla="*/ 0 w 18"/>
                    <a:gd name="T1" fmla="*/ 1 h 1"/>
                    <a:gd name="T2" fmla="*/ 18 w 18"/>
                    <a:gd name="T3" fmla="*/ 0 h 1"/>
                    <a:gd name="T4" fmla="*/ 0 w 18"/>
                    <a:gd name="T5" fmla="*/ 1 h 1"/>
                  </a:gdLst>
                  <a:ahLst/>
                  <a:cxnLst>
                    <a:cxn ang="0">
                      <a:pos x="T0" y="T1"/>
                    </a:cxn>
                    <a:cxn ang="0">
                      <a:pos x="T2" y="T3"/>
                    </a:cxn>
                    <a:cxn ang="0">
                      <a:pos x="T4" y="T5"/>
                    </a:cxn>
                  </a:cxnLst>
                  <a:rect l="0" t="0" r="r" b="b"/>
                  <a:pathLst>
                    <a:path w="18" h="1">
                      <a:moveTo>
                        <a:pt x="0" y="1"/>
                      </a:moveTo>
                      <a:lnTo>
                        <a:pt x="18" y="0"/>
                      </a:lnTo>
                      <a:lnTo>
                        <a:pt x="0" y="1"/>
                      </a:lnTo>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33" name="Freeform 7690"/>
                <p:cNvSpPr>
                  <a:spLocks/>
                </p:cNvSpPr>
                <p:nvPr/>
              </p:nvSpPr>
              <p:spPr bwMode="gray">
                <a:xfrm>
                  <a:off x="6949098" y="2143053"/>
                  <a:ext cx="91847" cy="10643"/>
                </a:xfrm>
                <a:custGeom>
                  <a:avLst/>
                  <a:gdLst>
                    <a:gd name="T0" fmla="*/ 0 w 62"/>
                    <a:gd name="T1" fmla="*/ 3 h 7"/>
                    <a:gd name="T2" fmla="*/ 39 w 62"/>
                    <a:gd name="T3" fmla="*/ 7 h 7"/>
                    <a:gd name="T4" fmla="*/ 55 w 62"/>
                    <a:gd name="T5" fmla="*/ 7 h 7"/>
                    <a:gd name="T6" fmla="*/ 52 w 62"/>
                    <a:gd name="T7" fmla="*/ 6 h 7"/>
                    <a:gd name="T8" fmla="*/ 62 w 62"/>
                    <a:gd name="T9" fmla="*/ 3 h 7"/>
                    <a:gd name="T10" fmla="*/ 22 w 62"/>
                    <a:gd name="T11" fmla="*/ 0 h 7"/>
                    <a:gd name="T12" fmla="*/ 0 w 62"/>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2" h="7">
                      <a:moveTo>
                        <a:pt x="0" y="3"/>
                      </a:moveTo>
                      <a:lnTo>
                        <a:pt x="39" y="7"/>
                      </a:lnTo>
                      <a:lnTo>
                        <a:pt x="55" y="7"/>
                      </a:lnTo>
                      <a:lnTo>
                        <a:pt x="52" y="6"/>
                      </a:lnTo>
                      <a:lnTo>
                        <a:pt x="62" y="3"/>
                      </a:lnTo>
                      <a:lnTo>
                        <a:pt x="22" y="0"/>
                      </a:lnTo>
                      <a:lnTo>
                        <a:pt x="0" y="3"/>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34" name="Freeform 7691"/>
                <p:cNvSpPr>
                  <a:spLocks/>
                </p:cNvSpPr>
                <p:nvPr/>
              </p:nvSpPr>
              <p:spPr bwMode="gray">
                <a:xfrm>
                  <a:off x="6949098" y="2143053"/>
                  <a:ext cx="91847" cy="10643"/>
                </a:xfrm>
                <a:custGeom>
                  <a:avLst/>
                  <a:gdLst>
                    <a:gd name="T0" fmla="*/ 0 w 62"/>
                    <a:gd name="T1" fmla="*/ 3 h 7"/>
                    <a:gd name="T2" fmla="*/ 39 w 62"/>
                    <a:gd name="T3" fmla="*/ 7 h 7"/>
                    <a:gd name="T4" fmla="*/ 55 w 62"/>
                    <a:gd name="T5" fmla="*/ 7 h 7"/>
                    <a:gd name="T6" fmla="*/ 52 w 62"/>
                    <a:gd name="T7" fmla="*/ 6 h 7"/>
                    <a:gd name="T8" fmla="*/ 62 w 62"/>
                    <a:gd name="T9" fmla="*/ 3 h 7"/>
                    <a:gd name="T10" fmla="*/ 22 w 62"/>
                    <a:gd name="T11" fmla="*/ 0 h 7"/>
                    <a:gd name="T12" fmla="*/ 0 w 62"/>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62" h="7">
                      <a:moveTo>
                        <a:pt x="0" y="3"/>
                      </a:moveTo>
                      <a:lnTo>
                        <a:pt x="39" y="7"/>
                      </a:lnTo>
                      <a:lnTo>
                        <a:pt x="55" y="7"/>
                      </a:lnTo>
                      <a:lnTo>
                        <a:pt x="52" y="6"/>
                      </a:lnTo>
                      <a:lnTo>
                        <a:pt x="62" y="3"/>
                      </a:lnTo>
                      <a:lnTo>
                        <a:pt x="22" y="0"/>
                      </a:lnTo>
                      <a:lnTo>
                        <a:pt x="0" y="3"/>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35" name="Freeform 7850"/>
                <p:cNvSpPr>
                  <a:spLocks/>
                </p:cNvSpPr>
                <p:nvPr/>
              </p:nvSpPr>
              <p:spPr bwMode="gray">
                <a:xfrm>
                  <a:off x="9017122" y="2743628"/>
                  <a:ext cx="173323" cy="217423"/>
                </a:xfrm>
                <a:custGeom>
                  <a:avLst/>
                  <a:gdLst>
                    <a:gd name="T0" fmla="*/ 6 w 117"/>
                    <a:gd name="T1" fmla="*/ 15 h 143"/>
                    <a:gd name="T2" fmla="*/ 81 w 117"/>
                    <a:gd name="T3" fmla="*/ 107 h 143"/>
                    <a:gd name="T4" fmla="*/ 89 w 117"/>
                    <a:gd name="T5" fmla="*/ 130 h 143"/>
                    <a:gd name="T6" fmla="*/ 101 w 117"/>
                    <a:gd name="T7" fmla="*/ 143 h 143"/>
                    <a:gd name="T8" fmla="*/ 101 w 117"/>
                    <a:gd name="T9" fmla="*/ 129 h 143"/>
                    <a:gd name="T10" fmla="*/ 117 w 117"/>
                    <a:gd name="T11" fmla="*/ 136 h 143"/>
                    <a:gd name="T12" fmla="*/ 81 w 117"/>
                    <a:gd name="T13" fmla="*/ 101 h 143"/>
                    <a:gd name="T14" fmla="*/ 78 w 117"/>
                    <a:gd name="T15" fmla="*/ 84 h 143"/>
                    <a:gd name="T16" fmla="*/ 97 w 117"/>
                    <a:gd name="T17" fmla="*/ 88 h 143"/>
                    <a:gd name="T18" fmla="*/ 12 w 117"/>
                    <a:gd name="T19" fmla="*/ 5 h 143"/>
                    <a:gd name="T20" fmla="*/ 0 w 117"/>
                    <a:gd name="T21" fmla="*/ 0 h 143"/>
                    <a:gd name="T22" fmla="*/ 9 w 117"/>
                    <a:gd name="T23" fmla="*/ 8 h 143"/>
                    <a:gd name="T24" fmla="*/ 6 w 117"/>
                    <a:gd name="T25" fmla="*/ 1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43">
                      <a:moveTo>
                        <a:pt x="6" y="15"/>
                      </a:moveTo>
                      <a:lnTo>
                        <a:pt x="81" y="107"/>
                      </a:lnTo>
                      <a:lnTo>
                        <a:pt x="89" y="130"/>
                      </a:lnTo>
                      <a:lnTo>
                        <a:pt x="101" y="143"/>
                      </a:lnTo>
                      <a:lnTo>
                        <a:pt x="101" y="129"/>
                      </a:lnTo>
                      <a:lnTo>
                        <a:pt x="117" y="136"/>
                      </a:lnTo>
                      <a:lnTo>
                        <a:pt x="81" y="101"/>
                      </a:lnTo>
                      <a:lnTo>
                        <a:pt x="78" y="84"/>
                      </a:lnTo>
                      <a:lnTo>
                        <a:pt x="97" y="88"/>
                      </a:lnTo>
                      <a:lnTo>
                        <a:pt x="12" y="5"/>
                      </a:lnTo>
                      <a:lnTo>
                        <a:pt x="0" y="0"/>
                      </a:lnTo>
                      <a:lnTo>
                        <a:pt x="9" y="8"/>
                      </a:lnTo>
                      <a:lnTo>
                        <a:pt x="6" y="15"/>
                      </a:lnTo>
                      <a:close/>
                    </a:path>
                  </a:pathLst>
                </a:custGeom>
                <a:grp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solidFill>
                      <a:prstClr val="black"/>
                    </a:solidFill>
                    <a:latin typeface="Arial" panose="020B0604020202020204" pitchFamily="34" charset="0"/>
                    <a:cs typeface="Arial" panose="020B0604020202020204" pitchFamily="34" charset="0"/>
                  </a:endParaRPr>
                </a:p>
              </p:txBody>
            </p:sp>
            <p:sp>
              <p:nvSpPr>
                <p:cNvPr id="1536" name="Freeform 7851"/>
                <p:cNvSpPr>
                  <a:spLocks/>
                </p:cNvSpPr>
                <p:nvPr/>
              </p:nvSpPr>
              <p:spPr bwMode="gray">
                <a:xfrm>
                  <a:off x="9017122" y="2743628"/>
                  <a:ext cx="173323" cy="217423"/>
                </a:xfrm>
                <a:custGeom>
                  <a:avLst/>
                  <a:gdLst>
                    <a:gd name="T0" fmla="*/ 6 w 117"/>
                    <a:gd name="T1" fmla="*/ 15 h 143"/>
                    <a:gd name="T2" fmla="*/ 81 w 117"/>
                    <a:gd name="T3" fmla="*/ 107 h 143"/>
                    <a:gd name="T4" fmla="*/ 89 w 117"/>
                    <a:gd name="T5" fmla="*/ 130 h 143"/>
                    <a:gd name="T6" fmla="*/ 101 w 117"/>
                    <a:gd name="T7" fmla="*/ 143 h 143"/>
                    <a:gd name="T8" fmla="*/ 101 w 117"/>
                    <a:gd name="T9" fmla="*/ 129 h 143"/>
                    <a:gd name="T10" fmla="*/ 117 w 117"/>
                    <a:gd name="T11" fmla="*/ 136 h 143"/>
                    <a:gd name="T12" fmla="*/ 81 w 117"/>
                    <a:gd name="T13" fmla="*/ 101 h 143"/>
                    <a:gd name="T14" fmla="*/ 78 w 117"/>
                    <a:gd name="T15" fmla="*/ 84 h 143"/>
                    <a:gd name="T16" fmla="*/ 97 w 117"/>
                    <a:gd name="T17" fmla="*/ 88 h 143"/>
                    <a:gd name="T18" fmla="*/ 12 w 117"/>
                    <a:gd name="T19" fmla="*/ 5 h 143"/>
                    <a:gd name="T20" fmla="*/ 0 w 117"/>
                    <a:gd name="T21" fmla="*/ 0 h 143"/>
                    <a:gd name="T22" fmla="*/ 9 w 117"/>
                    <a:gd name="T23" fmla="*/ 8 h 143"/>
                    <a:gd name="T24" fmla="*/ 6 w 117"/>
                    <a:gd name="T25" fmla="*/ 1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43">
                      <a:moveTo>
                        <a:pt x="6" y="15"/>
                      </a:moveTo>
                      <a:lnTo>
                        <a:pt x="81" y="107"/>
                      </a:lnTo>
                      <a:lnTo>
                        <a:pt x="89" y="130"/>
                      </a:lnTo>
                      <a:lnTo>
                        <a:pt x="101" y="143"/>
                      </a:lnTo>
                      <a:lnTo>
                        <a:pt x="101" y="129"/>
                      </a:lnTo>
                      <a:lnTo>
                        <a:pt x="117" y="136"/>
                      </a:lnTo>
                      <a:lnTo>
                        <a:pt x="81" y="101"/>
                      </a:lnTo>
                      <a:lnTo>
                        <a:pt x="78" y="84"/>
                      </a:lnTo>
                      <a:lnTo>
                        <a:pt x="97" y="88"/>
                      </a:lnTo>
                      <a:lnTo>
                        <a:pt x="12" y="5"/>
                      </a:lnTo>
                      <a:lnTo>
                        <a:pt x="0" y="0"/>
                      </a:lnTo>
                      <a:lnTo>
                        <a:pt x="9" y="8"/>
                      </a:lnTo>
                      <a:lnTo>
                        <a:pt x="6" y="15"/>
                      </a:lnTo>
                    </a:path>
                  </a:pathLst>
                </a:custGeom>
                <a:solidFill>
                  <a:schemeClr val="tx2">
                    <a:lumMod val="40000"/>
                    <a:lumOff val="60000"/>
                  </a:schemeClr>
                </a:solidFill>
                <a:ln w="3175" cap="flat" cmpd="sng" algn="ctr">
                  <a:solidFill>
                    <a:schemeClr val="bg1"/>
                  </a:solidFill>
                  <a:prstDash val="solid"/>
                  <a:round/>
                  <a:headEnd type="none" w="med" len="med"/>
                  <a:tailEnd type="none" w="med" len="med"/>
                </a:ln>
                <a:effectLst/>
              </p:spPr>
              <p:txBody>
                <a:bodyPr/>
                <a:lstStyle/>
                <a:p>
                  <a:endParaRPr lang="en-GB" dirty="0">
                    <a:solidFill>
                      <a:prstClr val="black"/>
                    </a:solidFill>
                    <a:latin typeface="Arial" panose="020B0604020202020204" pitchFamily="34" charset="0"/>
                    <a:cs typeface="Arial" panose="020B0604020202020204" pitchFamily="34" charset="0"/>
                  </a:endParaRPr>
                </a:p>
              </p:txBody>
            </p:sp>
          </p:grpSp>
        </p:grpSp>
      </p:grpSp>
      <p:grpSp>
        <p:nvGrpSpPr>
          <p:cNvPr id="745" name="Group 744"/>
          <p:cNvGrpSpPr/>
          <p:nvPr/>
        </p:nvGrpSpPr>
        <p:grpSpPr>
          <a:xfrm>
            <a:off x="1528770" y="1259171"/>
            <a:ext cx="6518534" cy="3140281"/>
            <a:chOff x="4049157" y="1948596"/>
            <a:chExt cx="5688543" cy="2535757"/>
          </a:xfrm>
        </p:grpSpPr>
        <p:sp>
          <p:nvSpPr>
            <p:cNvPr id="759" name="TextBox 758"/>
            <p:cNvSpPr txBox="1"/>
            <p:nvPr/>
          </p:nvSpPr>
          <p:spPr>
            <a:xfrm>
              <a:off x="4049157" y="3016772"/>
              <a:ext cx="276079" cy="182971"/>
            </a:xfrm>
            <a:prstGeom prst="rect">
              <a:avLst/>
            </a:prstGeom>
            <a:noFill/>
          </p:spPr>
          <p:txBody>
            <a:bodyPr wrap="none" lIns="36000" tIns="36000" rIns="36000" bIns="36000" rtlCol="0">
              <a:spAutoFit/>
            </a:bodyPr>
            <a:lstStyle/>
            <a:p>
              <a:pPr algn="ctr"/>
              <a:r>
                <a:rPr lang="en-GB" sz="1000" b="1" dirty="0">
                  <a:solidFill>
                    <a:prstClr val="black"/>
                  </a:solidFill>
                  <a:latin typeface="Century Gothic" panose="020B0502020202020204" pitchFamily="34" charset="0"/>
                  <a:cs typeface="Arial" panose="020B0604020202020204" pitchFamily="34" charset="0"/>
                </a:rPr>
                <a:t>USA</a:t>
              </a:r>
            </a:p>
          </p:txBody>
        </p:sp>
        <p:sp>
          <p:nvSpPr>
            <p:cNvPr id="760" name="TextBox 759"/>
            <p:cNvSpPr txBox="1"/>
            <p:nvPr/>
          </p:nvSpPr>
          <p:spPr>
            <a:xfrm>
              <a:off x="8120047" y="2414266"/>
              <a:ext cx="393586" cy="182971"/>
            </a:xfrm>
            <a:prstGeom prst="rect">
              <a:avLst/>
            </a:prstGeom>
            <a:noFill/>
          </p:spPr>
          <p:txBody>
            <a:bodyPr wrap="none" lIns="36000" tIns="36000" rIns="36000" bIns="36000" rtlCol="0">
              <a:spAutoFit/>
            </a:bodyPr>
            <a:lstStyle/>
            <a:p>
              <a:r>
                <a:rPr lang="en-GB" sz="1000" b="1" dirty="0">
                  <a:solidFill>
                    <a:prstClr val="black"/>
                  </a:solidFill>
                  <a:latin typeface="Century Gothic" panose="020B0502020202020204" pitchFamily="34" charset="0"/>
                  <a:cs typeface="Arial" panose="020B0604020202020204" pitchFamily="34" charset="0"/>
                </a:rPr>
                <a:t>Russia</a:t>
              </a:r>
            </a:p>
          </p:txBody>
        </p:sp>
        <p:sp>
          <p:nvSpPr>
            <p:cNvPr id="761" name="TextBox 760"/>
            <p:cNvSpPr txBox="1"/>
            <p:nvPr/>
          </p:nvSpPr>
          <p:spPr>
            <a:xfrm>
              <a:off x="8294727" y="3086384"/>
              <a:ext cx="385192" cy="182971"/>
            </a:xfrm>
            <a:prstGeom prst="rect">
              <a:avLst/>
            </a:prstGeom>
            <a:noFill/>
          </p:spPr>
          <p:txBody>
            <a:bodyPr wrap="none" lIns="36000" tIns="36000" rIns="36000" bIns="36000" rtlCol="0">
              <a:spAutoFit/>
            </a:bodyPr>
            <a:lstStyle/>
            <a:p>
              <a:r>
                <a:rPr lang="en-GB" sz="1000" b="1" dirty="0">
                  <a:solidFill>
                    <a:prstClr val="black"/>
                  </a:solidFill>
                  <a:latin typeface="Century Gothic" panose="020B0502020202020204" pitchFamily="34" charset="0"/>
                  <a:cs typeface="Arial" panose="020B0604020202020204" pitchFamily="34" charset="0"/>
                </a:rPr>
                <a:t>China</a:t>
              </a:r>
            </a:p>
          </p:txBody>
        </p:sp>
        <p:sp>
          <p:nvSpPr>
            <p:cNvPr id="762" name="TextBox 761"/>
            <p:cNvSpPr txBox="1"/>
            <p:nvPr/>
          </p:nvSpPr>
          <p:spPr>
            <a:xfrm>
              <a:off x="8982718" y="2941379"/>
              <a:ext cx="406175" cy="182971"/>
            </a:xfrm>
            <a:prstGeom prst="rect">
              <a:avLst/>
            </a:prstGeom>
            <a:noFill/>
          </p:spPr>
          <p:txBody>
            <a:bodyPr wrap="none" lIns="36000" tIns="36000" rIns="36000" bIns="36000" rtlCol="0">
              <a:spAutoFit/>
            </a:bodyPr>
            <a:lstStyle/>
            <a:p>
              <a:pPr algn="r"/>
              <a:r>
                <a:rPr lang="en-GB" sz="1000" b="1" dirty="0">
                  <a:solidFill>
                    <a:prstClr val="black"/>
                  </a:solidFill>
                  <a:latin typeface="Century Gothic" panose="020B0502020202020204" pitchFamily="34" charset="0"/>
                  <a:cs typeface="Arial" panose="020B0604020202020204" pitchFamily="34" charset="0"/>
                </a:rPr>
                <a:t>Japan</a:t>
              </a:r>
            </a:p>
          </p:txBody>
        </p:sp>
        <p:sp>
          <p:nvSpPr>
            <p:cNvPr id="763" name="TextBox 762"/>
            <p:cNvSpPr txBox="1"/>
            <p:nvPr/>
          </p:nvSpPr>
          <p:spPr>
            <a:xfrm>
              <a:off x="9215416" y="3227642"/>
              <a:ext cx="522284" cy="170545"/>
            </a:xfrm>
            <a:prstGeom prst="rect">
              <a:avLst/>
            </a:prstGeom>
            <a:noFill/>
          </p:spPr>
          <p:txBody>
            <a:bodyPr wrap="none" lIns="36000" tIns="36000" rIns="36000" bIns="36000" rtlCol="0">
              <a:spAutoFit/>
            </a:bodyPr>
            <a:lstStyle/>
            <a:p>
              <a:pPr algn="ctr">
                <a:lnSpc>
                  <a:spcPct val="90000"/>
                </a:lnSpc>
              </a:pPr>
              <a:r>
                <a:rPr lang="en-GB" sz="1000" b="1" dirty="0">
                  <a:solidFill>
                    <a:prstClr val="black"/>
                  </a:solidFill>
                  <a:latin typeface="Arial" panose="020B0604020202020204" pitchFamily="34" charset="0"/>
                  <a:cs typeface="Arial" panose="020B0604020202020204" pitchFamily="34" charset="0"/>
                </a:rPr>
                <a:t>S. </a:t>
              </a:r>
              <a:r>
                <a:rPr lang="en-GB" sz="1000" b="1" dirty="0">
                  <a:solidFill>
                    <a:prstClr val="black"/>
                  </a:solidFill>
                  <a:latin typeface="Century Gothic" panose="020B0502020202020204" pitchFamily="34" charset="0"/>
                  <a:cs typeface="Arial" panose="020B0604020202020204" pitchFamily="34" charset="0"/>
                </a:rPr>
                <a:t>Korea</a:t>
              </a:r>
            </a:p>
          </p:txBody>
        </p:sp>
        <p:sp>
          <p:nvSpPr>
            <p:cNvPr id="764" name="TextBox 763"/>
            <p:cNvSpPr txBox="1"/>
            <p:nvPr/>
          </p:nvSpPr>
          <p:spPr>
            <a:xfrm>
              <a:off x="7652863" y="3458543"/>
              <a:ext cx="336231" cy="182971"/>
            </a:xfrm>
            <a:prstGeom prst="rect">
              <a:avLst/>
            </a:prstGeom>
            <a:noFill/>
          </p:spPr>
          <p:txBody>
            <a:bodyPr wrap="none" lIns="36000" tIns="36000" rIns="36000" bIns="36000" rtlCol="0">
              <a:spAutoFit/>
            </a:bodyPr>
            <a:lstStyle/>
            <a:p>
              <a:r>
                <a:rPr lang="en-GB" sz="1000" b="1" dirty="0">
                  <a:solidFill>
                    <a:prstClr val="black"/>
                  </a:solidFill>
                  <a:latin typeface="Century Gothic" panose="020B0502020202020204" pitchFamily="34" charset="0"/>
                  <a:cs typeface="Arial" panose="020B0604020202020204" pitchFamily="34" charset="0"/>
                </a:rPr>
                <a:t>India</a:t>
              </a:r>
            </a:p>
          </p:txBody>
        </p:sp>
        <p:sp>
          <p:nvSpPr>
            <p:cNvPr id="766" name="Freeform 765"/>
            <p:cNvSpPr/>
            <p:nvPr/>
          </p:nvSpPr>
          <p:spPr>
            <a:xfrm>
              <a:off x="4572335" y="3202332"/>
              <a:ext cx="44518" cy="676603"/>
            </a:xfrm>
            <a:custGeom>
              <a:avLst/>
              <a:gdLst>
                <a:gd name="connsiteX0" fmla="*/ 56367 w 56367"/>
                <a:gd name="connsiteY0" fmla="*/ 626301 h 626301"/>
                <a:gd name="connsiteX1" fmla="*/ 56367 w 56367"/>
                <a:gd name="connsiteY1" fmla="*/ 112734 h 626301"/>
                <a:gd name="connsiteX2" fmla="*/ 0 w 56367"/>
                <a:gd name="connsiteY2" fmla="*/ 0 h 626301"/>
              </a:gdLst>
              <a:ahLst/>
              <a:cxnLst>
                <a:cxn ang="0">
                  <a:pos x="connsiteX0" y="connsiteY0"/>
                </a:cxn>
                <a:cxn ang="0">
                  <a:pos x="connsiteX1" y="connsiteY1"/>
                </a:cxn>
                <a:cxn ang="0">
                  <a:pos x="connsiteX2" y="connsiteY2"/>
                </a:cxn>
              </a:cxnLst>
              <a:rect l="l" t="t" r="r" b="b"/>
              <a:pathLst>
                <a:path w="56367" h="626301">
                  <a:moveTo>
                    <a:pt x="56367" y="626301"/>
                  </a:moveTo>
                  <a:lnTo>
                    <a:pt x="56367" y="112734"/>
                  </a:lnTo>
                  <a:lnTo>
                    <a:pt x="0" y="0"/>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prstClr val="white"/>
                </a:solidFill>
                <a:latin typeface="Arial" panose="020B0604020202020204" pitchFamily="34" charset="0"/>
                <a:cs typeface="Arial" panose="020B0604020202020204" pitchFamily="34" charset="0"/>
              </a:endParaRPr>
            </a:p>
          </p:txBody>
        </p:sp>
        <p:sp>
          <p:nvSpPr>
            <p:cNvPr id="768" name="Freeform 767"/>
            <p:cNvSpPr/>
            <p:nvPr/>
          </p:nvSpPr>
          <p:spPr>
            <a:xfrm rot="16200000" flipH="1">
              <a:off x="7491422" y="2114575"/>
              <a:ext cx="866928" cy="534969"/>
            </a:xfrm>
            <a:custGeom>
              <a:avLst/>
              <a:gdLst>
                <a:gd name="connsiteX0" fmla="*/ 56367 w 56367"/>
                <a:gd name="connsiteY0" fmla="*/ 626301 h 626301"/>
                <a:gd name="connsiteX1" fmla="*/ 56367 w 56367"/>
                <a:gd name="connsiteY1" fmla="*/ 112734 h 626301"/>
                <a:gd name="connsiteX2" fmla="*/ 0 w 56367"/>
                <a:gd name="connsiteY2" fmla="*/ 0 h 626301"/>
                <a:gd name="connsiteX0" fmla="*/ 0 w 83549"/>
                <a:gd name="connsiteY0" fmla="*/ 2872317 h 2872317"/>
                <a:gd name="connsiteX1" fmla="*/ 0 w 83549"/>
                <a:gd name="connsiteY1" fmla="*/ 2358750 h 2872317"/>
                <a:gd name="connsiteX2" fmla="*/ 83549 w 83549"/>
                <a:gd name="connsiteY2" fmla="*/ 0 h 2872317"/>
              </a:gdLst>
              <a:ahLst/>
              <a:cxnLst>
                <a:cxn ang="0">
                  <a:pos x="connsiteX0" y="connsiteY0"/>
                </a:cxn>
                <a:cxn ang="0">
                  <a:pos x="connsiteX1" y="connsiteY1"/>
                </a:cxn>
                <a:cxn ang="0">
                  <a:pos x="connsiteX2" y="connsiteY2"/>
                </a:cxn>
              </a:cxnLst>
              <a:rect l="l" t="t" r="r" b="b"/>
              <a:pathLst>
                <a:path w="83549" h="2872317">
                  <a:moveTo>
                    <a:pt x="0" y="2872317"/>
                  </a:moveTo>
                  <a:lnTo>
                    <a:pt x="0" y="2358750"/>
                  </a:lnTo>
                  <a:lnTo>
                    <a:pt x="83549" y="0"/>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prstClr val="white"/>
                </a:solidFill>
                <a:latin typeface="Arial" panose="020B0604020202020204" pitchFamily="34" charset="0"/>
                <a:cs typeface="Arial" panose="020B0604020202020204" pitchFamily="34" charset="0"/>
              </a:endParaRPr>
            </a:p>
          </p:txBody>
        </p:sp>
        <p:sp>
          <p:nvSpPr>
            <p:cNvPr id="774" name="TextBox 773"/>
            <p:cNvSpPr txBox="1"/>
            <p:nvPr/>
          </p:nvSpPr>
          <p:spPr>
            <a:xfrm>
              <a:off x="6412480" y="2662763"/>
              <a:ext cx="474721" cy="182971"/>
            </a:xfrm>
            <a:prstGeom prst="rect">
              <a:avLst/>
            </a:prstGeom>
            <a:noFill/>
          </p:spPr>
          <p:txBody>
            <a:bodyPr wrap="none" lIns="36000" tIns="36000" rIns="36000" bIns="36000" rtlCol="0">
              <a:spAutoFit/>
            </a:bodyPr>
            <a:lstStyle/>
            <a:p>
              <a:pPr algn="ctr"/>
              <a:r>
                <a:rPr lang="en-GB" sz="1000" b="1" dirty="0">
                  <a:solidFill>
                    <a:prstClr val="black"/>
                  </a:solidFill>
                  <a:latin typeface="Century Gothic" panose="020B0502020202020204" pitchFamily="34" charset="0"/>
                  <a:cs typeface="Arial" panose="020B0604020202020204" pitchFamily="34" charset="0"/>
                </a:rPr>
                <a:t>Ukraine</a:t>
              </a:r>
            </a:p>
          </p:txBody>
        </p:sp>
        <p:sp>
          <p:nvSpPr>
            <p:cNvPr id="777" name="TextBox 776"/>
            <p:cNvSpPr txBox="1"/>
            <p:nvPr/>
          </p:nvSpPr>
          <p:spPr>
            <a:xfrm>
              <a:off x="5114986" y="4301382"/>
              <a:ext cx="343225" cy="182971"/>
            </a:xfrm>
            <a:prstGeom prst="rect">
              <a:avLst/>
            </a:prstGeom>
            <a:noFill/>
          </p:spPr>
          <p:txBody>
            <a:bodyPr wrap="none" lIns="36000" tIns="36000" rIns="36000" bIns="36000" rtlCol="0">
              <a:spAutoFit/>
            </a:bodyPr>
            <a:lstStyle/>
            <a:p>
              <a:pPr algn="ctr"/>
              <a:r>
                <a:rPr lang="en-GB" sz="1000" b="1" dirty="0">
                  <a:solidFill>
                    <a:prstClr val="black"/>
                  </a:solidFill>
                  <a:latin typeface="Century Gothic" panose="020B0502020202020204" pitchFamily="34" charset="0"/>
                  <a:cs typeface="Arial" panose="020B0604020202020204" pitchFamily="34" charset="0"/>
                </a:rPr>
                <a:t>Brazil</a:t>
              </a:r>
            </a:p>
          </p:txBody>
        </p:sp>
      </p:grpSp>
      <p:sp>
        <p:nvSpPr>
          <p:cNvPr id="746" name="Rectangle 745"/>
          <p:cNvSpPr/>
          <p:nvPr/>
        </p:nvSpPr>
        <p:spPr>
          <a:xfrm>
            <a:off x="502909" y="5831360"/>
            <a:ext cx="123758" cy="13029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88000" rtlCol="0" anchor="ctr"/>
          <a:lstStyle/>
          <a:p>
            <a:r>
              <a:rPr lang="en-GB" sz="1200" dirty="0">
                <a:solidFill>
                  <a:schemeClr val="tx2"/>
                </a:solidFill>
                <a:latin typeface="Century Gothic" panose="020B0502020202020204" pitchFamily="34" charset="0"/>
                <a:cs typeface="Arial" panose="020B0604020202020204" pitchFamily="34" charset="0"/>
              </a:rPr>
              <a:t>End-customer locations</a:t>
            </a:r>
          </a:p>
        </p:txBody>
      </p:sp>
      <p:pic>
        <p:nvPicPr>
          <p:cNvPr id="723" name="Picture 8" descr="Resultado de imagem para united states flag">
            <a:extLst>
              <a:ext uri="{FF2B5EF4-FFF2-40B4-BE49-F238E27FC236}">
                <a16:creationId xmlns:a16="http://schemas.microsoft.com/office/drawing/2014/main" id="{ED4F3AAE-D200-484D-A52D-9A4EC021C22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532" r="33570"/>
          <a:stretch/>
        </p:blipFill>
        <p:spPr bwMode="auto">
          <a:xfrm>
            <a:off x="1301585" y="2576393"/>
            <a:ext cx="229387" cy="210345"/>
          </a:xfrm>
          <a:prstGeom prst="ellipse">
            <a:avLst/>
          </a:prstGeom>
          <a:noFill/>
          <a:ln>
            <a:solidFill>
              <a:srgbClr val="F79646"/>
            </a:solidFill>
          </a:ln>
          <a:extLst>
            <a:ext uri="{909E8E84-426E-40DD-AFC4-6F175D3DCCD1}">
              <a14:hiddenFill xmlns:a14="http://schemas.microsoft.com/office/drawing/2010/main">
                <a:solidFill>
                  <a:srgbClr val="FFFFFF"/>
                </a:solidFill>
              </a14:hiddenFill>
            </a:ext>
          </a:extLst>
        </p:spPr>
      </p:pic>
      <p:pic>
        <p:nvPicPr>
          <p:cNvPr id="727" name="Picture 32" descr="Resultado de imagem para bandeira ucrania">
            <a:extLst>
              <a:ext uri="{FF2B5EF4-FFF2-40B4-BE49-F238E27FC236}">
                <a16:creationId xmlns:a16="http://schemas.microsoft.com/office/drawing/2014/main" id="{71666B1C-698E-4DCA-BF3F-0541167898B5}"/>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3072"/>
          <a:stretch/>
        </p:blipFill>
        <p:spPr bwMode="auto">
          <a:xfrm>
            <a:off x="4756853" y="2135867"/>
            <a:ext cx="259734" cy="238173"/>
          </a:xfrm>
          <a:prstGeom prst="ellipse">
            <a:avLst/>
          </a:prstGeom>
          <a:noFill/>
          <a:ln>
            <a:solidFill>
              <a:srgbClr val="F79646"/>
            </a:solidFill>
          </a:ln>
          <a:extLst>
            <a:ext uri="{909E8E84-426E-40DD-AFC4-6F175D3DCCD1}">
              <a14:hiddenFill xmlns:a14="http://schemas.microsoft.com/office/drawing/2010/main">
                <a:solidFill>
                  <a:srgbClr val="FFFFFF"/>
                </a:solidFill>
              </a14:hiddenFill>
            </a:ext>
          </a:extLst>
        </p:spPr>
      </p:pic>
      <p:pic>
        <p:nvPicPr>
          <p:cNvPr id="728" name="Picture 20" descr="Resultado de imagem para bandeira russia">
            <a:extLst>
              <a:ext uri="{FF2B5EF4-FFF2-40B4-BE49-F238E27FC236}">
                <a16:creationId xmlns:a16="http://schemas.microsoft.com/office/drawing/2014/main" id="{7AD2512F-8404-4B00-A85B-EA03EAE7613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3072"/>
          <a:stretch/>
        </p:blipFill>
        <p:spPr bwMode="auto">
          <a:xfrm>
            <a:off x="5972278" y="1848453"/>
            <a:ext cx="229387" cy="210345"/>
          </a:xfrm>
          <a:prstGeom prst="ellipse">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730" name="Picture 2" descr="Resultado de imagem para bandeira china">
            <a:extLst>
              <a:ext uri="{FF2B5EF4-FFF2-40B4-BE49-F238E27FC236}">
                <a16:creationId xmlns:a16="http://schemas.microsoft.com/office/drawing/2014/main" id="{F564FCC6-D761-4EC8-AA70-FB7FAF524F71}"/>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32933"/>
          <a:stretch/>
        </p:blipFill>
        <p:spPr bwMode="auto">
          <a:xfrm>
            <a:off x="6180265" y="2678320"/>
            <a:ext cx="229387" cy="210345"/>
          </a:xfrm>
          <a:prstGeom prst="ellipse">
            <a:avLst/>
          </a:prstGeom>
          <a:noFill/>
          <a:ln>
            <a:solidFill>
              <a:srgbClr val="F79646"/>
            </a:solidFill>
          </a:ln>
          <a:extLst>
            <a:ext uri="{909E8E84-426E-40DD-AFC4-6F175D3DCCD1}">
              <a14:hiddenFill xmlns:a14="http://schemas.microsoft.com/office/drawing/2010/main">
                <a:solidFill>
                  <a:srgbClr val="FFFFFF"/>
                </a:solidFill>
              </a14:hiddenFill>
            </a:ext>
          </a:extLst>
        </p:spPr>
      </p:pic>
      <p:pic>
        <p:nvPicPr>
          <p:cNvPr id="731" name="Picture 8" descr="Resultado de imagem para bandeira coreia do sul">
            <a:extLst>
              <a:ext uri="{FF2B5EF4-FFF2-40B4-BE49-F238E27FC236}">
                <a16:creationId xmlns:a16="http://schemas.microsoft.com/office/drawing/2014/main" id="{8CEE3E1F-AC92-407B-8684-63C35F5E7087}"/>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9343" t="-10239" r="10054" b="-10239"/>
          <a:stretch/>
        </p:blipFill>
        <p:spPr bwMode="auto">
          <a:xfrm>
            <a:off x="7228967" y="2833795"/>
            <a:ext cx="229387" cy="210345"/>
          </a:xfrm>
          <a:prstGeom prst="ellipse">
            <a:avLst/>
          </a:prstGeom>
          <a:solidFill>
            <a:schemeClr val="bg1"/>
          </a:solidFill>
          <a:ln>
            <a:solidFill>
              <a:schemeClr val="bg1">
                <a:lumMod val="50000"/>
              </a:schemeClr>
            </a:solidFill>
          </a:ln>
        </p:spPr>
      </p:pic>
      <p:pic>
        <p:nvPicPr>
          <p:cNvPr id="732" name="Picture 26" descr="Resultado de imagem para bandeira japão">
            <a:extLst>
              <a:ext uri="{FF2B5EF4-FFF2-40B4-BE49-F238E27FC236}">
                <a16:creationId xmlns:a16="http://schemas.microsoft.com/office/drawing/2014/main" id="{BB8CC1DE-77AE-4CB5-A148-08E6EB5BC27E}"/>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6287" r="16835"/>
          <a:stretch/>
        </p:blipFill>
        <p:spPr bwMode="auto">
          <a:xfrm>
            <a:off x="7630460" y="2501836"/>
            <a:ext cx="229387" cy="210345"/>
          </a:xfrm>
          <a:prstGeom prst="ellipse">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733" name="Picture 16" descr="Resultado de imagem para bandeira india">
            <a:extLst>
              <a:ext uri="{FF2B5EF4-FFF2-40B4-BE49-F238E27FC236}">
                <a16:creationId xmlns:a16="http://schemas.microsoft.com/office/drawing/2014/main" id="{D5150FE6-2C60-4F58-8ADF-96F8C64DFBE9}"/>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6603" r="16492"/>
          <a:stretch/>
        </p:blipFill>
        <p:spPr bwMode="auto">
          <a:xfrm>
            <a:off x="6025610" y="3125644"/>
            <a:ext cx="250937" cy="230108"/>
          </a:xfrm>
          <a:prstGeom prst="ellipse">
            <a:avLst/>
          </a:prstGeom>
          <a:noFill/>
          <a:ln>
            <a:solidFill>
              <a:srgbClr val="F79646"/>
            </a:solidFill>
          </a:ln>
          <a:extLst>
            <a:ext uri="{909E8E84-426E-40DD-AFC4-6F175D3DCCD1}">
              <a14:hiddenFill xmlns:a14="http://schemas.microsoft.com/office/drawing/2010/main">
                <a:solidFill>
                  <a:srgbClr val="FFFFFF"/>
                </a:solidFill>
              </a14:hiddenFill>
            </a:ext>
          </a:extLst>
        </p:spPr>
      </p:pic>
      <p:sp>
        <p:nvSpPr>
          <p:cNvPr id="734" name="Овал 733"/>
          <p:cNvSpPr/>
          <p:nvPr/>
        </p:nvSpPr>
        <p:spPr>
          <a:xfrm>
            <a:off x="2482164" y="4159600"/>
            <a:ext cx="261100" cy="240477"/>
          </a:xfrm>
          <a:prstGeom prst="ellipse">
            <a:avLst/>
          </a:prstGeom>
          <a:blipFill dpi="0" rotWithShape="1">
            <a:blip r:embed="rId19"/>
            <a:srcRect/>
            <a:stretch>
              <a:fillRect l="-12500" r="-12500"/>
            </a:stretch>
          </a:bli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solidFill>
                <a:schemeClr val="tx1"/>
              </a:solidFill>
              <a:latin typeface="Arial" panose="020B0604020202020204" pitchFamily="34" charset="0"/>
              <a:cs typeface="Arial" panose="020B0604020202020204" pitchFamily="34" charset="0"/>
            </a:endParaRPr>
          </a:p>
        </p:txBody>
      </p:sp>
      <p:sp>
        <p:nvSpPr>
          <p:cNvPr id="739" name="CaixaDeTexto 2">
            <a:extLst>
              <a:ext uri="{FF2B5EF4-FFF2-40B4-BE49-F238E27FC236}">
                <a16:creationId xmlns:a16="http://schemas.microsoft.com/office/drawing/2014/main" id="{909CBF54-E927-4D8D-8A00-0BB6EDE1DBD7}"/>
              </a:ext>
            </a:extLst>
          </p:cNvPr>
          <p:cNvSpPr txBox="1">
            <a:spLocks noChangeArrowheads="1"/>
          </p:cNvSpPr>
          <p:nvPr/>
        </p:nvSpPr>
        <p:spPr bwMode="auto">
          <a:xfrm>
            <a:off x="3622676" y="5244780"/>
            <a:ext cx="38201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371512">
              <a:defRPr/>
            </a:pPr>
            <a:r>
              <a:rPr lang="en-US" altLang="pt-PT" sz="14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What does it mean for our Customers?</a:t>
            </a:r>
          </a:p>
        </p:txBody>
      </p:sp>
      <p:cxnSp>
        <p:nvCxnSpPr>
          <p:cNvPr id="741" name="Straight Connector 488">
            <a:extLst>
              <a:ext uri="{FF2B5EF4-FFF2-40B4-BE49-F238E27FC236}">
                <a16:creationId xmlns:a16="http://schemas.microsoft.com/office/drawing/2014/main" id="{EDF0F26B-B37E-4268-89AA-3785E383DB1B}"/>
              </a:ext>
            </a:extLst>
          </p:cNvPr>
          <p:cNvCxnSpPr>
            <a:cxnSpLocks/>
          </p:cNvCxnSpPr>
          <p:nvPr/>
        </p:nvCxnSpPr>
        <p:spPr>
          <a:xfrm flipV="1">
            <a:off x="3707152" y="5563464"/>
            <a:ext cx="3448581" cy="3313"/>
          </a:xfrm>
          <a:prstGeom prst="line">
            <a:avLst/>
          </a:prstGeom>
          <a:ln w="28575">
            <a:solidFill>
              <a:srgbClr val="F7A700"/>
            </a:solidFill>
          </a:ln>
        </p:spPr>
        <p:style>
          <a:lnRef idx="1">
            <a:schemeClr val="accent1"/>
          </a:lnRef>
          <a:fillRef idx="0">
            <a:schemeClr val="accent1"/>
          </a:fillRef>
          <a:effectRef idx="0">
            <a:schemeClr val="accent1"/>
          </a:effectRef>
          <a:fontRef idx="minor">
            <a:schemeClr val="tx1"/>
          </a:fontRef>
        </p:style>
      </p:cxnSp>
      <p:sp>
        <p:nvSpPr>
          <p:cNvPr id="742" name="Freeform 6">
            <a:extLst>
              <a:ext uri="{FF2B5EF4-FFF2-40B4-BE49-F238E27FC236}">
                <a16:creationId xmlns:a16="http://schemas.microsoft.com/office/drawing/2014/main" id="{08B87DBD-8119-4CD3-9827-007735741041}"/>
              </a:ext>
            </a:extLst>
          </p:cNvPr>
          <p:cNvSpPr>
            <a:spLocks noEditPoints="1"/>
          </p:cNvSpPr>
          <p:nvPr/>
        </p:nvSpPr>
        <p:spPr bwMode="auto">
          <a:xfrm>
            <a:off x="3130378" y="5261317"/>
            <a:ext cx="454945" cy="418052"/>
          </a:xfrm>
          <a:custGeom>
            <a:avLst/>
            <a:gdLst>
              <a:gd name="T0" fmla="*/ 799 w 799"/>
              <a:gd name="T1" fmla="*/ 400 h 800"/>
              <a:gd name="T2" fmla="*/ 799 w 799"/>
              <a:gd name="T3" fmla="*/ 399 h 800"/>
              <a:gd name="T4" fmla="*/ 399 w 799"/>
              <a:gd name="T5" fmla="*/ 0 h 800"/>
              <a:gd name="T6" fmla="*/ 138 w 799"/>
              <a:gd name="T7" fmla="*/ 98 h 800"/>
              <a:gd name="T8" fmla="*/ 0 w 799"/>
              <a:gd name="T9" fmla="*/ 400 h 800"/>
              <a:gd name="T10" fmla="*/ 68 w 799"/>
              <a:gd name="T11" fmla="*/ 623 h 800"/>
              <a:gd name="T12" fmla="*/ 399 w 799"/>
              <a:gd name="T13" fmla="*/ 800 h 800"/>
              <a:gd name="T14" fmla="*/ 680 w 799"/>
              <a:gd name="T15" fmla="*/ 685 h 800"/>
              <a:gd name="T16" fmla="*/ 681 w 799"/>
              <a:gd name="T17" fmla="*/ 683 h 800"/>
              <a:gd name="T18" fmla="*/ 683 w 799"/>
              <a:gd name="T19" fmla="*/ 682 h 800"/>
              <a:gd name="T20" fmla="*/ 799 w 799"/>
              <a:gd name="T21" fmla="*/ 400 h 800"/>
              <a:gd name="T22" fmla="*/ 799 w 799"/>
              <a:gd name="T23" fmla="*/ 400 h 800"/>
              <a:gd name="T24" fmla="*/ 764 w 799"/>
              <a:gd name="T25" fmla="*/ 400 h 800"/>
              <a:gd name="T26" fmla="*/ 669 w 799"/>
              <a:gd name="T27" fmla="*/ 646 h 800"/>
              <a:gd name="T28" fmla="*/ 621 w 799"/>
              <a:gd name="T29" fmla="*/ 599 h 800"/>
              <a:gd name="T30" fmla="*/ 698 w 799"/>
              <a:gd name="T31" fmla="*/ 400 h 800"/>
              <a:gd name="T32" fmla="*/ 399 w 799"/>
              <a:gd name="T33" fmla="*/ 101 h 800"/>
              <a:gd name="T34" fmla="*/ 100 w 799"/>
              <a:gd name="T35" fmla="*/ 400 h 800"/>
              <a:gd name="T36" fmla="*/ 399 w 799"/>
              <a:gd name="T37" fmla="*/ 699 h 800"/>
              <a:gd name="T38" fmla="*/ 597 w 799"/>
              <a:gd name="T39" fmla="*/ 623 h 800"/>
              <a:gd name="T40" fmla="*/ 644 w 799"/>
              <a:gd name="T41" fmla="*/ 670 h 800"/>
              <a:gd name="T42" fmla="*/ 638 w 799"/>
              <a:gd name="T43" fmla="*/ 676 h 800"/>
              <a:gd name="T44" fmla="*/ 399 w 799"/>
              <a:gd name="T45" fmla="*/ 765 h 800"/>
              <a:gd name="T46" fmla="*/ 34 w 799"/>
              <a:gd name="T47" fmla="*/ 400 h 800"/>
              <a:gd name="T48" fmla="*/ 399 w 799"/>
              <a:gd name="T49" fmla="*/ 35 h 800"/>
              <a:gd name="T50" fmla="*/ 702 w 799"/>
              <a:gd name="T51" fmla="*/ 196 h 800"/>
              <a:gd name="T52" fmla="*/ 764 w 799"/>
              <a:gd name="T53" fmla="*/ 400 h 800"/>
              <a:gd name="T54" fmla="*/ 550 w 799"/>
              <a:gd name="T55" fmla="*/ 527 h 800"/>
              <a:gd name="T56" fmla="*/ 597 w 799"/>
              <a:gd name="T57" fmla="*/ 400 h 800"/>
              <a:gd name="T58" fmla="*/ 399 w 799"/>
              <a:gd name="T59" fmla="*/ 202 h 800"/>
              <a:gd name="T60" fmla="*/ 201 w 799"/>
              <a:gd name="T61" fmla="*/ 400 h 800"/>
              <a:gd name="T62" fmla="*/ 399 w 799"/>
              <a:gd name="T63" fmla="*/ 597 h 800"/>
              <a:gd name="T64" fmla="*/ 526 w 799"/>
              <a:gd name="T65" fmla="*/ 551 h 800"/>
              <a:gd name="T66" fmla="*/ 573 w 799"/>
              <a:gd name="T67" fmla="*/ 599 h 800"/>
              <a:gd name="T68" fmla="*/ 399 w 799"/>
              <a:gd name="T69" fmla="*/ 665 h 800"/>
              <a:gd name="T70" fmla="*/ 134 w 799"/>
              <a:gd name="T71" fmla="*/ 400 h 800"/>
              <a:gd name="T72" fmla="*/ 399 w 799"/>
              <a:gd name="T73" fmla="*/ 135 h 800"/>
              <a:gd name="T74" fmla="*/ 664 w 799"/>
              <a:gd name="T75" fmla="*/ 400 h 800"/>
              <a:gd name="T76" fmla="*/ 597 w 799"/>
              <a:gd name="T77" fmla="*/ 575 h 800"/>
              <a:gd name="T78" fmla="*/ 550 w 799"/>
              <a:gd name="T79" fmla="*/ 527 h 800"/>
              <a:gd name="T80" fmla="*/ 423 w 799"/>
              <a:gd name="T81" fmla="*/ 401 h 800"/>
              <a:gd name="T82" fmla="*/ 482 w 799"/>
              <a:gd name="T83" fmla="*/ 401 h 800"/>
              <a:gd name="T84" fmla="*/ 499 w 799"/>
              <a:gd name="T85" fmla="*/ 384 h 800"/>
              <a:gd name="T86" fmla="*/ 482 w 799"/>
              <a:gd name="T87" fmla="*/ 367 h 800"/>
              <a:gd name="T88" fmla="*/ 382 w 799"/>
              <a:gd name="T89" fmla="*/ 367 h 800"/>
              <a:gd name="T90" fmla="*/ 365 w 799"/>
              <a:gd name="T91" fmla="*/ 384 h 800"/>
              <a:gd name="T92" fmla="*/ 365 w 799"/>
              <a:gd name="T93" fmla="*/ 484 h 800"/>
              <a:gd name="T94" fmla="*/ 382 w 799"/>
              <a:gd name="T95" fmla="*/ 501 h 800"/>
              <a:gd name="T96" fmla="*/ 399 w 799"/>
              <a:gd name="T97" fmla="*/ 484 h 800"/>
              <a:gd name="T98" fmla="*/ 399 w 799"/>
              <a:gd name="T99" fmla="*/ 425 h 800"/>
              <a:gd name="T100" fmla="*/ 502 w 799"/>
              <a:gd name="T101" fmla="*/ 527 h 800"/>
              <a:gd name="T102" fmla="*/ 399 w 799"/>
              <a:gd name="T103" fmla="*/ 563 h 800"/>
              <a:gd name="T104" fmla="*/ 235 w 799"/>
              <a:gd name="T105" fmla="*/ 400 h 800"/>
              <a:gd name="T106" fmla="*/ 399 w 799"/>
              <a:gd name="T107" fmla="*/ 236 h 800"/>
              <a:gd name="T108" fmla="*/ 563 w 799"/>
              <a:gd name="T109" fmla="*/ 400 h 800"/>
              <a:gd name="T110" fmla="*/ 526 w 799"/>
              <a:gd name="T111" fmla="*/ 503 h 800"/>
              <a:gd name="T112" fmla="*/ 423 w 799"/>
              <a:gd name="T113" fmla="*/ 401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9" h="800">
                <a:moveTo>
                  <a:pt x="799" y="400"/>
                </a:moveTo>
                <a:cubicBezTo>
                  <a:pt x="799" y="400"/>
                  <a:pt x="799" y="400"/>
                  <a:pt x="799" y="399"/>
                </a:cubicBezTo>
                <a:cubicBezTo>
                  <a:pt x="799" y="179"/>
                  <a:pt x="620" y="0"/>
                  <a:pt x="399" y="0"/>
                </a:cubicBezTo>
                <a:cubicBezTo>
                  <a:pt x="299" y="0"/>
                  <a:pt x="208" y="37"/>
                  <a:pt x="138" y="98"/>
                </a:cubicBezTo>
                <a:cubicBezTo>
                  <a:pt x="53" y="171"/>
                  <a:pt x="0" y="279"/>
                  <a:pt x="0" y="400"/>
                </a:cubicBezTo>
                <a:cubicBezTo>
                  <a:pt x="0" y="483"/>
                  <a:pt x="25" y="560"/>
                  <a:pt x="68" y="623"/>
                </a:cubicBezTo>
                <a:cubicBezTo>
                  <a:pt x="140" y="730"/>
                  <a:pt x="262" y="800"/>
                  <a:pt x="399" y="800"/>
                </a:cubicBezTo>
                <a:cubicBezTo>
                  <a:pt x="509" y="800"/>
                  <a:pt x="608" y="756"/>
                  <a:pt x="680" y="685"/>
                </a:cubicBezTo>
                <a:cubicBezTo>
                  <a:pt x="680" y="684"/>
                  <a:pt x="681" y="684"/>
                  <a:pt x="681" y="683"/>
                </a:cubicBezTo>
                <a:cubicBezTo>
                  <a:pt x="682" y="683"/>
                  <a:pt x="682" y="682"/>
                  <a:pt x="683" y="682"/>
                </a:cubicBezTo>
                <a:cubicBezTo>
                  <a:pt x="754" y="609"/>
                  <a:pt x="799" y="510"/>
                  <a:pt x="799" y="400"/>
                </a:cubicBezTo>
                <a:cubicBezTo>
                  <a:pt x="799" y="400"/>
                  <a:pt x="799" y="400"/>
                  <a:pt x="799" y="400"/>
                </a:cubicBezTo>
                <a:close/>
                <a:moveTo>
                  <a:pt x="764" y="400"/>
                </a:moveTo>
                <a:cubicBezTo>
                  <a:pt x="764" y="495"/>
                  <a:pt x="728" y="581"/>
                  <a:pt x="669" y="646"/>
                </a:cubicBezTo>
                <a:cubicBezTo>
                  <a:pt x="621" y="599"/>
                  <a:pt x="621" y="599"/>
                  <a:pt x="621" y="599"/>
                </a:cubicBezTo>
                <a:cubicBezTo>
                  <a:pt x="669" y="546"/>
                  <a:pt x="698" y="476"/>
                  <a:pt x="698" y="400"/>
                </a:cubicBezTo>
                <a:cubicBezTo>
                  <a:pt x="698" y="235"/>
                  <a:pt x="564" y="101"/>
                  <a:pt x="399" y="101"/>
                </a:cubicBezTo>
                <a:cubicBezTo>
                  <a:pt x="234" y="101"/>
                  <a:pt x="100" y="235"/>
                  <a:pt x="100" y="400"/>
                </a:cubicBezTo>
                <a:cubicBezTo>
                  <a:pt x="100" y="565"/>
                  <a:pt x="234" y="699"/>
                  <a:pt x="399" y="699"/>
                </a:cubicBezTo>
                <a:cubicBezTo>
                  <a:pt x="475" y="699"/>
                  <a:pt x="544" y="670"/>
                  <a:pt x="597" y="623"/>
                </a:cubicBezTo>
                <a:cubicBezTo>
                  <a:pt x="644" y="670"/>
                  <a:pt x="644" y="670"/>
                  <a:pt x="644" y="670"/>
                </a:cubicBezTo>
                <a:cubicBezTo>
                  <a:pt x="642" y="672"/>
                  <a:pt x="640" y="674"/>
                  <a:pt x="638" y="676"/>
                </a:cubicBezTo>
                <a:cubicBezTo>
                  <a:pt x="574" y="731"/>
                  <a:pt x="491" y="765"/>
                  <a:pt x="399" y="765"/>
                </a:cubicBezTo>
                <a:cubicBezTo>
                  <a:pt x="198" y="765"/>
                  <a:pt x="34" y="601"/>
                  <a:pt x="34" y="400"/>
                </a:cubicBezTo>
                <a:cubicBezTo>
                  <a:pt x="34" y="199"/>
                  <a:pt x="198" y="35"/>
                  <a:pt x="399" y="35"/>
                </a:cubicBezTo>
                <a:cubicBezTo>
                  <a:pt x="525" y="35"/>
                  <a:pt x="636" y="99"/>
                  <a:pt x="702" y="196"/>
                </a:cubicBezTo>
                <a:cubicBezTo>
                  <a:pt x="741" y="254"/>
                  <a:pt x="764" y="324"/>
                  <a:pt x="764" y="400"/>
                </a:cubicBezTo>
                <a:close/>
                <a:moveTo>
                  <a:pt x="550" y="527"/>
                </a:moveTo>
                <a:cubicBezTo>
                  <a:pt x="579" y="493"/>
                  <a:pt x="597" y="448"/>
                  <a:pt x="597" y="400"/>
                </a:cubicBezTo>
                <a:cubicBezTo>
                  <a:pt x="597" y="291"/>
                  <a:pt x="508" y="202"/>
                  <a:pt x="399" y="202"/>
                </a:cubicBezTo>
                <a:cubicBezTo>
                  <a:pt x="290" y="202"/>
                  <a:pt x="201" y="291"/>
                  <a:pt x="201" y="400"/>
                </a:cubicBezTo>
                <a:cubicBezTo>
                  <a:pt x="201" y="509"/>
                  <a:pt x="290" y="597"/>
                  <a:pt x="399" y="597"/>
                </a:cubicBezTo>
                <a:cubicBezTo>
                  <a:pt x="447" y="597"/>
                  <a:pt x="491" y="580"/>
                  <a:pt x="526" y="551"/>
                </a:cubicBezTo>
                <a:cubicBezTo>
                  <a:pt x="573" y="599"/>
                  <a:pt x="573" y="599"/>
                  <a:pt x="573" y="599"/>
                </a:cubicBezTo>
                <a:cubicBezTo>
                  <a:pt x="527" y="640"/>
                  <a:pt x="466" y="665"/>
                  <a:pt x="399" y="665"/>
                </a:cubicBezTo>
                <a:cubicBezTo>
                  <a:pt x="253" y="665"/>
                  <a:pt x="134" y="546"/>
                  <a:pt x="134" y="400"/>
                </a:cubicBezTo>
                <a:cubicBezTo>
                  <a:pt x="134" y="254"/>
                  <a:pt x="253" y="135"/>
                  <a:pt x="399" y="135"/>
                </a:cubicBezTo>
                <a:cubicBezTo>
                  <a:pt x="545" y="135"/>
                  <a:pt x="664" y="254"/>
                  <a:pt x="664" y="400"/>
                </a:cubicBezTo>
                <a:cubicBezTo>
                  <a:pt x="664" y="467"/>
                  <a:pt x="639" y="528"/>
                  <a:pt x="597" y="575"/>
                </a:cubicBezTo>
                <a:lnTo>
                  <a:pt x="550" y="527"/>
                </a:lnTo>
                <a:close/>
                <a:moveTo>
                  <a:pt x="423" y="401"/>
                </a:moveTo>
                <a:cubicBezTo>
                  <a:pt x="482" y="401"/>
                  <a:pt x="482" y="401"/>
                  <a:pt x="482" y="401"/>
                </a:cubicBezTo>
                <a:cubicBezTo>
                  <a:pt x="492" y="401"/>
                  <a:pt x="499" y="393"/>
                  <a:pt x="499" y="384"/>
                </a:cubicBezTo>
                <a:cubicBezTo>
                  <a:pt x="499" y="374"/>
                  <a:pt x="492" y="367"/>
                  <a:pt x="482" y="367"/>
                </a:cubicBezTo>
                <a:cubicBezTo>
                  <a:pt x="382" y="367"/>
                  <a:pt x="382" y="367"/>
                  <a:pt x="382" y="367"/>
                </a:cubicBezTo>
                <a:cubicBezTo>
                  <a:pt x="373" y="367"/>
                  <a:pt x="365" y="374"/>
                  <a:pt x="365" y="384"/>
                </a:cubicBezTo>
                <a:cubicBezTo>
                  <a:pt x="365" y="484"/>
                  <a:pt x="365" y="484"/>
                  <a:pt x="365" y="484"/>
                </a:cubicBezTo>
                <a:cubicBezTo>
                  <a:pt x="365" y="493"/>
                  <a:pt x="373" y="501"/>
                  <a:pt x="382" y="501"/>
                </a:cubicBezTo>
                <a:cubicBezTo>
                  <a:pt x="391" y="501"/>
                  <a:pt x="399" y="493"/>
                  <a:pt x="399" y="484"/>
                </a:cubicBezTo>
                <a:cubicBezTo>
                  <a:pt x="399" y="425"/>
                  <a:pt x="399" y="425"/>
                  <a:pt x="399" y="425"/>
                </a:cubicBezTo>
                <a:cubicBezTo>
                  <a:pt x="502" y="527"/>
                  <a:pt x="502" y="527"/>
                  <a:pt x="502" y="527"/>
                </a:cubicBezTo>
                <a:cubicBezTo>
                  <a:pt x="473" y="550"/>
                  <a:pt x="438" y="563"/>
                  <a:pt x="399" y="563"/>
                </a:cubicBezTo>
                <a:cubicBezTo>
                  <a:pt x="309" y="563"/>
                  <a:pt x="235" y="490"/>
                  <a:pt x="235" y="400"/>
                </a:cubicBezTo>
                <a:cubicBezTo>
                  <a:pt x="235" y="310"/>
                  <a:pt x="309" y="236"/>
                  <a:pt x="399" y="236"/>
                </a:cubicBezTo>
                <a:cubicBezTo>
                  <a:pt x="489" y="236"/>
                  <a:pt x="563" y="310"/>
                  <a:pt x="563" y="400"/>
                </a:cubicBezTo>
                <a:cubicBezTo>
                  <a:pt x="563" y="439"/>
                  <a:pt x="549" y="475"/>
                  <a:pt x="526" y="503"/>
                </a:cubicBezTo>
                <a:lnTo>
                  <a:pt x="423" y="401"/>
                </a:lnTo>
                <a:close/>
              </a:path>
            </a:pathLst>
          </a:custGeom>
          <a:solidFill>
            <a:srgbClr val="F7A700"/>
          </a:solidFill>
          <a:ln>
            <a:noFill/>
          </a:ln>
        </p:spPr>
        <p:txBody>
          <a:bodyPr vert="horz" wrap="square" lIns="75804" tIns="37902" rIns="75804" bIns="37902" numCol="1" anchor="t" anchorCtr="0" compatLnSpc="1">
            <a:prstTxWarp prst="textNoShape">
              <a:avLst/>
            </a:prstTxWarp>
            <a:noAutofit/>
          </a:bodyPr>
          <a:lstStyle/>
          <a:p>
            <a:pPr defTabSz="743024" fontAlgn="base">
              <a:spcBef>
                <a:spcPct val="0"/>
              </a:spcBef>
              <a:spcAft>
                <a:spcPct val="0"/>
              </a:spcAft>
              <a:defRPr/>
            </a:pPr>
            <a:endParaRPr lang="en-US" sz="1610" dirty="0">
              <a:solidFill>
                <a:srgbClr val="000000"/>
              </a:solidFill>
              <a:latin typeface="Arial" panose="020B0604020202020204" pitchFamily="34" charset="0"/>
              <a:cs typeface="Arial" panose="020B0604020202020204" pitchFamily="34" charset="0"/>
            </a:endParaRPr>
          </a:p>
        </p:txBody>
      </p:sp>
      <p:sp>
        <p:nvSpPr>
          <p:cNvPr id="740" name="CaixaDeTexto 6">
            <a:extLst>
              <a:ext uri="{FF2B5EF4-FFF2-40B4-BE49-F238E27FC236}">
                <a16:creationId xmlns:a16="http://schemas.microsoft.com/office/drawing/2014/main" id="{36B3ABB9-1088-414E-8941-40287CF8934F}"/>
              </a:ext>
            </a:extLst>
          </p:cNvPr>
          <p:cNvSpPr txBox="1">
            <a:spLocks noChangeArrowheads="1"/>
          </p:cNvSpPr>
          <p:nvPr/>
        </p:nvSpPr>
        <p:spPr bwMode="auto">
          <a:xfrm>
            <a:off x="3622675" y="5654908"/>
            <a:ext cx="3504207" cy="61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indent="-179388">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marL="27416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988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560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13213" indent="-4556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117012" indent="-117012" defTabSz="371512">
              <a:lnSpc>
                <a:spcPct val="90000"/>
              </a:lnSpc>
              <a:spcBef>
                <a:spcPts val="488"/>
              </a:spcBef>
              <a:buClr>
                <a:srgbClr val="EF1C26"/>
              </a:buClr>
              <a:buBlip>
                <a:blip r:embed="rId20"/>
              </a:buBlip>
              <a:defRPr/>
            </a:pPr>
            <a:r>
              <a:rPr lang="en-US" altLang="pt-PT" sz="11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Convenience</a:t>
            </a:r>
            <a:r>
              <a:rPr lang="en-US" altLang="pt-PT" sz="1100" dirty="0">
                <a:solidFill>
                  <a:srgbClr val="0E1B3F"/>
                </a:solidFill>
                <a:latin typeface="Century Gothic" panose="020B0502020202020204" pitchFamily="34" charset="0"/>
                <a:ea typeface="Segoe UI" panose="020B0502040204020203" pitchFamily="34" charset="0"/>
                <a:cs typeface="Arial" panose="020B0604020202020204" pitchFamily="34" charset="0"/>
              </a:rPr>
              <a:t> of reaching out to us (distance and time zones)</a:t>
            </a:r>
          </a:p>
          <a:p>
            <a:pPr marL="117012" indent="-117012" defTabSz="371512">
              <a:lnSpc>
                <a:spcPct val="90000"/>
              </a:lnSpc>
              <a:spcBef>
                <a:spcPts val="488"/>
              </a:spcBef>
              <a:buClr>
                <a:srgbClr val="EF1C26"/>
              </a:buClr>
              <a:buBlip>
                <a:blip r:embed="rId20"/>
              </a:buBlip>
              <a:defRPr/>
            </a:pPr>
            <a:r>
              <a:rPr lang="en-US" altLang="pt-PT" sz="1100" b="1" dirty="0">
                <a:solidFill>
                  <a:srgbClr val="0E1B3F"/>
                </a:solidFill>
                <a:latin typeface="Century Gothic" panose="020B0502020202020204" pitchFamily="34" charset="0"/>
                <a:ea typeface="Segoe UI" panose="020B0502040204020203" pitchFamily="34" charset="0"/>
                <a:cs typeface="Arial" panose="020B0604020202020204" pitchFamily="34" charset="0"/>
              </a:rPr>
              <a:t>Better understanding</a:t>
            </a:r>
            <a:r>
              <a:rPr lang="en-US" altLang="pt-PT" sz="1100" dirty="0">
                <a:solidFill>
                  <a:srgbClr val="0E1B3F"/>
                </a:solidFill>
                <a:latin typeface="Century Gothic" panose="020B0502020202020204" pitchFamily="34" charset="0"/>
                <a:ea typeface="Segoe UI" panose="020B0502040204020203" pitchFamily="34" charset="0"/>
                <a:cs typeface="Arial" panose="020B0604020202020204" pitchFamily="34" charset="0"/>
              </a:rPr>
              <a:t> of regional markets</a:t>
            </a:r>
          </a:p>
        </p:txBody>
      </p:sp>
      <p:sp>
        <p:nvSpPr>
          <p:cNvPr id="735" name="TextBox 734"/>
          <p:cNvSpPr txBox="1"/>
          <p:nvPr/>
        </p:nvSpPr>
        <p:spPr>
          <a:xfrm>
            <a:off x="3927340" y="2669982"/>
            <a:ext cx="420555" cy="226591"/>
          </a:xfrm>
          <a:prstGeom prst="rect">
            <a:avLst/>
          </a:prstGeom>
          <a:noFill/>
        </p:spPr>
        <p:txBody>
          <a:bodyPr wrap="none" lIns="36000" tIns="36000" rIns="36000" bIns="36000" rtlCol="0">
            <a:spAutoFit/>
          </a:bodyPr>
          <a:lstStyle>
            <a:defPPr>
              <a:defRPr lang="ru-RU"/>
            </a:defPPr>
            <a:lvl1pPr algn="ctr">
              <a:defRPr sz="1000" b="1">
                <a:solidFill>
                  <a:prstClr val="black"/>
                </a:solidFill>
                <a:latin typeface="Arial" panose="020B0604020202020204" pitchFamily="34" charset="0"/>
                <a:cs typeface="Arial" panose="020B0604020202020204" pitchFamily="34" charset="0"/>
              </a:defRPr>
            </a:lvl1pPr>
          </a:lstStyle>
          <a:p>
            <a:r>
              <a:rPr lang="en-GB" dirty="0">
                <a:latin typeface="Century Gothic" panose="020B0502020202020204" pitchFamily="34" charset="0"/>
              </a:rPr>
              <a:t>Spain</a:t>
            </a:r>
          </a:p>
        </p:txBody>
      </p:sp>
      <p:pic>
        <p:nvPicPr>
          <p:cNvPr id="743" name="Picture 742"/>
          <p:cNvPicPr/>
          <p:nvPr/>
        </p:nvPicPr>
        <p:blipFill>
          <a:blip r:embed="rId21" cstate="print">
            <a:extLst>
              <a:ext uri="{28A0092B-C50C-407E-A947-70E740481C1C}">
                <a14:useLocalDpi xmlns:a14="http://schemas.microsoft.com/office/drawing/2010/main" val="0"/>
              </a:ext>
            </a:extLst>
          </a:blip>
          <a:stretch>
            <a:fillRect/>
          </a:stretch>
        </p:blipFill>
        <p:spPr>
          <a:xfrm>
            <a:off x="3692618" y="2683059"/>
            <a:ext cx="256032" cy="23774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47" name="Freeform 746"/>
          <p:cNvSpPr/>
          <p:nvPr/>
        </p:nvSpPr>
        <p:spPr>
          <a:xfrm>
            <a:off x="4250910" y="2475484"/>
            <a:ext cx="477975" cy="689263"/>
          </a:xfrm>
          <a:custGeom>
            <a:avLst/>
            <a:gdLst>
              <a:gd name="connsiteX0" fmla="*/ 56367 w 56367"/>
              <a:gd name="connsiteY0" fmla="*/ 626301 h 626301"/>
              <a:gd name="connsiteX1" fmla="*/ 56367 w 56367"/>
              <a:gd name="connsiteY1" fmla="*/ 112734 h 626301"/>
              <a:gd name="connsiteX2" fmla="*/ 0 w 56367"/>
              <a:gd name="connsiteY2" fmla="*/ 0 h 626301"/>
              <a:gd name="connsiteX0" fmla="*/ 329417 w 329417"/>
              <a:gd name="connsiteY0" fmla="*/ 641361 h 641361"/>
              <a:gd name="connsiteX1" fmla="*/ 329417 w 329417"/>
              <a:gd name="connsiteY1" fmla="*/ 127794 h 641361"/>
              <a:gd name="connsiteX2" fmla="*/ 0 w 329417"/>
              <a:gd name="connsiteY2" fmla="*/ 0 h 641361"/>
              <a:gd name="connsiteX0" fmla="*/ 319257 w 329417"/>
              <a:gd name="connsiteY0" fmla="*/ 224491 h 224491"/>
              <a:gd name="connsiteX1" fmla="*/ 329417 w 329417"/>
              <a:gd name="connsiteY1" fmla="*/ 127794 h 224491"/>
              <a:gd name="connsiteX2" fmla="*/ 0 w 329417"/>
              <a:gd name="connsiteY2" fmla="*/ 0 h 224491"/>
              <a:gd name="connsiteX0" fmla="*/ 334497 w 334497"/>
              <a:gd name="connsiteY0" fmla="*/ 223286 h 223286"/>
              <a:gd name="connsiteX1" fmla="*/ 329417 w 334497"/>
              <a:gd name="connsiteY1" fmla="*/ 127794 h 223286"/>
              <a:gd name="connsiteX2" fmla="*/ 0 w 334497"/>
              <a:gd name="connsiteY2" fmla="*/ 0 h 223286"/>
              <a:gd name="connsiteX0" fmla="*/ 334497 w 679937"/>
              <a:gd name="connsiteY0" fmla="*/ 223286 h 223286"/>
              <a:gd name="connsiteX1" fmla="*/ 679937 w 679937"/>
              <a:gd name="connsiteY1" fmla="*/ 132613 h 223286"/>
              <a:gd name="connsiteX2" fmla="*/ 0 w 679937"/>
              <a:gd name="connsiteY2" fmla="*/ 0 h 223286"/>
              <a:gd name="connsiteX0" fmla="*/ 695177 w 695177"/>
              <a:gd name="connsiteY0" fmla="*/ 225696 h 225696"/>
              <a:gd name="connsiteX1" fmla="*/ 679937 w 695177"/>
              <a:gd name="connsiteY1" fmla="*/ 132613 h 225696"/>
              <a:gd name="connsiteX2" fmla="*/ 0 w 695177"/>
              <a:gd name="connsiteY2" fmla="*/ 0 h 225696"/>
              <a:gd name="connsiteX0" fmla="*/ 695177 w 698987"/>
              <a:gd name="connsiteY0" fmla="*/ 225696 h 225696"/>
              <a:gd name="connsiteX1" fmla="*/ 698987 w 698987"/>
              <a:gd name="connsiteY1" fmla="*/ 138035 h 225696"/>
              <a:gd name="connsiteX2" fmla="*/ 0 w 698987"/>
              <a:gd name="connsiteY2" fmla="*/ 0 h 225696"/>
              <a:gd name="connsiteX0" fmla="*/ 695177 w 698987"/>
              <a:gd name="connsiteY0" fmla="*/ 225696 h 225696"/>
              <a:gd name="connsiteX1" fmla="*/ 698987 w 698987"/>
              <a:gd name="connsiteY1" fmla="*/ 138035 h 225696"/>
              <a:gd name="connsiteX2" fmla="*/ 0 w 698987"/>
              <a:gd name="connsiteY2" fmla="*/ 0 h 225696"/>
              <a:gd name="connsiteX0" fmla="*/ 695177 w 695177"/>
              <a:gd name="connsiteY0" fmla="*/ 225696 h 225696"/>
              <a:gd name="connsiteX1" fmla="*/ 695177 w 695177"/>
              <a:gd name="connsiteY1" fmla="*/ 137131 h 225696"/>
              <a:gd name="connsiteX2" fmla="*/ 0 w 695177"/>
              <a:gd name="connsiteY2" fmla="*/ 0 h 225696"/>
            </a:gdLst>
            <a:ahLst/>
            <a:cxnLst>
              <a:cxn ang="0">
                <a:pos x="connsiteX0" y="connsiteY0"/>
              </a:cxn>
              <a:cxn ang="0">
                <a:pos x="connsiteX1" y="connsiteY1"/>
              </a:cxn>
              <a:cxn ang="0">
                <a:pos x="connsiteX2" y="connsiteY2"/>
              </a:cxn>
            </a:cxnLst>
            <a:rect l="l" t="t" r="r" b="b"/>
            <a:pathLst>
              <a:path w="695177" h="225696">
                <a:moveTo>
                  <a:pt x="695177" y="225696"/>
                </a:moveTo>
                <a:lnTo>
                  <a:pt x="695177" y="137131"/>
                </a:lnTo>
                <a:lnTo>
                  <a:pt x="0" y="0"/>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prstClr val="white"/>
              </a:solidFill>
              <a:latin typeface="Arial" panose="020B0604020202020204" pitchFamily="34" charset="0"/>
              <a:cs typeface="Arial" panose="020B0604020202020204" pitchFamily="34" charset="0"/>
            </a:endParaRPr>
          </a:p>
        </p:txBody>
      </p:sp>
      <p:sp>
        <p:nvSpPr>
          <p:cNvPr id="748" name="Rectangle 747"/>
          <p:cNvSpPr/>
          <p:nvPr/>
        </p:nvSpPr>
        <p:spPr>
          <a:xfrm>
            <a:off x="292608" y="3658703"/>
            <a:ext cx="2124000" cy="457200"/>
          </a:xfrm>
          <a:prstGeom prst="rect">
            <a:avLst/>
          </a:prstGeom>
          <a:solidFill>
            <a:srgbClr val="003B89"/>
          </a:solidFill>
          <a:ln>
            <a:noFill/>
          </a:ln>
          <a:effectLst>
            <a:outerShdw dist="50800" dir="16200000"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lIns="46800" tIns="0" rIns="46800" bIns="0" rtlCol="0" anchor="ctr"/>
          <a:lstStyle/>
          <a:p>
            <a:pPr marL="177800" algn="ctr">
              <a:lnSpc>
                <a:spcPct val="95000"/>
              </a:lnSpc>
            </a:pPr>
            <a:r>
              <a:rPr lang="en-US" sz="1100" b="1" dirty="0">
                <a:solidFill>
                  <a:prstClr val="white"/>
                </a:solidFill>
                <a:latin typeface="Arial" panose="020B0604020202020204" pitchFamily="34" charset="0"/>
                <a:cs typeface="Arial" panose="020B0604020202020204" pitchFamily="34" charset="0"/>
              </a:rPr>
              <a:t>  </a:t>
            </a:r>
            <a:r>
              <a:rPr lang="en-US" sz="1100" b="1" dirty="0">
                <a:solidFill>
                  <a:prstClr val="white"/>
                </a:solidFill>
                <a:latin typeface="Century Gothic" panose="020B0502020202020204" pitchFamily="34" charset="0"/>
                <a:cs typeface="Arial" panose="020B0604020202020204" pitchFamily="34" charset="0"/>
              </a:rPr>
              <a:t>KAP Representative Office</a:t>
            </a:r>
          </a:p>
          <a:p>
            <a:pPr marL="177800" algn="ctr">
              <a:lnSpc>
                <a:spcPct val="95000"/>
              </a:lnSpc>
            </a:pPr>
            <a:r>
              <a:rPr lang="en-US" sz="1100" dirty="0">
                <a:solidFill>
                  <a:prstClr val="white"/>
                </a:solidFill>
                <a:latin typeface="Century Gothic" panose="020B0502020202020204" pitchFamily="34" charset="0"/>
                <a:cs typeface="Arial" panose="020B0604020202020204" pitchFamily="34" charset="0"/>
              </a:rPr>
              <a:t>Washington, DC</a:t>
            </a:r>
            <a:endParaRPr lang="en-GB" sz="1100" dirty="0">
              <a:solidFill>
                <a:prstClr val="white"/>
              </a:solidFill>
              <a:latin typeface="Century Gothic" panose="020B0502020202020204" pitchFamily="34" charset="0"/>
              <a:cs typeface="Arial" panose="020B0604020202020204" pitchFamily="34" charset="0"/>
            </a:endParaRPr>
          </a:p>
        </p:txBody>
      </p:sp>
      <p:sp>
        <p:nvSpPr>
          <p:cNvPr id="749" name="Rectangle 748"/>
          <p:cNvSpPr/>
          <p:nvPr/>
        </p:nvSpPr>
        <p:spPr>
          <a:xfrm>
            <a:off x="3045596" y="3205612"/>
            <a:ext cx="2240817" cy="457200"/>
          </a:xfrm>
          <a:prstGeom prst="rect">
            <a:avLst/>
          </a:prstGeom>
          <a:solidFill>
            <a:srgbClr val="003B89"/>
          </a:solidFill>
          <a:ln>
            <a:noFill/>
          </a:ln>
          <a:effectLst>
            <a:outerShdw dist="50800" dir="16200000"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lIns="46800" tIns="0" rIns="46800" bIns="0" rtlCol="0" anchor="ctr"/>
          <a:lstStyle/>
          <a:p>
            <a:pPr marL="177800" algn="ctr">
              <a:lnSpc>
                <a:spcPct val="95000"/>
              </a:lnSpc>
            </a:pPr>
            <a:r>
              <a:rPr lang="en-US" sz="1100" b="1" dirty="0">
                <a:solidFill>
                  <a:schemeClr val="bg1"/>
                </a:solidFill>
                <a:latin typeface="Century Gothic" panose="020B0502020202020204" pitchFamily="34" charset="0"/>
                <a:cs typeface="Arial" panose="020B0604020202020204" pitchFamily="34" charset="0"/>
              </a:rPr>
              <a:t>Trade House Kazakatom</a:t>
            </a:r>
          </a:p>
          <a:p>
            <a:pPr marL="177800" algn="ctr">
              <a:lnSpc>
                <a:spcPct val="95000"/>
              </a:lnSpc>
            </a:pPr>
            <a:r>
              <a:rPr lang="en-GB" sz="1100" dirty="0">
                <a:solidFill>
                  <a:prstClr val="white"/>
                </a:solidFill>
                <a:latin typeface="Century Gothic" panose="020B0502020202020204" pitchFamily="34" charset="0"/>
                <a:cs typeface="Arial" panose="020B0604020202020204" pitchFamily="34" charset="0"/>
              </a:rPr>
              <a:t>Zug, Switzerland</a:t>
            </a:r>
          </a:p>
        </p:txBody>
      </p:sp>
      <p:sp>
        <p:nvSpPr>
          <p:cNvPr id="750" name="Rectangle 749"/>
          <p:cNvSpPr/>
          <p:nvPr/>
        </p:nvSpPr>
        <p:spPr>
          <a:xfrm>
            <a:off x="6060298" y="1040239"/>
            <a:ext cx="1979518" cy="457200"/>
          </a:xfrm>
          <a:prstGeom prst="rect">
            <a:avLst/>
          </a:prstGeom>
          <a:solidFill>
            <a:srgbClr val="003B89"/>
          </a:solidFill>
          <a:ln>
            <a:noFill/>
          </a:ln>
          <a:effectLst>
            <a:outerShdw dist="50800" dir="16200000"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lIns="46800" tIns="0" rIns="46800" bIns="0" rtlCol="0" anchor="ctr"/>
          <a:lstStyle/>
          <a:p>
            <a:pPr marL="177800" algn="ctr">
              <a:lnSpc>
                <a:spcPct val="95000"/>
              </a:lnSpc>
            </a:pPr>
            <a:r>
              <a:rPr lang="en-US" sz="1100" b="1" dirty="0">
                <a:solidFill>
                  <a:prstClr val="white"/>
                </a:solidFill>
                <a:latin typeface="Century Gothic" panose="020B0502020202020204" pitchFamily="34" charset="0"/>
                <a:cs typeface="Arial" panose="020B0604020202020204" pitchFamily="34" charset="0"/>
              </a:rPr>
              <a:t>Kazatomprom HQ</a:t>
            </a:r>
          </a:p>
          <a:p>
            <a:pPr marL="177800" algn="ctr">
              <a:lnSpc>
                <a:spcPct val="95000"/>
              </a:lnSpc>
            </a:pPr>
            <a:r>
              <a:rPr lang="en-US" sz="1100" dirty="0">
                <a:solidFill>
                  <a:prstClr val="white"/>
                </a:solidFill>
                <a:latin typeface="Century Gothic" panose="020B0502020202020204" pitchFamily="34" charset="0"/>
                <a:cs typeface="Arial" panose="020B0604020202020204" pitchFamily="34" charset="0"/>
              </a:rPr>
              <a:t>Astana, Kazakhstan</a:t>
            </a:r>
            <a:endParaRPr lang="en-GB" sz="1100" dirty="0">
              <a:solidFill>
                <a:prstClr val="white"/>
              </a:solidFill>
              <a:latin typeface="Century Gothic" panose="020B0502020202020204" pitchFamily="34" charset="0"/>
              <a:cs typeface="Arial" panose="020B0604020202020204" pitchFamily="34" charset="0"/>
            </a:endParaRPr>
          </a:p>
        </p:txBody>
      </p:sp>
      <p:sp>
        <p:nvSpPr>
          <p:cNvPr id="751" name="Овал 750"/>
          <p:cNvSpPr/>
          <p:nvPr/>
        </p:nvSpPr>
        <p:spPr>
          <a:xfrm>
            <a:off x="2368296" y="4805597"/>
            <a:ext cx="261100" cy="240477"/>
          </a:xfrm>
          <a:prstGeom prst="ellipse">
            <a:avLst/>
          </a:prstGeom>
          <a:blipFill dpi="0" rotWithShape="1">
            <a:blip r:embed="rId22"/>
            <a:srcRect/>
            <a:stretch>
              <a:fillRect l="-45000" t="-15000" r="-45000" b="-15000"/>
            </a:stretch>
          </a:bli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solidFill>
                <a:schemeClr val="tx1"/>
              </a:solidFill>
              <a:latin typeface="Arial" panose="020B0604020202020204" pitchFamily="34" charset="0"/>
              <a:cs typeface="Arial" panose="020B0604020202020204" pitchFamily="34" charset="0"/>
            </a:endParaRPr>
          </a:p>
        </p:txBody>
      </p:sp>
      <p:sp>
        <p:nvSpPr>
          <p:cNvPr id="753" name="TextBox 752"/>
          <p:cNvSpPr txBox="1"/>
          <p:nvPr/>
        </p:nvSpPr>
        <p:spPr>
          <a:xfrm>
            <a:off x="2608876" y="4801443"/>
            <a:ext cx="683448" cy="226591"/>
          </a:xfrm>
          <a:prstGeom prst="rect">
            <a:avLst/>
          </a:prstGeom>
          <a:noFill/>
        </p:spPr>
        <p:txBody>
          <a:bodyPr wrap="none" lIns="36000" tIns="36000" rIns="36000" bIns="36000" rtlCol="0">
            <a:spAutoFit/>
          </a:bodyPr>
          <a:lstStyle/>
          <a:p>
            <a:pPr algn="ctr"/>
            <a:r>
              <a:rPr lang="en-GB" sz="1000" b="1" dirty="0">
                <a:solidFill>
                  <a:prstClr val="black"/>
                </a:solidFill>
                <a:latin typeface="Century Gothic" panose="020B0502020202020204" pitchFamily="34" charset="0"/>
                <a:cs typeface="Arial" panose="020B0604020202020204" pitchFamily="34" charset="0"/>
              </a:rPr>
              <a:t>Argentina</a:t>
            </a:r>
          </a:p>
        </p:txBody>
      </p:sp>
      <p:pic>
        <p:nvPicPr>
          <p:cNvPr id="2" name="Рисунок 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56344" y="2258954"/>
            <a:ext cx="420599" cy="252000"/>
          </a:xfrm>
          <a:prstGeom prst="rect">
            <a:avLst/>
          </a:prstGeom>
        </p:spPr>
      </p:pic>
      <p:sp>
        <p:nvSpPr>
          <p:cNvPr id="754" name="Овал 753"/>
          <p:cNvSpPr/>
          <p:nvPr/>
        </p:nvSpPr>
        <p:spPr>
          <a:xfrm>
            <a:off x="6101509" y="1074375"/>
            <a:ext cx="252000" cy="252000"/>
          </a:xfrm>
          <a:prstGeom prst="ellipse">
            <a:avLst/>
          </a:prstGeom>
          <a:blipFill dpi="0" rotWithShape="1">
            <a:blip r:embed="rId24"/>
            <a:srcRect/>
            <a:stretch>
              <a:fillRect l="-70000" t="-10000" r="-50000" b="-10000"/>
            </a:stretch>
          </a:bli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solidFill>
                <a:schemeClr val="tx1"/>
              </a:solidFill>
              <a:latin typeface="Arial" panose="020B0604020202020204" pitchFamily="34" charset="0"/>
              <a:cs typeface="Arial" panose="020B0604020202020204" pitchFamily="34" charset="0"/>
            </a:endParaRPr>
          </a:p>
        </p:txBody>
      </p:sp>
      <p:sp>
        <p:nvSpPr>
          <p:cNvPr id="755" name="Овал 754"/>
          <p:cNvSpPr/>
          <p:nvPr/>
        </p:nvSpPr>
        <p:spPr>
          <a:xfrm>
            <a:off x="3066320" y="3238904"/>
            <a:ext cx="261100" cy="240477"/>
          </a:xfrm>
          <a:prstGeom prst="ellipse">
            <a:avLst/>
          </a:prstGeom>
          <a:blipFill dpi="0" rotWithShape="1">
            <a:blip r:embed="rId25"/>
            <a:srcRect/>
            <a:stretch>
              <a:fillRect l="-20000" t="-30000" r="-20000" b="-30000"/>
            </a:stretch>
          </a:bli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solidFill>
                <a:schemeClr val="tx1"/>
              </a:solidFill>
              <a:latin typeface="Arial" panose="020B0604020202020204" pitchFamily="34" charset="0"/>
              <a:cs typeface="Arial" panose="020B0604020202020204" pitchFamily="34" charset="0"/>
            </a:endParaRPr>
          </a:p>
        </p:txBody>
      </p:sp>
      <p:pic>
        <p:nvPicPr>
          <p:cNvPr id="756" name="Picture 8" descr="Resultado de imagem para united states flag">
            <a:extLst>
              <a:ext uri="{FF2B5EF4-FFF2-40B4-BE49-F238E27FC236}">
                <a16:creationId xmlns:a16="http://schemas.microsoft.com/office/drawing/2014/main" id="{ED4F3AAE-D200-484D-A52D-9A4EC021C22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532" r="33570"/>
          <a:stretch/>
        </p:blipFill>
        <p:spPr bwMode="auto">
          <a:xfrm>
            <a:off x="338493" y="3704202"/>
            <a:ext cx="229387" cy="210345"/>
          </a:xfrm>
          <a:prstGeom prst="ellipse">
            <a:avLst/>
          </a:prstGeom>
          <a:noFill/>
          <a:ln>
            <a:solidFill>
              <a:srgbClr val="F79646"/>
            </a:solidFill>
          </a:ln>
          <a:extLst>
            <a:ext uri="{909E8E84-426E-40DD-AFC4-6F175D3DCCD1}">
              <a14:hiddenFill xmlns:a14="http://schemas.microsoft.com/office/drawing/2010/main">
                <a:solidFill>
                  <a:srgbClr val="FFFFFF"/>
                </a:solidFill>
              </a14:hiddenFill>
            </a:ext>
          </a:extLst>
        </p:spPr>
      </p:pic>
      <p:sp>
        <p:nvSpPr>
          <p:cNvPr id="736" name="Овал 735"/>
          <p:cNvSpPr/>
          <p:nvPr/>
        </p:nvSpPr>
        <p:spPr>
          <a:xfrm>
            <a:off x="4569498" y="2519892"/>
            <a:ext cx="261100" cy="240477"/>
          </a:xfrm>
          <a:prstGeom prst="ellipse">
            <a:avLst/>
          </a:prstGeom>
          <a:blipFill dpi="0" rotWithShape="1">
            <a:blip r:embed="rId26"/>
            <a:srcRect/>
            <a:stretch>
              <a:fillRect/>
            </a:stretch>
          </a:bli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solidFill>
                <a:schemeClr val="tx1"/>
              </a:solidFill>
              <a:latin typeface="Arial" panose="020B0604020202020204" pitchFamily="34" charset="0"/>
              <a:cs typeface="Arial" panose="020B0604020202020204" pitchFamily="34" charset="0"/>
            </a:endParaRPr>
          </a:p>
        </p:txBody>
      </p:sp>
      <p:sp>
        <p:nvSpPr>
          <p:cNvPr id="737" name="TextBox 736"/>
          <p:cNvSpPr txBox="1"/>
          <p:nvPr/>
        </p:nvSpPr>
        <p:spPr>
          <a:xfrm>
            <a:off x="4807328" y="2540845"/>
            <a:ext cx="625740" cy="226591"/>
          </a:xfrm>
          <a:prstGeom prst="rect">
            <a:avLst/>
          </a:prstGeom>
          <a:noFill/>
        </p:spPr>
        <p:txBody>
          <a:bodyPr wrap="none" lIns="36000" tIns="36000" rIns="36000" bIns="36000" rtlCol="0">
            <a:spAutoFit/>
          </a:bodyPr>
          <a:lstStyle>
            <a:defPPr>
              <a:defRPr lang="ru-RU"/>
            </a:defPPr>
            <a:lvl1pPr algn="ctr">
              <a:defRPr sz="1000" b="1">
                <a:solidFill>
                  <a:prstClr val="black"/>
                </a:solidFill>
                <a:latin typeface="Arial" panose="020B0604020202020204" pitchFamily="34" charset="0"/>
                <a:cs typeface="Arial" panose="020B0604020202020204" pitchFamily="34" charset="0"/>
              </a:defRPr>
            </a:lvl1pPr>
          </a:lstStyle>
          <a:p>
            <a:r>
              <a:rPr lang="en-GB" dirty="0">
                <a:latin typeface="Century Gothic" panose="020B0502020202020204" pitchFamily="34" charset="0"/>
              </a:rPr>
              <a:t>Romania</a:t>
            </a:r>
          </a:p>
        </p:txBody>
      </p:sp>
      <p:sp>
        <p:nvSpPr>
          <p:cNvPr id="738" name="Date Placeholder 7"/>
          <p:cNvSpPr>
            <a:spLocks noGrp="1"/>
          </p:cNvSpPr>
          <p:nvPr>
            <p:ph type="dt" sz="half" idx="10"/>
          </p:nvPr>
        </p:nvSpPr>
        <p:spPr>
          <a:xfrm>
            <a:off x="9448800" y="6556248"/>
            <a:ext cx="2743200" cy="301752"/>
          </a:xfrm>
        </p:spPr>
        <p:txBody>
          <a:bodyPr/>
          <a:lstStyle/>
          <a:p>
            <a:pPr algn="r" fontAlgn="base">
              <a:spcBef>
                <a:spcPct val="0"/>
              </a:spcBef>
              <a:spcAft>
                <a:spcPct val="0"/>
              </a:spcAft>
            </a:pPr>
            <a:r>
              <a:rPr lang="en-US" sz="1200" dirty="0"/>
              <a:t>2024</a:t>
            </a:r>
            <a:endParaRPr lang="en-CA" sz="1200" dirty="0"/>
          </a:p>
        </p:txBody>
      </p:sp>
      <p:sp>
        <p:nvSpPr>
          <p:cNvPr id="752" name="Овал 723"/>
          <p:cNvSpPr/>
          <p:nvPr/>
        </p:nvSpPr>
        <p:spPr>
          <a:xfrm>
            <a:off x="4197897" y="1644349"/>
            <a:ext cx="261100" cy="240477"/>
          </a:xfrm>
          <a:prstGeom prst="ellipse">
            <a:avLst/>
          </a:prstGeom>
          <a:blipFill dpi="0" rotWithShape="1">
            <a:blip r:embed="rId27" cstate="print">
              <a:extLst>
                <a:ext uri="{28A0092B-C50C-407E-A947-70E740481C1C}">
                  <a14:useLocalDpi xmlns:a14="http://schemas.microsoft.com/office/drawing/2010/main" val="0"/>
                </a:ext>
              </a:extLst>
            </a:blip>
            <a:srcRect/>
            <a:stretch>
              <a:fillRect l="-20000" r="-30000"/>
            </a:stretch>
          </a:bli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solidFill>
                <a:schemeClr val="tx1"/>
              </a:solidFill>
              <a:latin typeface="Arial" panose="020B0604020202020204" pitchFamily="34" charset="0"/>
              <a:cs typeface="Arial" panose="020B0604020202020204" pitchFamily="34" charset="0"/>
            </a:endParaRPr>
          </a:p>
        </p:txBody>
      </p:sp>
      <p:sp>
        <p:nvSpPr>
          <p:cNvPr id="758" name="Овал 724"/>
          <p:cNvSpPr/>
          <p:nvPr/>
        </p:nvSpPr>
        <p:spPr>
          <a:xfrm>
            <a:off x="3727173" y="2129417"/>
            <a:ext cx="261100" cy="240477"/>
          </a:xfrm>
          <a:prstGeom prst="ellipse">
            <a:avLst/>
          </a:prstGeom>
          <a:blipFill dpi="0" rotWithShape="1">
            <a:blip r:embed="rId28" cstate="print">
              <a:extLst>
                <a:ext uri="{28A0092B-C50C-407E-A947-70E740481C1C}">
                  <a14:useLocalDpi xmlns:a14="http://schemas.microsoft.com/office/drawing/2010/main" val="0"/>
                </a:ext>
              </a:extLst>
            </a:blip>
            <a:srcRect/>
            <a:stretch>
              <a:fillRect/>
            </a:stretch>
          </a:bli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solidFill>
                <a:schemeClr val="tx1"/>
              </a:solidFill>
              <a:latin typeface="Arial" panose="020B0604020202020204" pitchFamily="34" charset="0"/>
              <a:cs typeface="Arial" panose="020B0604020202020204" pitchFamily="34" charset="0"/>
            </a:endParaRPr>
          </a:p>
        </p:txBody>
      </p:sp>
      <p:sp>
        <p:nvSpPr>
          <p:cNvPr id="767" name="Овал 725"/>
          <p:cNvSpPr/>
          <p:nvPr/>
        </p:nvSpPr>
        <p:spPr>
          <a:xfrm>
            <a:off x="3661333" y="2392642"/>
            <a:ext cx="261100" cy="240477"/>
          </a:xfrm>
          <a:prstGeom prst="ellipse">
            <a:avLst/>
          </a:prstGeom>
          <a:blipFill dpi="0" rotWithShape="1">
            <a:blip r:embed="rId29" cstate="print">
              <a:extLst>
                <a:ext uri="{28A0092B-C50C-407E-A947-70E740481C1C}">
                  <a14:useLocalDpi xmlns:a14="http://schemas.microsoft.com/office/drawing/2010/main" val="0"/>
                </a:ext>
              </a:extLst>
            </a:blip>
            <a:srcRect/>
            <a:stretch>
              <a:fillRect/>
            </a:stretch>
          </a:blip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dirty="0">
              <a:solidFill>
                <a:schemeClr val="tx1"/>
              </a:solidFill>
              <a:latin typeface="Arial" panose="020B0604020202020204" pitchFamily="34" charset="0"/>
              <a:cs typeface="Arial" panose="020B0604020202020204" pitchFamily="34" charset="0"/>
            </a:endParaRPr>
          </a:p>
        </p:txBody>
      </p:sp>
      <p:sp>
        <p:nvSpPr>
          <p:cNvPr id="815" name="TextBox 814"/>
          <p:cNvSpPr txBox="1"/>
          <p:nvPr/>
        </p:nvSpPr>
        <p:spPr>
          <a:xfrm>
            <a:off x="3007881" y="2148316"/>
            <a:ext cx="571239" cy="226591"/>
          </a:xfrm>
          <a:prstGeom prst="rect">
            <a:avLst/>
          </a:prstGeom>
          <a:noFill/>
        </p:spPr>
        <p:txBody>
          <a:bodyPr wrap="none" lIns="36000" tIns="36000" rIns="36000" bIns="36000" rtlCol="0">
            <a:spAutoFit/>
          </a:bodyPr>
          <a:lstStyle/>
          <a:p>
            <a:r>
              <a:rPr lang="en-GB" sz="1000" b="1" dirty="0">
                <a:solidFill>
                  <a:prstClr val="black"/>
                </a:solidFill>
                <a:latin typeface="Century Gothic" panose="020B0502020202020204" pitchFamily="34" charset="0"/>
                <a:cs typeface="Arial" panose="020B0604020202020204" pitchFamily="34" charset="0"/>
              </a:rPr>
              <a:t>Belgium</a:t>
            </a:r>
          </a:p>
        </p:txBody>
      </p:sp>
      <p:sp>
        <p:nvSpPr>
          <p:cNvPr id="816" name="TextBox 815"/>
          <p:cNvSpPr txBox="1"/>
          <p:nvPr/>
        </p:nvSpPr>
        <p:spPr>
          <a:xfrm>
            <a:off x="3007881" y="2406306"/>
            <a:ext cx="500704" cy="226591"/>
          </a:xfrm>
          <a:prstGeom prst="rect">
            <a:avLst/>
          </a:prstGeom>
          <a:noFill/>
        </p:spPr>
        <p:txBody>
          <a:bodyPr wrap="none" lIns="36000" tIns="36000" rIns="36000" bIns="36000" rtlCol="0">
            <a:spAutoFit/>
          </a:bodyPr>
          <a:lstStyle/>
          <a:p>
            <a:pPr algn="ctr"/>
            <a:r>
              <a:rPr lang="en-GB" sz="1000" b="1" dirty="0">
                <a:solidFill>
                  <a:prstClr val="black"/>
                </a:solidFill>
                <a:latin typeface="Century Gothic" panose="020B0502020202020204" pitchFamily="34" charset="0"/>
                <a:cs typeface="Arial" panose="020B0604020202020204" pitchFamily="34" charset="0"/>
              </a:rPr>
              <a:t>France</a:t>
            </a:r>
          </a:p>
        </p:txBody>
      </p:sp>
      <p:sp>
        <p:nvSpPr>
          <p:cNvPr id="817" name="TextBox 816"/>
          <p:cNvSpPr txBox="1"/>
          <p:nvPr/>
        </p:nvSpPr>
        <p:spPr>
          <a:xfrm>
            <a:off x="3550305" y="1632338"/>
            <a:ext cx="568032" cy="226591"/>
          </a:xfrm>
          <a:prstGeom prst="rect">
            <a:avLst/>
          </a:prstGeom>
          <a:noFill/>
        </p:spPr>
        <p:txBody>
          <a:bodyPr wrap="none" lIns="36000" tIns="36000" rIns="36000" bIns="36000" rtlCol="0">
            <a:spAutoFit/>
          </a:bodyPr>
          <a:lstStyle/>
          <a:p>
            <a:pPr algn="ctr"/>
            <a:r>
              <a:rPr lang="en-GB" sz="1000" b="1" dirty="0">
                <a:solidFill>
                  <a:prstClr val="black"/>
                </a:solidFill>
                <a:latin typeface="Century Gothic" panose="020B0502020202020204" pitchFamily="34" charset="0"/>
                <a:cs typeface="Arial" panose="020B0604020202020204" pitchFamily="34" charset="0"/>
              </a:rPr>
              <a:t>Sweden</a:t>
            </a:r>
          </a:p>
        </p:txBody>
      </p:sp>
      <p:pic>
        <p:nvPicPr>
          <p:cNvPr id="744" name="Picture 49" descr="Sweden"/>
          <p:cNvPicPr>
            <a:picLocks noChangeAspect="1" noChangeArrowheads="1"/>
          </p:cNvPicPr>
          <p:nvPr/>
        </p:nvPicPr>
        <p:blipFill>
          <a:blip r:embed="rId30"/>
          <a:srcRect/>
          <a:stretch>
            <a:fillRect/>
          </a:stretch>
        </p:blipFill>
        <p:spPr bwMode="auto">
          <a:xfrm>
            <a:off x="2422371" y="839154"/>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7357" dir="2700000" sx="99899" sy="99899" rotWithShape="0">
                    <a:scrgbClr r="0" g="0" b="0"/>
                  </a:outerShdw>
                </a:effectLst>
              </a14:hiddenEffects>
            </a:ext>
          </a:extLst>
        </p:spPr>
      </p:pic>
      <p:sp>
        <p:nvSpPr>
          <p:cNvPr id="757" name="Прямоугольник 145">
            <a:extLst>
              <a:ext uri="{FF2B5EF4-FFF2-40B4-BE49-F238E27FC236}">
                <a16:creationId xmlns:a16="http://schemas.microsoft.com/office/drawing/2014/main" id="{BA45D62C-7623-96D1-747B-31DCD4CC410D}"/>
              </a:ext>
            </a:extLst>
          </p:cNvPr>
          <p:cNvSpPr/>
          <p:nvPr/>
        </p:nvSpPr>
        <p:spPr>
          <a:xfrm>
            <a:off x="461835" y="915863"/>
            <a:ext cx="1534698" cy="400110"/>
          </a:xfrm>
          <a:prstGeom prst="rect">
            <a:avLst/>
          </a:prstGeom>
        </p:spPr>
        <p:txBody>
          <a:bodyPr wrap="square">
            <a:spAutoFit/>
          </a:bodyPr>
          <a:lstStyle/>
          <a:p>
            <a:pPr algn="ctr"/>
            <a:r>
              <a:rPr lang="en-US" sz="1000" b="1" dirty="0">
                <a:solidFill>
                  <a:srgbClr val="002673"/>
                </a:solidFill>
                <a:latin typeface="Century Gothic" panose="020B0502020202020204" pitchFamily="34" charset="0"/>
                <a:cs typeface="Arial" panose="020B0604020202020204" pitchFamily="34" charset="0"/>
                <a:sym typeface="Calibri"/>
              </a:rPr>
              <a:t>Regional breakdown of uranium sales</a:t>
            </a:r>
            <a:endParaRPr lang="ru-RU" sz="1000" dirty="0">
              <a:solidFill>
                <a:srgbClr val="002673"/>
              </a:solidFill>
              <a:latin typeface="Century Gothic" panose="020B0502020202020204" pitchFamily="34" charset="0"/>
            </a:endParaRPr>
          </a:p>
        </p:txBody>
      </p:sp>
      <p:sp>
        <p:nvSpPr>
          <p:cNvPr id="773" name="Text Placeholder 2"/>
          <p:cNvSpPr>
            <a:spLocks noGrp="1"/>
          </p:cNvSpPr>
          <p:nvPr>
            <p:custDataLst>
              <p:tags r:id="rId3"/>
            </p:custDataLst>
          </p:nvPr>
        </p:nvSpPr>
        <p:spPr bwMode="auto">
          <a:xfrm>
            <a:off x="2184078" y="953321"/>
            <a:ext cx="279400" cy="13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marL="204809" indent="-204809" algn="l" defTabSz="822408" rtl="0" eaLnBrk="0" fontAlgn="base" hangingPunct="0">
              <a:lnSpc>
                <a:spcPct val="90000"/>
              </a:lnSpc>
              <a:spcBef>
                <a:spcPts val="9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17601" indent="-204809" algn="l" defTabSz="822408" rtl="0" eaLnBrk="0" fontAlgn="base" hangingPunct="0">
              <a:lnSpc>
                <a:spcPct val="90000"/>
              </a:lnSpc>
              <a:spcBef>
                <a:spcPts val="45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028804" indent="-204809" algn="l" defTabSz="822408"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Century Gothic" panose="020B0502020202020204" pitchFamily="34" charset="0"/>
                <a:ea typeface="+mn-ea"/>
                <a:cs typeface="+mn-cs"/>
              </a:defRPr>
            </a:lvl3pPr>
            <a:lvl4pPr marL="1440007"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852799"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5pPr>
            <a:lvl6pPr marL="2265127"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6pPr>
            <a:lvl7pPr marL="267696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7pPr>
            <a:lvl8pPr marL="3088811"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8pPr>
            <a:lvl9pPr marL="350064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9pPr>
          </a:lstStyle>
          <a:p>
            <a:pPr marL="0" indent="0" algn="r">
              <a:spcBef>
                <a:spcPct val="0"/>
              </a:spcBef>
              <a:buNone/>
            </a:pPr>
            <a:r>
              <a:rPr lang="en-US" altLang="en-US" sz="1000" dirty="0"/>
              <a:t>FY</a:t>
            </a:r>
            <a:fld id="{8ADAF1D9-9806-4EA3-8B4E-74F76E284728}" type="datetime'''2''''''''''''''0''''''''2''''''''''2'''''''''''">
              <a:rPr lang="ru-RU" altLang="en-US" sz="1000" smtClean="0"/>
              <a:pPr marL="0" indent="0" algn="r">
                <a:spcBef>
                  <a:spcPct val="0"/>
                </a:spcBef>
                <a:buNone/>
              </a:pPr>
              <a:t>2022</a:t>
            </a:fld>
            <a:endParaRPr lang="ru-RU" altLang="ru-RU" sz="1000" dirty="0"/>
          </a:p>
        </p:txBody>
      </p:sp>
      <p:sp>
        <p:nvSpPr>
          <p:cNvPr id="776" name="Text Placeholder 2"/>
          <p:cNvSpPr>
            <a:spLocks noGrp="1"/>
          </p:cNvSpPr>
          <p:nvPr>
            <p:custDataLst>
              <p:tags r:id="rId4"/>
            </p:custDataLst>
          </p:nvPr>
        </p:nvSpPr>
        <p:spPr bwMode="auto">
          <a:xfrm>
            <a:off x="4245753" y="807953"/>
            <a:ext cx="577850" cy="13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b" anchorCtr="0" compatLnSpc="1">
            <a:prstTxWarp prst="textNoShape">
              <a:avLst/>
            </a:prstTxWarp>
            <a:noAutofit/>
          </a:bodyPr>
          <a:lstStyle>
            <a:lvl1pPr marL="204809" indent="-204809" algn="l" defTabSz="822408" rtl="0" eaLnBrk="0" fontAlgn="base" hangingPunct="0">
              <a:lnSpc>
                <a:spcPct val="90000"/>
              </a:lnSpc>
              <a:spcBef>
                <a:spcPts val="9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17601" indent="-204809" algn="l" defTabSz="822408" rtl="0" eaLnBrk="0" fontAlgn="base" hangingPunct="0">
              <a:lnSpc>
                <a:spcPct val="90000"/>
              </a:lnSpc>
              <a:spcBef>
                <a:spcPts val="45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028804" indent="-204809" algn="l" defTabSz="822408"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Century Gothic" panose="020B0502020202020204" pitchFamily="34" charset="0"/>
                <a:ea typeface="+mn-ea"/>
                <a:cs typeface="+mn-cs"/>
              </a:defRPr>
            </a:lvl3pPr>
            <a:lvl4pPr marL="1440007"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852799"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5pPr>
            <a:lvl6pPr marL="2265127"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6pPr>
            <a:lvl7pPr marL="267696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7pPr>
            <a:lvl8pPr marL="3088811"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8pPr>
            <a:lvl9pPr marL="350064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9pPr>
          </a:lstStyle>
          <a:p>
            <a:pPr marL="0" indent="0" algn="ctr">
              <a:spcBef>
                <a:spcPct val="0"/>
              </a:spcBef>
              <a:buNone/>
            </a:pPr>
            <a:fld id="{EC6D1BA1-6BF6-4222-859E-F27A1A8D7B6E}" type="datetime'A''m''''er''''''''''''''''i''''''''''''''c''''''''as'''''''''">
              <a:rPr lang="en-GB" altLang="en-US" sz="1000" smtClean="0"/>
              <a:pPr marL="0" indent="0" algn="ctr">
                <a:spcBef>
                  <a:spcPct val="0"/>
                </a:spcBef>
                <a:buNone/>
              </a:pPr>
              <a:t>Americas</a:t>
            </a:fld>
            <a:endParaRPr lang="ru-RU" altLang="ru-RU" sz="1000" dirty="0"/>
          </a:p>
        </p:txBody>
      </p:sp>
      <p:sp>
        <p:nvSpPr>
          <p:cNvPr id="819" name="Text Placeholder 2"/>
          <p:cNvSpPr>
            <a:spLocks noGrp="1"/>
          </p:cNvSpPr>
          <p:nvPr>
            <p:custDataLst>
              <p:tags r:id="rId5"/>
            </p:custDataLst>
          </p:nvPr>
        </p:nvSpPr>
        <p:spPr bwMode="auto">
          <a:xfrm>
            <a:off x="2630194" y="808529"/>
            <a:ext cx="436563" cy="13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b" anchorCtr="0" compatLnSpc="1">
            <a:prstTxWarp prst="textNoShape">
              <a:avLst/>
            </a:prstTxWarp>
            <a:noAutofit/>
          </a:bodyPr>
          <a:lstStyle>
            <a:lvl1pPr marL="204809" indent="-204809" algn="l" defTabSz="822408" rtl="0" eaLnBrk="0" fontAlgn="base" hangingPunct="0">
              <a:lnSpc>
                <a:spcPct val="90000"/>
              </a:lnSpc>
              <a:spcBef>
                <a:spcPts val="9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17601" indent="-204809" algn="l" defTabSz="822408" rtl="0" eaLnBrk="0" fontAlgn="base" hangingPunct="0">
              <a:lnSpc>
                <a:spcPct val="90000"/>
              </a:lnSpc>
              <a:spcBef>
                <a:spcPts val="45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028804" indent="-204809" algn="l" defTabSz="822408"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Century Gothic" panose="020B0502020202020204" pitchFamily="34" charset="0"/>
                <a:ea typeface="+mn-ea"/>
                <a:cs typeface="+mn-cs"/>
              </a:defRPr>
            </a:lvl3pPr>
            <a:lvl4pPr marL="1440007"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852799"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5pPr>
            <a:lvl6pPr marL="2265127"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6pPr>
            <a:lvl7pPr marL="267696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7pPr>
            <a:lvl8pPr marL="3088811"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8pPr>
            <a:lvl9pPr marL="350064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9pPr>
          </a:lstStyle>
          <a:p>
            <a:pPr marL="0" indent="0" algn="ctr">
              <a:spcBef>
                <a:spcPct val="0"/>
              </a:spcBef>
              <a:buNone/>
            </a:pPr>
            <a:fld id="{4819895A-A795-4838-93D3-AE54DD6D26D4}" type="datetime'''''''''E''''u''r''''''''''o''''''''p''''''''''e'''''''''''''">
              <a:rPr lang="en-GB" altLang="en-US" sz="1000" smtClean="0"/>
              <a:pPr marL="0" indent="0" algn="ctr">
                <a:spcBef>
                  <a:spcPct val="0"/>
                </a:spcBef>
                <a:buNone/>
              </a:pPr>
              <a:t>Europe</a:t>
            </a:fld>
            <a:endParaRPr lang="ru-RU" altLang="ru-RU" sz="1000" dirty="0"/>
          </a:p>
        </p:txBody>
      </p:sp>
      <p:sp>
        <p:nvSpPr>
          <p:cNvPr id="821" name="Text Placeholder 2"/>
          <p:cNvSpPr>
            <a:spLocks noGrp="1"/>
          </p:cNvSpPr>
          <p:nvPr>
            <p:custDataLst>
              <p:tags r:id="rId6"/>
            </p:custDataLst>
          </p:nvPr>
        </p:nvSpPr>
        <p:spPr bwMode="auto">
          <a:xfrm>
            <a:off x="3538618" y="823800"/>
            <a:ext cx="255588" cy="13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b" anchorCtr="0" compatLnSpc="1">
            <a:prstTxWarp prst="textNoShape">
              <a:avLst/>
            </a:prstTxWarp>
            <a:noAutofit/>
          </a:bodyPr>
          <a:lstStyle>
            <a:lvl1pPr marL="204809" indent="-204809" algn="l" defTabSz="822408" rtl="0" eaLnBrk="0" fontAlgn="base" hangingPunct="0">
              <a:lnSpc>
                <a:spcPct val="90000"/>
              </a:lnSpc>
              <a:spcBef>
                <a:spcPts val="9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17601" indent="-204809" algn="l" defTabSz="822408" rtl="0" eaLnBrk="0" fontAlgn="base" hangingPunct="0">
              <a:lnSpc>
                <a:spcPct val="90000"/>
              </a:lnSpc>
              <a:spcBef>
                <a:spcPts val="45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028804" indent="-204809" algn="l" defTabSz="822408"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Century Gothic" panose="020B0502020202020204" pitchFamily="34" charset="0"/>
                <a:ea typeface="+mn-ea"/>
                <a:cs typeface="+mn-cs"/>
              </a:defRPr>
            </a:lvl3pPr>
            <a:lvl4pPr marL="1440007"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852799"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5pPr>
            <a:lvl6pPr marL="2265127"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6pPr>
            <a:lvl7pPr marL="267696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7pPr>
            <a:lvl8pPr marL="3088811"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8pPr>
            <a:lvl9pPr marL="350064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9pPr>
          </a:lstStyle>
          <a:p>
            <a:pPr marL="0" indent="0" algn="ctr">
              <a:spcBef>
                <a:spcPct val="0"/>
              </a:spcBef>
              <a:buNone/>
            </a:pPr>
            <a:fld id="{96304B97-EC1F-43CE-9239-7E6DA72B134C}" type="datetime'''''''''''''As''''''''''''''''''''''''''''''''''ia'''">
              <a:rPr lang="en-GB" altLang="en-US" sz="1000" smtClean="0"/>
              <a:pPr marL="0" indent="0" algn="ctr">
                <a:spcBef>
                  <a:spcPct val="0"/>
                </a:spcBef>
                <a:buNone/>
              </a:pPr>
              <a:t>Asia</a:t>
            </a:fld>
            <a:endParaRPr lang="ru-RU" altLang="ru-RU" sz="1000" dirty="0"/>
          </a:p>
        </p:txBody>
      </p:sp>
      <p:sp>
        <p:nvSpPr>
          <p:cNvPr id="824" name="Text Placeholder 2">
            <a:extLst>
              <a:ext uri="{FF2B5EF4-FFF2-40B4-BE49-F238E27FC236}">
                <a16:creationId xmlns:a16="http://schemas.microsoft.com/office/drawing/2014/main" id="{FD09AF95-D333-BA6F-578C-6D16EA2D46A8}"/>
              </a:ext>
            </a:extLst>
          </p:cNvPr>
          <p:cNvSpPr>
            <a:spLocks noGrp="1"/>
          </p:cNvSpPr>
          <p:nvPr>
            <p:custDataLst>
              <p:tags r:id="rId7"/>
            </p:custDataLst>
          </p:nvPr>
        </p:nvSpPr>
        <p:spPr bwMode="auto">
          <a:xfrm>
            <a:off x="1879611" y="1204632"/>
            <a:ext cx="582120" cy="12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vert="horz" wrap="none" lIns="0" tIns="0" rIns="0" bIns="0" numCol="1" spcCol="0" anchor="ctr" anchorCtr="0" compatLnSpc="1">
            <a:prstTxWarp prst="textNoShape">
              <a:avLst/>
            </a:prstTxWarp>
            <a:noAutofit/>
          </a:bodyPr>
          <a:lstStyle>
            <a:lvl1pPr marL="204809" indent="-204809" algn="l" defTabSz="822408" rtl="0" eaLnBrk="0" fontAlgn="base" hangingPunct="0">
              <a:lnSpc>
                <a:spcPct val="90000"/>
              </a:lnSpc>
              <a:spcBef>
                <a:spcPts val="900"/>
              </a:spcBef>
              <a:spcAft>
                <a:spcPct val="0"/>
              </a:spcAft>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17601" indent="-204809" algn="l" defTabSz="822408" rtl="0" eaLnBrk="0" fontAlgn="base" hangingPunct="0">
              <a:lnSpc>
                <a:spcPct val="90000"/>
              </a:lnSpc>
              <a:spcBef>
                <a:spcPts val="450"/>
              </a:spcBef>
              <a:spcAft>
                <a:spcPct val="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028804" indent="-204809" algn="l" defTabSz="822408" rtl="0" eaLnBrk="0" fontAlgn="base" hangingPunct="0">
              <a:lnSpc>
                <a:spcPct val="90000"/>
              </a:lnSpc>
              <a:spcBef>
                <a:spcPts val="450"/>
              </a:spcBef>
              <a:spcAft>
                <a:spcPct val="0"/>
              </a:spcAft>
              <a:buFont typeface="Arial" panose="020B0604020202020204" pitchFamily="34" charset="0"/>
              <a:buChar char="•"/>
              <a:defRPr sz="1600" kern="1200">
                <a:solidFill>
                  <a:schemeClr val="tx1"/>
                </a:solidFill>
                <a:latin typeface="Century Gothic" panose="020B0502020202020204" pitchFamily="34" charset="0"/>
                <a:ea typeface="+mn-ea"/>
                <a:cs typeface="+mn-cs"/>
              </a:defRPr>
            </a:lvl3pPr>
            <a:lvl4pPr marL="1440007"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1852799" indent="-204809" algn="l" defTabSz="822408" rtl="0" eaLnBrk="0" fontAlgn="base" hangingPunct="0">
              <a:lnSpc>
                <a:spcPct val="90000"/>
              </a:lnSpc>
              <a:spcBef>
                <a:spcPts val="450"/>
              </a:spcBef>
              <a:spcAft>
                <a:spcPct val="0"/>
              </a:spcAft>
              <a:buFont typeface="Arial" panose="020B0604020202020204" pitchFamily="34" charset="0"/>
              <a:buChar char="•"/>
              <a:defRPr sz="1400" kern="1200">
                <a:solidFill>
                  <a:schemeClr val="tx1"/>
                </a:solidFill>
                <a:latin typeface="Century Gothic" panose="020B0502020202020204" pitchFamily="34" charset="0"/>
                <a:ea typeface="+mn-ea"/>
                <a:cs typeface="+mn-cs"/>
              </a:defRPr>
            </a:lvl5pPr>
            <a:lvl6pPr marL="2265127"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6pPr>
            <a:lvl7pPr marL="267696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7pPr>
            <a:lvl8pPr marL="3088811"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8pPr>
            <a:lvl9pPr marL="3500648" indent="-205920" algn="l" defTabSz="823683" rtl="0" eaLnBrk="1" latinLnBrk="0" hangingPunct="1">
              <a:lnSpc>
                <a:spcPct val="90000"/>
              </a:lnSpc>
              <a:spcBef>
                <a:spcPts val="450"/>
              </a:spcBef>
              <a:buFont typeface="Arial" panose="020B0604020202020204" pitchFamily="34" charset="0"/>
              <a:buChar char="•"/>
              <a:defRPr sz="1621" kern="1200">
                <a:solidFill>
                  <a:schemeClr val="tx1"/>
                </a:solidFill>
                <a:latin typeface="+mn-lt"/>
                <a:ea typeface="+mn-ea"/>
                <a:cs typeface="+mn-cs"/>
              </a:defRPr>
            </a:lvl9pPr>
          </a:lstStyle>
          <a:p>
            <a:pPr marL="0" indent="0" algn="r">
              <a:spcBef>
                <a:spcPct val="0"/>
              </a:spcBef>
              <a:buNone/>
            </a:pPr>
            <a:r>
              <a:rPr lang="ru-RU" altLang="ru-RU" sz="1000" dirty="0"/>
              <a:t>1</a:t>
            </a:r>
            <a:r>
              <a:rPr lang="en-US" altLang="ru-RU" sz="1000" dirty="0"/>
              <a:t>H2023</a:t>
            </a:r>
            <a:endParaRPr lang="ru-RU" altLang="ru-RU" sz="1000" dirty="0"/>
          </a:p>
        </p:txBody>
      </p:sp>
      <p:pic>
        <p:nvPicPr>
          <p:cNvPr id="5" name="Рисунок 4"/>
          <p:cNvPicPr>
            <a:picLocks noChangeAspect="1"/>
          </p:cNvPicPr>
          <p:nvPr/>
        </p:nvPicPr>
        <p:blipFill>
          <a:blip r:embed="rId31"/>
          <a:stretch>
            <a:fillRect/>
          </a:stretch>
        </p:blipFill>
        <p:spPr>
          <a:xfrm>
            <a:off x="2478818" y="741797"/>
            <a:ext cx="2481287" cy="542591"/>
          </a:xfrm>
          <a:prstGeom prst="rect">
            <a:avLst/>
          </a:prstGeom>
        </p:spPr>
      </p:pic>
      <p:pic>
        <p:nvPicPr>
          <p:cNvPr id="7" name="Рисунок 6"/>
          <p:cNvPicPr>
            <a:picLocks noChangeAspect="1"/>
          </p:cNvPicPr>
          <p:nvPr/>
        </p:nvPicPr>
        <p:blipFill>
          <a:blip r:embed="rId32"/>
          <a:stretch>
            <a:fillRect/>
          </a:stretch>
        </p:blipFill>
        <p:spPr>
          <a:xfrm>
            <a:off x="2487678" y="987918"/>
            <a:ext cx="2481287" cy="548688"/>
          </a:xfrm>
          <a:prstGeom prst="rect">
            <a:avLst/>
          </a:prstGeom>
        </p:spPr>
      </p:pic>
    </p:spTree>
    <p:extLst>
      <p:ext uri="{BB962C8B-B14F-4D97-AF65-F5344CB8AC3E}">
        <p14:creationId xmlns:p14="http://schemas.microsoft.com/office/powerpoint/2010/main" val="35649769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4190&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4&quot;&gt;&lt;elem m_fUsage=&quot;1.99754100000000000000E+000&quot;&gt;&lt;m_msothmcolidx val=&quot;0&quot;/&gt;&lt;m_rgb r=&quot;C6&quot; g=&quot;DC&quot; b=&quot;F0&quot;/&gt;&lt;m_nBrightness val=&quot;0&quot;/&gt;&lt;/elem&gt;&lt;elem m_fUsage=&quot;1.89999999999999990000E+000&quot;&gt;&lt;m_msothmcolidx val=&quot;0&quot;/&gt;&lt;m_rgb r=&quot;72&quot; g=&quot;DC&quot; b=&quot;EF&quot;/&gt;&lt;m_nBrightness val=&quot;0&quot;/&gt;&lt;/elem&gt;&lt;elem m_fUsage=&quot;1.74995721000000000000E+000&quot;&gt;&lt;m_msothmcolidx val=&quot;0&quot;/&gt;&lt;m_rgb r=&quot;CD&quot; g=&quot;DD&quot; b=&quot;82&quot;/&gt;&lt;m_nBrightness val=&quot;0&quot;/&gt;&lt;/elem&gt;&lt;elem m_fUsage=&quot;4.78296900000000140000E-001&quot;&gt;&lt;m_msothmcolidx val=&quot;0&quot;/&gt;&lt;m_rgb r=&quot;95&quot; g=&quot;BE&quot; b=&quot;E3&quot;/&gt;&lt;m_nBrightness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cX.y1YsbTr6oMvPS745R_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cX.y1YsbTr6oMvPS745R_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_d7QTnl5TgqM.1zAM9UCuA"/>
</p:tagLst>
</file>

<file path=ppt/tags/tag24.xml><?xml version="1.0" encoding="utf-8"?>
<p:tagLst xmlns:a="http://schemas.openxmlformats.org/drawingml/2006/main" xmlns:r="http://schemas.openxmlformats.org/officeDocument/2006/relationships" xmlns:p="http://schemas.openxmlformats.org/presentationml/2006/main">
  <p:tag name="NAME" val="DoubleChevron2"/>
</p:tagLst>
</file>

<file path=ppt/tags/tag25.xml><?xml version="1.0" encoding="utf-8"?>
<p:tagLst xmlns:a="http://schemas.openxmlformats.org/drawingml/2006/main" xmlns:r="http://schemas.openxmlformats.org/officeDocument/2006/relationships" xmlns:p="http://schemas.openxmlformats.org/presentationml/2006/main">
  <p:tag name="NAME" val="DoubleChevron2"/>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cX.y1YsbTr6oMvPS745R_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evAGOvdX6rVKPDyxoBX1P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x5YWnSYzyayNdy0_uJT1G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pgMDFjieMolWO.mnF4Y6X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z_mVnb8May4i8OtgdwbW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evAGOvdX6rVKPDyxoBX1P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cX.y1YsbTr6oMvPS745R_A"/>
</p:tagLst>
</file>

<file path=ppt/tags/tag38.xml><?xml version="1.0" encoding="utf-8"?>
<p:tagLst xmlns:a="http://schemas.openxmlformats.org/drawingml/2006/main" xmlns:r="http://schemas.openxmlformats.org/officeDocument/2006/relationships" xmlns:p="http://schemas.openxmlformats.org/presentationml/2006/main">
  <p:tag name="NAME" val="Marvintakeawaybox"/>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1_Тема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2_Тема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itchSuite">
    <a:dk1>
      <a:srgbClr val="000000"/>
    </a:dk1>
    <a:lt1>
      <a:srgbClr val="FFFFFF"/>
    </a:lt1>
    <a:dk2>
      <a:srgbClr val="66A2BC"/>
    </a:dk2>
    <a:lt2>
      <a:srgbClr val="7B71A0"/>
    </a:lt2>
    <a:accent1>
      <a:srgbClr val="003868"/>
    </a:accent1>
    <a:accent2>
      <a:srgbClr val="7898B3"/>
    </a:accent2>
    <a:accent3>
      <a:srgbClr val="B2C2D1"/>
    </a:accent3>
    <a:accent4>
      <a:srgbClr val="6B7176"/>
    </a:accent4>
    <a:accent5>
      <a:srgbClr val="DADBDD"/>
    </a:accent5>
    <a:accent6>
      <a:srgbClr val="7B7C41"/>
    </a:accent6>
    <a:hlink>
      <a:srgbClr val="255B89"/>
    </a:hlink>
    <a:folHlink>
      <a:srgbClr val="6688A4"/>
    </a:folHlink>
  </a:clrScheme>
  <a:fontScheme name="PitchSuite">
    <a:majorFont>
      <a:latin typeface="Credit Suisse Type Light"/>
      <a:ea typeface="MS PGothic"/>
      <a:cs typeface="Arial"/>
    </a:majorFont>
    <a:minorFont>
      <a:latin typeface="Credit Suisse Type Light"/>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55261</TotalTime>
  <Words>3975</Words>
  <Application>Microsoft Office PowerPoint</Application>
  <PresentationFormat>Широкоэкранный</PresentationFormat>
  <Paragraphs>424</Paragraphs>
  <Slides>15</Slides>
  <Notes>15</Notes>
  <HiddenSlides>0</HiddenSlides>
  <MMClips>0</MMClips>
  <ScaleCrop>false</ScaleCrop>
  <HeadingPairs>
    <vt:vector size="4" baseType="variant">
      <vt:variant>
        <vt:lpstr>Тема</vt:lpstr>
      </vt:variant>
      <vt:variant>
        <vt:i4>2</vt:i4>
      </vt:variant>
      <vt:variant>
        <vt:lpstr>Заголовки слайдов</vt:lpstr>
      </vt:variant>
      <vt:variant>
        <vt:i4>15</vt:i4>
      </vt:variant>
    </vt:vector>
  </HeadingPairs>
  <TitlesOfParts>
    <vt:vector size="17" baseType="lpstr">
      <vt:lpstr>21_Тема Office</vt:lpstr>
      <vt:lpstr>22_Тема Office</vt:lpstr>
      <vt:lpstr>Презентация PowerPoint</vt:lpstr>
      <vt:lpstr>About Kazakhstan</vt:lpstr>
      <vt:lpstr>Geography of uranium deposits in Kazakhstan</vt:lpstr>
      <vt:lpstr>History of uranium industry in Kazakhstan</vt:lpstr>
      <vt:lpstr>Geological structure and types of deposits</vt:lpstr>
      <vt:lpstr>Overview of ISR uranium mining</vt:lpstr>
      <vt:lpstr>Current state of the uranium industry</vt:lpstr>
      <vt:lpstr>Kazatomprom at-a-Glance</vt:lpstr>
      <vt:lpstr>Global Presence, Strong Customer Base</vt:lpstr>
      <vt:lpstr>Kazatomprom ESG Landscape</vt:lpstr>
      <vt:lpstr>Environmental protection</vt:lpstr>
      <vt:lpstr>Investment projects &amp; Kazatomprom’s Upside Potential</vt:lpstr>
      <vt:lpstr>Strong Long-Term Fundamentals</vt:lpstr>
      <vt:lpstr>Blue-Sky Long-Term Demand Drivers</vt:lpstr>
      <vt:lpstr>Thank you for attention!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Aydar Sarsembaev</dc:creator>
  <cp:lastModifiedBy>tdomilovskaya@outlook.com</cp:lastModifiedBy>
  <cp:revision>4506</cp:revision>
  <cp:lastPrinted>2024-01-19T03:59:12Z</cp:lastPrinted>
  <dcterms:created xsi:type="dcterms:W3CDTF">2017-01-25T09:32:06Z</dcterms:created>
  <dcterms:modified xsi:type="dcterms:W3CDTF">2024-01-24T02:10:13Z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RibbonPointer">
    <vt:lpwstr>43763356</vt:lpwstr>
  </property>
  <property fmtid="{D5CDD505-2E9C-101B-9397-08002B2CF9AE}" pid="4" name="_SIProp12DataClass+304a34c9-5b17-4e2a-bdc3-dec6a43f35e7">
    <vt:lpwstr>v=1.2&gt;I=304a34c9-5b17-4e2a-bdc3-dec6a43f35e7&amp;N=Unrestricted&amp;V=1.3&amp;U=S-1-5-21-2278521704-3980307904-2497600207-141255&amp;D=Sayganov%2c+Aleksandr+(BRAB)+IBCM&amp;A=Associated&amp;H=False</vt:lpwstr>
  </property>
  <property fmtid="{D5CDD505-2E9C-101B-9397-08002B2CF9AE}" pid="5" name="Classification">
    <vt:lpwstr>Unrestricted</vt:lpwstr>
  </property>
</Properties>
</file>